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sldIdLst>
    <p:sldId id="256" r:id="rId2"/>
    <p:sldId id="279" r:id="rId3"/>
    <p:sldId id="325" r:id="rId4"/>
    <p:sldId id="314" r:id="rId5"/>
    <p:sldId id="316" r:id="rId6"/>
    <p:sldId id="315" r:id="rId7"/>
    <p:sldId id="264" r:id="rId8"/>
    <p:sldId id="265" r:id="rId9"/>
    <p:sldId id="266" r:id="rId10"/>
    <p:sldId id="267" r:id="rId11"/>
    <p:sldId id="268" r:id="rId12"/>
    <p:sldId id="322" r:id="rId13"/>
    <p:sldId id="323" r:id="rId14"/>
    <p:sldId id="281" r:id="rId15"/>
    <p:sldId id="282" r:id="rId16"/>
    <p:sldId id="312" r:id="rId17"/>
    <p:sldId id="319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3" r:id="rId26"/>
    <p:sldId id="318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5" r:id="rId36"/>
    <p:sldId id="308" r:id="rId37"/>
    <p:sldId id="324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AFFD19-BFE9-4E69-881E-BBA7C77E5D89}" type="datetimeFigureOut">
              <a:rPr lang="en-US"/>
              <a:pPr>
                <a:defRPr/>
              </a:pPr>
              <a:t>5/24/2017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660C856E-A124-4224-9FD2-50BE07BF806D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AB72010-124E-4B94-A0CB-2E02A6A7B173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6C20D8-69A5-4418-8741-0AE8DF2D52E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F078A6B-8521-4A9A-BEBD-1690DFC1FCB0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8380753-3E29-4ADB-95F6-742832EF41A4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189F75-808A-48D7-A495-D0C7647C1F24}" type="slidenum">
              <a:rPr lang="en-US" altLang="en-US"/>
              <a:pPr/>
              <a:t>35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4CF8114-DE79-421C-B786-8AC659D636CF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376E1-A221-4098-A2FA-C8D418163EF1}" type="datetimeFigureOut">
              <a:rPr lang="en-US"/>
              <a:pPr>
                <a:defRPr/>
              </a:pPr>
              <a:t>5/24/2017</a:t>
            </a:fld>
            <a:endParaRPr lang="en-GB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AC4BA-CEA0-4994-AFFD-307717D27BB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75B32-596B-4D9F-A7DB-70950FCC6198}" type="datetimeFigureOut">
              <a:rPr lang="en-US"/>
              <a:pPr>
                <a:defRPr/>
              </a:pPr>
              <a:t>5/24/2017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99DA4-9877-4C1E-A298-62A9F2A6888D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508E7-1B2C-4E3B-99F5-82A63D2FC34E}" type="datetimeFigureOut">
              <a:rPr lang="en-US"/>
              <a:pPr>
                <a:defRPr/>
              </a:pPr>
              <a:t>5/24/2017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239DB-610E-4F4F-8385-65AB7C242DCD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83DAE-6B36-40B3-A397-E37F937AA40E}" type="datetimeFigureOut">
              <a:rPr lang="en-US"/>
              <a:pPr>
                <a:defRPr/>
              </a:pPr>
              <a:t>5/24/2017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5B0F6-8309-4E2C-B91C-68F21DBCAD3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53D0E-9889-445C-9304-304C23379AAD}" type="datetimeFigureOut">
              <a:rPr lang="en-US"/>
              <a:pPr>
                <a:defRPr/>
              </a:pPr>
              <a:t>5/24/2017</a:t>
            </a:fld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D3A2751F-6BF7-41A7-BEFE-40F7B8F8AF9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5706C-9548-4BE8-9D1C-B4613CC87506}" type="datetimeFigureOut">
              <a:rPr lang="en-US"/>
              <a:pPr>
                <a:defRPr/>
              </a:pPr>
              <a:t>5/24/2017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AA4DE-E0B1-415A-B699-7721C03FD10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0090D-C7C0-422A-B0D3-0CE45559BDA7}" type="datetimeFigureOut">
              <a:rPr lang="en-US"/>
              <a:pPr>
                <a:defRPr/>
              </a:pPr>
              <a:t>5/24/2017</a:t>
            </a:fld>
            <a:endParaRPr lang="en-GB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605FD-0A60-467F-9965-7A6F71E9BFA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241C7-6A76-4507-85E6-04F6DFF041E0}" type="datetimeFigureOut">
              <a:rPr lang="en-US"/>
              <a:pPr>
                <a:defRPr/>
              </a:pPr>
              <a:t>5/24/2017</a:t>
            </a:fld>
            <a:endParaRPr lang="en-GB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B120D-A930-4B1F-96FE-18A9FA40D01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3F7AF-1216-4E9C-A6A0-B4112F9F5F29}" type="datetimeFigureOut">
              <a:rPr lang="en-US"/>
              <a:pPr>
                <a:defRPr/>
              </a:pPr>
              <a:t>5/24/2017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5A159-BA7B-4612-BD8C-D60024083DE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5175D-80A6-419B-A355-A50230FC2950}" type="datetimeFigureOut">
              <a:rPr lang="en-US"/>
              <a:pPr>
                <a:defRPr/>
              </a:pPr>
              <a:t>5/24/2017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ACEF9-6F5E-42C4-88AF-BA34C6AED47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8B9DF-D055-41B6-92FA-E5F1D4CE8F8D}" type="datetimeFigureOut">
              <a:rPr lang="en-US"/>
              <a:pPr>
                <a:defRPr/>
              </a:pPr>
              <a:t>5/24/2017</a:t>
            </a:fld>
            <a:endParaRPr lang="en-GB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39041476-41E2-4943-BB96-57CCB1B9D43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1D0BDF-DE9F-4516-83BC-DBD65D8033F0}" type="datetimeFigureOut">
              <a:rPr lang="en-US"/>
              <a:pPr>
                <a:defRPr/>
              </a:pPr>
              <a:t>5/24/2017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fld id="{372C3222-8923-4F89-B4E4-0D670C72B67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3" r:id="rId2"/>
    <p:sldLayoutId id="2147483771" r:id="rId3"/>
    <p:sldLayoutId id="2147483764" r:id="rId4"/>
    <p:sldLayoutId id="2147483765" r:id="rId5"/>
    <p:sldLayoutId id="2147483766" r:id="rId6"/>
    <p:sldLayoutId id="2147483767" r:id="rId7"/>
    <p:sldLayoutId id="2147483772" r:id="rId8"/>
    <p:sldLayoutId id="2147483773" r:id="rId9"/>
    <p:sldLayoutId id="2147483768" r:id="rId10"/>
    <p:sldLayoutId id="21474837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2"/>
          <p:cNvSpPr>
            <a:spLocks noGrp="1"/>
          </p:cNvSpPr>
          <p:nvPr>
            <p:ph type="subTitle" idx="1"/>
          </p:nvPr>
        </p:nvSpPr>
        <p:spPr>
          <a:xfrm>
            <a:off x="500063" y="4000500"/>
            <a:ext cx="8143875" cy="267176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sz="2000" i="1" smtClean="0">
              <a:solidFill>
                <a:schemeClr val="accent2"/>
              </a:solidFill>
              <a:latin typeface="Comic Sans MS" pitchFamily="66" charset="0"/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altLang="en-US" sz="2000" i="1" smtClean="0">
                <a:solidFill>
                  <a:schemeClr val="accent2"/>
                </a:solidFill>
                <a:latin typeface="Comic Sans MS" pitchFamily="66" charset="0"/>
                <a:cs typeface="Arial" charset="0"/>
              </a:rPr>
              <a:t>BY</a:t>
            </a:r>
          </a:p>
          <a:p>
            <a:pPr eaLnBrk="1" hangingPunct="1">
              <a:spcBef>
                <a:spcPct val="0"/>
              </a:spcBef>
            </a:pPr>
            <a:endParaRPr lang="en-GB" altLang="en-US" sz="1000" i="1" smtClean="0">
              <a:solidFill>
                <a:schemeClr val="accent2"/>
              </a:solidFill>
              <a:latin typeface="Comic Sans MS" pitchFamily="66" charset="0"/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altLang="en-US" sz="2000" b="1" i="1" smtClean="0">
                <a:solidFill>
                  <a:schemeClr val="accent2"/>
                </a:solidFill>
                <a:latin typeface="Comic Sans MS" pitchFamily="66" charset="0"/>
                <a:cs typeface="Arial" charset="0"/>
              </a:rPr>
              <a:t>Engr. Babatunde Kuye, MNSE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200" i="1" smtClean="0">
                <a:solidFill>
                  <a:schemeClr val="accent2"/>
                </a:solidFill>
                <a:latin typeface="Comic Sans MS" pitchFamily="66" charset="0"/>
                <a:cs typeface="Arial" charset="0"/>
              </a:rPr>
              <a:t>Bureau of Public Procurement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200" i="1" smtClean="0">
                <a:solidFill>
                  <a:schemeClr val="accent2"/>
                </a:solidFill>
                <a:latin typeface="Comic Sans MS" pitchFamily="66" charset="0"/>
                <a:cs typeface="Arial" charset="0"/>
              </a:rPr>
              <a:t>Presidency, Abuja</a:t>
            </a:r>
          </a:p>
          <a:p>
            <a:pPr eaLnBrk="1" hangingPunct="1">
              <a:spcBef>
                <a:spcPct val="0"/>
              </a:spcBef>
            </a:pPr>
            <a:endParaRPr lang="en-GB" altLang="en-US" sz="1200" i="1" smtClean="0">
              <a:solidFill>
                <a:schemeClr val="accent2"/>
              </a:solidFill>
              <a:latin typeface="Comic Sans MS" pitchFamily="66" charset="0"/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en-GB" altLang="en-US" sz="1200" i="1" smtClean="0">
              <a:solidFill>
                <a:schemeClr val="accent2"/>
              </a:solidFill>
              <a:latin typeface="Comic Sans MS" pitchFamily="66" charset="0"/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en-GB" altLang="en-US" sz="1200" i="1" smtClean="0">
              <a:solidFill>
                <a:schemeClr val="accent2"/>
              </a:solidFill>
              <a:latin typeface="Comic Sans MS" pitchFamily="66" charset="0"/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en-GB" altLang="en-US" sz="1200" i="1" smtClean="0">
              <a:solidFill>
                <a:schemeClr val="accent2"/>
              </a:solidFill>
              <a:latin typeface="Comic Sans MS" pitchFamily="66" charset="0"/>
              <a:cs typeface="Arial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GB" altLang="en-US" sz="1200" b="1" i="1" smtClean="0">
                <a:solidFill>
                  <a:schemeClr val="tx1"/>
                </a:solidFill>
                <a:latin typeface="Arial" charset="0"/>
                <a:cs typeface="Arial" charset="0"/>
              </a:rPr>
              <a:t>Date: 	26</a:t>
            </a:r>
            <a:r>
              <a:rPr lang="en-GB" altLang="en-US" sz="1200" b="1" i="1" baseline="30000" smtClean="0">
                <a:solidFill>
                  <a:schemeClr val="tx1"/>
                </a:solidFill>
                <a:latin typeface="Arial" charset="0"/>
                <a:cs typeface="Arial" charset="0"/>
              </a:rPr>
              <a:t>th</a:t>
            </a:r>
            <a:r>
              <a:rPr lang="en-GB" altLang="en-US" sz="1200" b="1" i="1" smtClean="0">
                <a:solidFill>
                  <a:schemeClr val="tx1"/>
                </a:solidFill>
                <a:latin typeface="Arial" charset="0"/>
                <a:cs typeface="Arial" charset="0"/>
              </a:rPr>
              <a:t> May, 2017</a:t>
            </a:r>
          </a:p>
          <a:p>
            <a:pPr algn="l" eaLnBrk="1" hangingPunct="1">
              <a:spcBef>
                <a:spcPct val="0"/>
              </a:spcBef>
            </a:pPr>
            <a:r>
              <a:rPr lang="en-GB" altLang="en-US" sz="1200" b="1" i="1" smtClean="0">
                <a:solidFill>
                  <a:schemeClr val="tx1"/>
                </a:solidFill>
                <a:latin typeface="Arial" charset="0"/>
                <a:cs typeface="Arial" charset="0"/>
              </a:rPr>
              <a:t>Venue: 	B. O. Ukeje Conference Hall, NCCE, Abuja</a:t>
            </a:r>
          </a:p>
          <a:p>
            <a:pPr algn="l" eaLnBrk="1" hangingPunct="1">
              <a:spcBef>
                <a:spcPct val="0"/>
              </a:spcBef>
              <a:buClrTx/>
              <a:buSzTx/>
            </a:pPr>
            <a:endParaRPr lang="en-US" altLang="en-US" sz="1200" b="1" smtClean="0">
              <a:solidFill>
                <a:srgbClr val="9B2D1F"/>
              </a:solidFill>
              <a:latin typeface="Arial Black" pitchFamily="34" charset="0"/>
              <a:cs typeface="Arial" charset="0"/>
            </a:endParaRPr>
          </a:p>
          <a:p>
            <a:pPr algn="l" eaLnBrk="1" hangingPunct="1">
              <a:spcBef>
                <a:spcPct val="0"/>
              </a:spcBef>
              <a:buClrTx/>
              <a:buSzTx/>
            </a:pPr>
            <a:endParaRPr lang="en-US" altLang="en-US" sz="1200" b="1" smtClean="0">
              <a:solidFill>
                <a:srgbClr val="9B2D1F"/>
              </a:solidFill>
              <a:latin typeface="Arial Black" pitchFamily="34" charset="0"/>
              <a:cs typeface="Arial" charset="0"/>
            </a:endParaRPr>
          </a:p>
          <a:p>
            <a:pPr algn="l" eaLnBrk="1" hangingPunct="1">
              <a:spcBef>
                <a:spcPct val="0"/>
              </a:spcBef>
              <a:buClrTx/>
              <a:buSzTx/>
            </a:pPr>
            <a:endParaRPr lang="en-US" altLang="en-US" sz="1200" b="1" smtClean="0">
              <a:solidFill>
                <a:srgbClr val="9B2D1F"/>
              </a:solidFill>
              <a:latin typeface="Arial Black" pitchFamily="34" charset="0"/>
              <a:cs typeface="Arial" charset="0"/>
            </a:endParaRPr>
          </a:p>
          <a:p>
            <a:pPr algn="l" eaLnBrk="1" hangingPunct="1">
              <a:spcBef>
                <a:spcPct val="0"/>
              </a:spcBef>
              <a:buClrTx/>
              <a:buSzTx/>
            </a:pPr>
            <a:endParaRPr lang="en-US" altLang="en-US" sz="1200" b="1" smtClean="0">
              <a:solidFill>
                <a:srgbClr val="9B2D1F"/>
              </a:solidFill>
              <a:latin typeface="Arial Black" pitchFamily="34" charset="0"/>
              <a:cs typeface="Arial" charset="0"/>
            </a:endParaRPr>
          </a:p>
          <a:p>
            <a:pPr algn="l" eaLnBrk="1" hangingPunct="1">
              <a:spcBef>
                <a:spcPct val="0"/>
              </a:spcBef>
              <a:buClrTx/>
              <a:buSzTx/>
            </a:pPr>
            <a:endParaRPr lang="en-US" altLang="en-US" sz="1200" b="1" smtClean="0">
              <a:solidFill>
                <a:srgbClr val="9B2D1F"/>
              </a:solidFill>
              <a:latin typeface="Arial Black" pitchFamily="34" charset="0"/>
              <a:cs typeface="Arial" charset="0"/>
            </a:endParaRPr>
          </a:p>
          <a:p>
            <a:pPr algn="l" eaLnBrk="1" hangingPunct="1">
              <a:spcBef>
                <a:spcPct val="0"/>
              </a:spcBef>
              <a:buClrTx/>
              <a:buSzTx/>
            </a:pPr>
            <a:endParaRPr lang="en-US" altLang="en-US" sz="1200" b="1" smtClean="0">
              <a:solidFill>
                <a:srgbClr val="9B2D1F"/>
              </a:solidFill>
              <a:latin typeface="Arial Black" pitchFamily="34" charset="0"/>
              <a:cs typeface="Arial" charset="0"/>
            </a:endParaRPr>
          </a:p>
          <a:p>
            <a:pPr eaLnBrk="1" hangingPunct="1"/>
            <a:endParaRPr lang="en-GB" altLang="en-US" sz="220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50" y="1143000"/>
            <a:ext cx="8429625" cy="27860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3100" b="1" smtClean="0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  <a:cs typeface="+mn-cs"/>
              </a:rPr>
              <a:t>Overview of Public Procurement Act, 2007 and Public Procurement Processes</a:t>
            </a:r>
            <a:br>
              <a:rPr lang="en-GB" sz="3100" b="1" smtClean="0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  <a:cs typeface="+mn-cs"/>
              </a:rPr>
            </a:br>
            <a:r>
              <a:rPr lang="en-GB" sz="3100" b="1" smtClean="0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en-GB" sz="3100" b="1" smtClean="0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  <a:cs typeface="+mn-cs"/>
              </a:rPr>
            </a:br>
            <a:r>
              <a:rPr lang="en-GB" sz="1800" b="1" smtClean="0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  <a:cs typeface="+mn-cs"/>
              </a:rPr>
              <a:t>Presented at </a:t>
            </a:r>
            <a:br>
              <a:rPr lang="en-GB" sz="1800" b="1" smtClean="0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  <a:cs typeface="+mn-cs"/>
              </a:rPr>
            </a:br>
            <a:r>
              <a:rPr lang="en-GB" sz="1800" b="1" smtClean="0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en-GB" sz="1800" b="1" smtClean="0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  <a:cs typeface="+mn-cs"/>
              </a:rPr>
            </a:br>
            <a:r>
              <a:rPr lang="en-GB" sz="3100" b="1" smtClean="0">
                <a:solidFill>
                  <a:srgbClr val="0070C0"/>
                </a:solidFill>
                <a:latin typeface="Arial" charset="0"/>
                <a:ea typeface="+mn-ea"/>
                <a:cs typeface="+mn-cs"/>
              </a:rPr>
              <a:t>Retreat for the Governing Council of Federal Colleges of Education</a:t>
            </a:r>
            <a:r>
              <a:rPr sz="2200" b="1" i="1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  <a:cs typeface="+mn-cs"/>
              </a:rPr>
              <a:t/>
            </a:r>
            <a:br>
              <a:rPr sz="2200" b="1" i="1">
                <a:solidFill>
                  <a:schemeClr val="accent2">
                    <a:lumMod val="75000"/>
                  </a:schemeClr>
                </a:solidFill>
                <a:latin typeface="Arial" charset="0"/>
                <a:ea typeface="+mn-ea"/>
                <a:cs typeface="+mn-cs"/>
              </a:rPr>
            </a:br>
            <a:endParaRPr lang="en-GB" sz="2000" i="1">
              <a:solidFill>
                <a:schemeClr val="accent2"/>
              </a:solidFill>
              <a:latin typeface="Comic Sans MS" pitchFamily="66" charset="0"/>
              <a:ea typeface="+mn-ea"/>
              <a:cs typeface="Arial" charset="0"/>
            </a:endParaRPr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3908425" y="87313"/>
          <a:ext cx="1322388" cy="976312"/>
        </p:xfrm>
        <a:graphic>
          <a:graphicData uri="http://schemas.openxmlformats.org/presentationml/2006/ole">
            <p:oleObj spid="_x0000_s7172" name="CorelPhotoPaint.Image.10" r:id="rId3" imgW="4241270" imgH="3492063" progId="">
              <p:embed/>
            </p:oleObj>
          </a:graphicData>
        </a:graphic>
      </p:graphicFrame>
      <p:pic>
        <p:nvPicPr>
          <p:cNvPr id="7173" name="Picture 8" descr="3dflagsdotcom_nigri_2fawl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5" y="142875"/>
            <a:ext cx="11366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2" descr="3dflagsdotcom_nigri_2fawl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9038" y="188913"/>
            <a:ext cx="11366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What are the parts and sections all about?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Parts I and II Section 1-14) established institutions</a:t>
            </a:r>
          </a:p>
          <a:p>
            <a:pPr eaLnBrk="1" hangingPunct="1"/>
            <a:r>
              <a:rPr lang="en-US" altLang="en-US" smtClean="0"/>
              <a:t>Part III (Section 15) gives the Scope of Application</a:t>
            </a:r>
          </a:p>
          <a:p>
            <a:pPr eaLnBrk="1" hangingPunct="1"/>
            <a:r>
              <a:rPr lang="en-US" altLang="en-US" smtClean="0"/>
              <a:t>Part IV  (Section 16)is the hub and the guiding principles</a:t>
            </a:r>
          </a:p>
          <a:p>
            <a:pPr eaLnBrk="1" hangingPunct="1"/>
            <a:r>
              <a:rPr lang="en-US" altLang="en-US" smtClean="0"/>
              <a:t>Part V (Section 17-23) details how public procurement should be organised from needs assessment, planning, setting criteria, advertisement up to approval</a:t>
            </a:r>
          </a:p>
          <a:p>
            <a:pPr eaLnBrk="1" hangingPunct="1"/>
            <a:r>
              <a:rPr lang="en-US" altLang="en-US" smtClean="0"/>
              <a:t>Part VI (24-38) discusses more on Open Competitive bidding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What are the parts and sections all about?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Parts VII (section 39-43)  discusses the special procurement methods such as restricted tendering, emergency, direct procurement etc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Part VIII (section 44-52) specifically give rules for procurement of consultant services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Part IX  (Section 53-54) discuss on surveillance and complaint procedure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Part X  (Section 55-56)Guides on disposal of public property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Part </a:t>
            </a:r>
            <a:r>
              <a:rPr lang="en-US" dirty="0"/>
              <a:t>X</a:t>
            </a:r>
            <a:r>
              <a:rPr lang="en-US" dirty="0" smtClean="0"/>
              <a:t>I  &amp; XII  (Section 57-58)discuss on Code of Conduct and Offences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Part XIII  (Section 59-61) discuss about definitions of terms, short title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Section 1-2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Established National Council on Public Procurement and the function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Section 3-14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Established the Bureau of Public Procurement</a:t>
            </a:r>
          </a:p>
          <a:p>
            <a:pPr eaLnBrk="1" hangingPunct="1"/>
            <a:r>
              <a:rPr lang="en-US" altLang="en-US" smtClean="0"/>
              <a:t>Objectives</a:t>
            </a:r>
          </a:p>
          <a:p>
            <a:pPr eaLnBrk="1" hangingPunct="1"/>
            <a:r>
              <a:rPr lang="en-US" altLang="en-US" smtClean="0"/>
              <a:t>Functions</a:t>
            </a:r>
          </a:p>
          <a:p>
            <a:pPr eaLnBrk="1" hangingPunct="1"/>
            <a:r>
              <a:rPr lang="en-US" altLang="en-US" smtClean="0"/>
              <a:t>Power</a:t>
            </a:r>
          </a:p>
          <a:p>
            <a:pPr eaLnBrk="1" hangingPunct="1"/>
            <a:r>
              <a:rPr lang="en-US" altLang="en-US" smtClean="0"/>
              <a:t>Appointment</a:t>
            </a:r>
          </a:p>
          <a:p>
            <a:pPr eaLnBrk="1" hangingPunct="1"/>
            <a:r>
              <a:rPr lang="en-US" altLang="en-US" smtClean="0"/>
              <a:t>etc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solidFill>
                  <a:srgbClr val="002060"/>
                </a:solidFill>
              </a:rPr>
              <a:t>Scope of Application: Section 15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anchorCtr="0"/>
          <a:lstStyle/>
          <a:p>
            <a:fld id="{D6604D4A-D4D3-44FC-961F-18D99D3FE4C8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048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268413"/>
            <a:ext cx="8229600" cy="44640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en-US" sz="3200" smtClean="0"/>
              <a:t>The Federal Government of Nigeria &amp; all Procurement Entities.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en-US" sz="3200" smtClean="0"/>
              <a:t>All Entities outside the foregoing which derive at least 35% of funds appropriated or proposed to be appropriated for any type of procurement described in this Act from the Federation Share of Consolidated Revenue Fund.</a:t>
            </a: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 </a:t>
            </a:r>
            <a:r>
              <a:rPr lang="en-US" altLang="en-US" sz="3600" b="1" smtClean="0">
                <a:solidFill>
                  <a:srgbClr val="002060"/>
                </a:solidFill>
              </a:rPr>
              <a:t>Scope of Application (Cont’d)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anchorCtr="0"/>
          <a:lstStyle/>
          <a:p>
            <a:fld id="{346A9858-8A69-44F0-8D07-FEF08A1610C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253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268413"/>
            <a:ext cx="8229600" cy="43751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en-US" sz="3600" smtClean="0"/>
              <a:t>Shall not apply to procurement of </a:t>
            </a:r>
            <a:r>
              <a:rPr lang="en-US" altLang="en-US" sz="3600" b="1" smtClean="0"/>
              <a:t>Special </a:t>
            </a:r>
            <a:r>
              <a:rPr lang="en-US" altLang="en-US" sz="3600" smtClean="0"/>
              <a:t>Goods, Works and Services involving national defence, or national security </a:t>
            </a:r>
            <a:r>
              <a:rPr lang="en-US" altLang="en-US" sz="3600" b="1" i="1" smtClean="0"/>
              <a:t>unless  the  </a:t>
            </a:r>
            <a:r>
              <a:rPr lang="en-US" altLang="en-US" sz="3600" b="1" smtClean="0"/>
              <a:t>President’s</a:t>
            </a:r>
            <a:r>
              <a:rPr lang="en-US" altLang="en-US" sz="3600" smtClean="0"/>
              <a:t> express approval has been first sought and obtained.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altLang="en-US" sz="3600" b="1" i="1" smtClean="0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Section 16: Principle of Procurement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Methods</a:t>
            </a:r>
          </a:p>
          <a:p>
            <a:pPr eaLnBrk="1" hangingPunct="1"/>
            <a:r>
              <a:rPr lang="en-US" altLang="en-US" smtClean="0"/>
              <a:t>Responsive criteria</a:t>
            </a:r>
          </a:p>
          <a:p>
            <a:pPr eaLnBrk="1" hangingPunct="1"/>
            <a:r>
              <a:rPr lang="en-US" altLang="en-US" smtClean="0"/>
              <a:t>Responsibilities</a:t>
            </a:r>
          </a:p>
          <a:p>
            <a:pPr eaLnBrk="1" hangingPunct="1"/>
            <a:r>
              <a:rPr lang="en-US" altLang="en-US" smtClean="0"/>
              <a:t>Rules guiding evaluation</a:t>
            </a:r>
          </a:p>
          <a:p>
            <a:pPr eaLnBrk="1" hangingPunct="1"/>
            <a:r>
              <a:rPr lang="en-US" altLang="en-US" smtClean="0"/>
              <a:t>etc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smtClean="0">
                <a:solidFill>
                  <a:srgbClr val="002060"/>
                </a:solidFill>
              </a:rPr>
              <a:t>Section 17: Approving Authorities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To award a contract, the approving authorities include the following:</a:t>
            </a:r>
          </a:p>
          <a:p>
            <a:pPr lvl="1" eaLnBrk="1" hangingPunct="1"/>
            <a:r>
              <a:rPr lang="en-GB" altLang="en-US" smtClean="0"/>
              <a:t>Accounting Officer</a:t>
            </a:r>
          </a:p>
          <a:p>
            <a:pPr lvl="1" eaLnBrk="1" hangingPunct="1"/>
            <a:r>
              <a:rPr lang="en-GB" altLang="en-US" smtClean="0"/>
              <a:t>Tenders Board</a:t>
            </a:r>
          </a:p>
          <a:p>
            <a:pPr lvl="1" eaLnBrk="1" hangingPunct="1"/>
            <a:r>
              <a:rPr lang="en-GB" altLang="en-US" smtClean="0"/>
              <a:t>BPP for Certificate of No Objection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GB" altLang="en-US" smtClean="0">
                <a:solidFill>
                  <a:srgbClr val="FF0000"/>
                </a:solidFill>
              </a:rPr>
              <a:t>To award a contract, the approving authority is determined based on service wide approved threshold as given in the Circular</a:t>
            </a:r>
          </a:p>
          <a:p>
            <a:pPr lvl="1" eaLnBrk="1" hangingPunct="1">
              <a:buFont typeface="Wingdings 2" pitchFamily="18" charset="2"/>
              <a:buNone/>
            </a:pPr>
            <a:endParaRPr lang="en-GB" alt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Procurement Plannining Committee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Duties of PPC 	-Section 18</a:t>
            </a:r>
          </a:p>
          <a:p>
            <a:pPr eaLnBrk="1" hangingPunct="1"/>
            <a:r>
              <a:rPr lang="en-US" altLang="en-US" smtClean="0">
                <a:solidFill>
                  <a:srgbClr val="00B050"/>
                </a:solidFill>
              </a:rPr>
              <a:t>Members of PPC Section 21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Can we all agree that we shall follow and obey the provision of the Act on Procurement Planning Committee?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Section 20: Accounting Officer’s Responsibility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Section 16 subsection 21</a:t>
            </a:r>
          </a:p>
          <a:p>
            <a:pPr eaLnBrk="1" hangingPunct="1"/>
            <a:r>
              <a:rPr lang="en-US" altLang="en-US" smtClean="0"/>
              <a:t>Section 16 subsection 22</a:t>
            </a:r>
          </a:p>
          <a:p>
            <a:pPr eaLnBrk="1" hangingPunct="1"/>
            <a:r>
              <a:rPr lang="en-US" altLang="en-US" smtClean="0"/>
              <a:t>Section 20 </a:t>
            </a:r>
          </a:p>
          <a:p>
            <a:pPr lvl="1" eaLnBrk="1" hangingPunct="1"/>
            <a:r>
              <a:rPr lang="en-US" altLang="en-US" smtClean="0"/>
              <a:t>personally responsible and accountable for public procurement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150" y="476250"/>
            <a:ext cx="7543800" cy="5588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73150" y="1238250"/>
            <a:ext cx="7805738" cy="46101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What is Public Procurement?</a:t>
            </a:r>
          </a:p>
          <a:p>
            <a:pPr eaLnBrk="1" hangingPunct="1"/>
            <a:r>
              <a:rPr lang="en-US" altLang="en-US" smtClean="0"/>
              <a:t>Processes in Public Procurement</a:t>
            </a:r>
          </a:p>
          <a:p>
            <a:pPr eaLnBrk="1" hangingPunct="1"/>
            <a:r>
              <a:rPr lang="en-US" altLang="en-US" smtClean="0"/>
              <a:t>Public Procurement Act, 2007</a:t>
            </a:r>
          </a:p>
          <a:p>
            <a:pPr eaLnBrk="1" hangingPunct="1"/>
            <a:r>
              <a:rPr lang="en-US" altLang="en-US" smtClean="0"/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RESPONSIBILITIES OF ACCOUNTING OFFICERS </a:t>
            </a:r>
            <a:r>
              <a:rPr lang="en-US" sz="2800" b="1" dirty="0" smtClean="0">
                <a:solidFill>
                  <a:srgbClr val="002060"/>
                </a:solidFill>
              </a:rPr>
              <a:t>(Cont’d)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anchorCtr="0"/>
          <a:lstStyle/>
          <a:p>
            <a:fld id="{2AF07A1E-3EF9-4669-BB7B-B3F90EB28373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867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4438"/>
            <a:ext cx="8229600" cy="4929187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Accounting officer shall oversee the </a:t>
            </a:r>
            <a:r>
              <a:rPr lang="en-US" altLang="en-US" sz="2400" smtClean="0">
                <a:solidFill>
                  <a:srgbClr val="00B050"/>
                </a:solidFill>
              </a:rPr>
              <a:t>Procurement Unit or department</a:t>
            </a:r>
            <a:r>
              <a:rPr lang="en-US" altLang="en-US" sz="2400" smtClean="0"/>
              <a:t> and must:</a:t>
            </a:r>
          </a:p>
          <a:p>
            <a:pPr lvl="1" eaLnBrk="1" hangingPunct="1"/>
            <a:r>
              <a:rPr lang="en-US" altLang="en-US" sz="2000" smtClean="0"/>
              <a:t>Ensure that the Procurement department is adequately staffed with people with technical and Procurement expertise.</a:t>
            </a:r>
          </a:p>
          <a:p>
            <a:pPr lvl="1" eaLnBrk="1" hangingPunct="1"/>
            <a:r>
              <a:rPr lang="en-US" altLang="en-US" sz="2000" smtClean="0"/>
              <a:t>Ensure that the staff are of good conduct and adequately trained.</a:t>
            </a:r>
          </a:p>
          <a:p>
            <a:pPr lvl="1" eaLnBrk="1" hangingPunct="1"/>
            <a:r>
              <a:rPr lang="en-US" altLang="en-US" sz="2000" smtClean="0"/>
              <a:t>Ensure that  that the department is allowed free hand to operate without undue directives that might affect the integrity of the procurement process.</a:t>
            </a:r>
          </a:p>
          <a:p>
            <a:pPr lvl="1" eaLnBrk="1" hangingPunct="1"/>
            <a:r>
              <a:rPr lang="en-US" altLang="en-US" sz="2000" smtClean="0"/>
              <a:t>Shall not influence in which ever manner the outcome of the evaluation process</a:t>
            </a:r>
          </a:p>
          <a:p>
            <a:pPr eaLnBrk="1" hangingPunct="1"/>
            <a:r>
              <a:rPr lang="en-US" altLang="en-US" sz="2400" smtClean="0"/>
              <a:t>Encourage all staff to disregard any directive that is not in consonance with the Act, regulations, manual, extant circular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002060"/>
                </a:solidFill>
              </a:rPr>
              <a:t>Tenders Board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Circular Ref. No SGF/OP/I/S.3/VIII/57 dated 11</a:t>
            </a:r>
            <a:r>
              <a:rPr lang="en-US" altLang="en-US" baseline="30000" smtClean="0"/>
              <a:t>th</a:t>
            </a:r>
            <a:r>
              <a:rPr lang="en-US" altLang="en-US" smtClean="0"/>
              <a:t> March, 2009</a:t>
            </a:r>
          </a:p>
          <a:p>
            <a:pPr eaLnBrk="1" hangingPunct="1"/>
            <a:r>
              <a:rPr lang="en-US" altLang="en-US" smtClean="0"/>
              <a:t>Section 22 </a:t>
            </a:r>
          </a:p>
          <a:p>
            <a:pPr lvl="1" eaLnBrk="1" hangingPunct="1"/>
            <a:r>
              <a:rPr lang="en-US" altLang="en-US" smtClean="0">
                <a:solidFill>
                  <a:srgbClr val="FF0000"/>
                </a:solidFill>
              </a:rPr>
              <a:t>Must have a Technical Evaluation Committee that must be chaired by the Secretary to Tenders Board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smtClean="0">
                <a:solidFill>
                  <a:srgbClr val="002060"/>
                </a:solidFill>
              </a:rPr>
              <a:t>Methods of Procurement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Section 24(1) and</a:t>
            </a:r>
            <a:r>
              <a:rPr lang="en-GB" altLang="en-US" b="1" smtClean="0"/>
              <a:t>Section 16(1) c</a:t>
            </a:r>
          </a:p>
          <a:p>
            <a:pPr lvl="1" eaLnBrk="1" hangingPunct="1"/>
            <a:r>
              <a:rPr lang="en-GB" altLang="en-US" b="1" smtClean="0"/>
              <a:t>Open Competitive Bidding</a:t>
            </a:r>
          </a:p>
          <a:p>
            <a:pPr eaLnBrk="1" hangingPunct="1"/>
            <a:r>
              <a:rPr lang="en-GB" altLang="en-US" smtClean="0"/>
              <a:t>Section 39-43</a:t>
            </a:r>
          </a:p>
          <a:p>
            <a:pPr lvl="1" eaLnBrk="1" hangingPunct="1"/>
            <a:r>
              <a:rPr lang="en-GB" altLang="en-US" b="1" smtClean="0"/>
              <a:t>Special and Restricted Methods of Procurement</a:t>
            </a:r>
          </a:p>
          <a:p>
            <a:pPr lvl="3" eaLnBrk="1" hangingPunct="1"/>
            <a:r>
              <a:rPr lang="en-GB" altLang="en-US" smtClean="0">
                <a:solidFill>
                  <a:srgbClr val="FF0000"/>
                </a:solidFill>
              </a:rPr>
              <a:t>Approval required from BPP to adopt </a:t>
            </a:r>
          </a:p>
          <a:p>
            <a:pPr lvl="2" eaLnBrk="1" hangingPunct="1"/>
            <a:r>
              <a:rPr lang="en-GB" altLang="en-US" smtClean="0"/>
              <a:t>Two stage tendering</a:t>
            </a:r>
          </a:p>
          <a:p>
            <a:pPr lvl="2" eaLnBrk="1" hangingPunct="1"/>
            <a:r>
              <a:rPr lang="en-GB" altLang="en-US" smtClean="0"/>
              <a:t>Restricted tendering</a:t>
            </a:r>
          </a:p>
          <a:p>
            <a:pPr lvl="2" eaLnBrk="1" hangingPunct="1"/>
            <a:r>
              <a:rPr lang="en-GB" altLang="en-US" smtClean="0"/>
              <a:t>Request for quotations</a:t>
            </a:r>
          </a:p>
          <a:p>
            <a:pPr lvl="2" eaLnBrk="1" hangingPunct="1"/>
            <a:r>
              <a:rPr lang="en-GB" altLang="en-US" smtClean="0"/>
              <a:t>Direct Procurement</a:t>
            </a:r>
          </a:p>
          <a:p>
            <a:pPr lvl="2" eaLnBrk="1" hangingPunct="1"/>
            <a:r>
              <a:rPr lang="en-GB" altLang="en-US" smtClean="0"/>
              <a:t>Emergency Procurement</a:t>
            </a:r>
          </a:p>
          <a:p>
            <a:pPr lvl="1" eaLnBrk="1" hangingPunct="1">
              <a:buFont typeface="Wingdings 2" pitchFamily="18" charset="2"/>
              <a:buNone/>
            </a:pPr>
            <a:endParaRPr lang="en-GB" alt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smtClean="0">
                <a:solidFill>
                  <a:srgbClr val="002060"/>
                </a:solidFill>
              </a:rPr>
              <a:t>Advertisement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Advertisement shall be in line with Section 25 and provisions of the regulations that guides the type of procurement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Bid Opening, Examination and Evaluation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Section 30</a:t>
            </a:r>
          </a:p>
          <a:p>
            <a:pPr marL="822960" lvl="2" eaLnBrk="1" fontAlgn="auto" hangingPunct="1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en-US" dirty="0" smtClean="0"/>
              <a:t>prescribes the due process required in Bid opening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Section 31</a:t>
            </a:r>
          </a:p>
          <a:p>
            <a:pPr marL="822960" lvl="2" eaLnBrk="1" fontAlgn="auto" hangingPunct="1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en-US" dirty="0" smtClean="0"/>
              <a:t>prescribes the due process required in Bid Examination	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Section 32</a:t>
            </a:r>
          </a:p>
          <a:p>
            <a:pPr marL="342900" lvl="2" indent="-342900" eaLnBrk="1" fontAlgn="auto" hangingPunct="1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en-US" dirty="0" smtClean="0"/>
              <a:t>specifies the due process required in Bid Evaluation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Section 32 sub section 2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Objective of bid evaluation is to determine the Lowest Evaluated Responsive Bid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2060"/>
                </a:solidFill>
              </a:rPr>
              <a:t>Procurement of Consultancy Services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Section 44-53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Procurement of Consultant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E3E2A48D-7D76-4DBF-A432-E55ED1BD5CAC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4820" name="Content Placeholder 2"/>
          <p:cNvSpPr>
            <a:spLocks noGrp="1"/>
          </p:cNvSpPr>
          <p:nvPr>
            <p:ph sz="quarter" idx="1"/>
          </p:nvPr>
        </p:nvSpPr>
        <p:spPr>
          <a:xfrm>
            <a:off x="500063" y="1285875"/>
            <a:ext cx="8186737" cy="5572125"/>
          </a:xfrm>
        </p:spPr>
        <p:txBody>
          <a:bodyPr/>
          <a:lstStyle/>
          <a:p>
            <a:pPr eaLnBrk="1" hangingPunct="1"/>
            <a:r>
              <a:rPr lang="en-US" altLang="en-US" smtClean="0"/>
              <a:t>Section 44-52</a:t>
            </a:r>
          </a:p>
          <a:p>
            <a:pPr lvl="1" eaLnBrk="1" hangingPunct="1"/>
            <a:r>
              <a:rPr lang="en-US" altLang="en-US" sz="2600" smtClean="0"/>
              <a:t>Expression of Interest</a:t>
            </a:r>
          </a:p>
          <a:p>
            <a:pPr lvl="1" eaLnBrk="1" hangingPunct="1"/>
            <a:r>
              <a:rPr lang="en-US" altLang="en-US" sz="2600" smtClean="0"/>
              <a:t>Request for Proposal (RFP)</a:t>
            </a:r>
          </a:p>
          <a:p>
            <a:pPr lvl="1" eaLnBrk="1" hangingPunct="1"/>
            <a:r>
              <a:rPr lang="en-US" altLang="en-US" sz="2600" smtClean="0"/>
              <a:t>Contents of Requests for Proposal</a:t>
            </a:r>
          </a:p>
          <a:p>
            <a:pPr lvl="1" eaLnBrk="1" hangingPunct="1"/>
            <a:r>
              <a:rPr lang="en-US" altLang="en-US" sz="2600" smtClean="0"/>
              <a:t>Clarification and Modification of RFP</a:t>
            </a:r>
          </a:p>
          <a:p>
            <a:pPr lvl="1" eaLnBrk="1" hangingPunct="1"/>
            <a:r>
              <a:rPr lang="en-US" altLang="en-US" sz="2600" smtClean="0"/>
              <a:t>Submission of Proposals</a:t>
            </a:r>
          </a:p>
          <a:p>
            <a:pPr lvl="1" eaLnBrk="1" hangingPunct="1"/>
            <a:r>
              <a:rPr lang="en-US" altLang="en-US" sz="2600" smtClean="0"/>
              <a:t>Criteria for Evaluation of Proposals</a:t>
            </a:r>
          </a:p>
          <a:p>
            <a:pPr lvl="1" eaLnBrk="1" hangingPunct="1"/>
            <a:r>
              <a:rPr lang="en-US" altLang="en-US" sz="2600" smtClean="0"/>
              <a:t>General Selection procedure</a:t>
            </a:r>
          </a:p>
          <a:p>
            <a:pPr lvl="1" eaLnBrk="1" hangingPunct="1"/>
            <a:r>
              <a:rPr lang="en-US" altLang="en-US" sz="2600" smtClean="0"/>
              <a:t>Procedure for selection of proposal where price is a factor</a:t>
            </a:r>
          </a:p>
          <a:p>
            <a:pPr lvl="1" eaLnBrk="1" hangingPunct="1"/>
            <a:r>
              <a:rPr lang="en-US" altLang="en-US" sz="2600" smtClean="0"/>
              <a:t>selection of procedure where price is not a factor</a:t>
            </a:r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002060"/>
                </a:solidFill>
              </a:rPr>
              <a:t>Administrative </a:t>
            </a:r>
            <a:r>
              <a:rPr lang="en-US" dirty="0">
                <a:solidFill>
                  <a:srgbClr val="002060"/>
                </a:solidFill>
              </a:rPr>
              <a:t>Review/Complain </a:t>
            </a:r>
            <a:r>
              <a:rPr lang="en-US" dirty="0" smtClean="0">
                <a:solidFill>
                  <a:srgbClr val="002060"/>
                </a:solidFill>
              </a:rPr>
              <a:t>Procedure: Section 54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anchorCtr="0"/>
          <a:lstStyle/>
          <a:p>
            <a:fld id="{E2C35770-89D3-471F-913F-08027A78FEF9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5844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All complaints must firsts be addressed to the Accounting Officer.</a:t>
            </a:r>
          </a:p>
          <a:p>
            <a:pPr eaLnBrk="1" hangingPunct="1"/>
            <a:r>
              <a:rPr lang="en-US" altLang="en-US" sz="2800" smtClean="0"/>
              <a:t>Accounting officer to decide complaint in writing addressed to complainant within 15 working days,</a:t>
            </a:r>
          </a:p>
          <a:p>
            <a:pPr eaLnBrk="1" hangingPunct="1"/>
            <a:r>
              <a:rPr lang="en-US" altLang="en-US" sz="2800" smtClean="0"/>
              <a:t>Provides right of appeal to Bureau if there  is ( failure to decide or if unsatisfied by decision).</a:t>
            </a:r>
          </a:p>
          <a:p>
            <a:pPr eaLnBrk="1" hangingPunct="1"/>
            <a:r>
              <a:rPr lang="en-US" altLang="en-US" sz="2800" smtClean="0"/>
              <a:t>Bureau has to decide in writing within 21 working days.</a:t>
            </a:r>
          </a:p>
          <a:p>
            <a:pPr eaLnBrk="1" hangingPunct="1"/>
            <a:r>
              <a:rPr lang="en-US" altLang="en-US" sz="2800" smtClean="0"/>
              <a:t>Provides access to Federal High court within 30 days of BPP decision if not satisfied with BPP decision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2060"/>
                </a:solidFill>
              </a:rPr>
              <a:t>Public Asset Disposal</a:t>
            </a:r>
            <a:br>
              <a:rPr lang="en-GB" b="1" dirty="0" smtClean="0">
                <a:solidFill>
                  <a:srgbClr val="002060"/>
                </a:solidFill>
              </a:rPr>
            </a:br>
            <a:r>
              <a:rPr lang="en-GB" b="1" dirty="0" smtClean="0">
                <a:solidFill>
                  <a:srgbClr val="002060"/>
                </a:solidFill>
              </a:rPr>
              <a:t>Section 55 and 56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Every Procuring entity shall also be a disposing entity.</a:t>
            </a:r>
          </a:p>
          <a:p>
            <a:pPr eaLnBrk="1" hangingPunct="1"/>
            <a:r>
              <a:rPr lang="en-GB" altLang="en-US" smtClean="0"/>
              <a:t>There must be Disposal Planning just like procurement planning</a:t>
            </a:r>
          </a:p>
          <a:p>
            <a:pPr lvl="1" eaLnBrk="1" hangingPunct="1"/>
            <a:r>
              <a:rPr lang="en-GB" altLang="en-US" smtClean="0"/>
              <a:t>Section 56 subsection 1</a:t>
            </a:r>
          </a:p>
          <a:p>
            <a:pPr eaLnBrk="1" hangingPunct="1"/>
            <a:r>
              <a:rPr lang="en-GB" altLang="en-US" smtClean="0"/>
              <a:t>Section 56 subsection 4 states as follows:</a:t>
            </a:r>
          </a:p>
          <a:p>
            <a:pPr eaLnBrk="1" hangingPunct="1"/>
            <a:r>
              <a:rPr lang="en-GB" altLang="en-US" smtClean="0"/>
              <a:t>All Procuring entities shall distribute responsibilities for the disposal between the </a:t>
            </a:r>
            <a:r>
              <a:rPr lang="en-GB" altLang="en-US" smtClean="0">
                <a:solidFill>
                  <a:srgbClr val="00B050"/>
                </a:solidFill>
              </a:rPr>
              <a:t>Procurement unit and the Tenders Board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Disposal of  Public Assets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anchorCtr="0"/>
          <a:lstStyle/>
          <a:p>
            <a:fld id="{4E9BBADA-D69C-4F17-9587-617E9EA31CE8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3789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765175"/>
            <a:ext cx="8229600" cy="5241925"/>
          </a:xfrm>
        </p:spPr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Open Competitive Bidding shall be the primary source of receiving offers for the purchase of public property.</a:t>
            </a:r>
          </a:p>
          <a:p>
            <a:pPr eaLnBrk="1" hangingPunct="1"/>
            <a:r>
              <a:rPr lang="en-US" altLang="en-US" smtClean="0"/>
              <a:t>Methods of disposal shall include; sale and rental, lease and hire purchase, licenses and tenancies, franchise and auction.</a:t>
            </a:r>
          </a:p>
          <a:p>
            <a:pPr eaLnBrk="1" hangingPunct="1"/>
            <a:r>
              <a:rPr lang="en-US" altLang="en-US" smtClean="0"/>
              <a:t>Planning of disposal shall include valuation by independent professional.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7088" y="439738"/>
            <a:ext cx="7943850" cy="6429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dirty="0" smtClean="0">
                <a:solidFill>
                  <a:srgbClr val="002060"/>
                </a:solidFill>
              </a:rPr>
              <a:t>What is Procurement ? 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3250" y="1082675"/>
            <a:ext cx="7929563" cy="5202238"/>
          </a:xfrm>
        </p:spPr>
        <p:txBody>
          <a:bodyPr>
            <a:normAutofit/>
          </a:bodyPr>
          <a:lstStyle/>
          <a:p>
            <a:pPr marL="609600" indent="-609600" algn="just" eaLnBrk="1" hangingPunct="1">
              <a:defRPr/>
            </a:pPr>
            <a:r>
              <a:rPr lang="en-US" sz="2800" dirty="0" smtClean="0"/>
              <a:t>Procurement is the process of  the acquisition of Goods, Works or Services at the </a:t>
            </a:r>
            <a:r>
              <a:rPr lang="en-US" sz="2800" b="1" dirty="0" smtClean="0"/>
              <a:t>BEST POSSIBLE TOTAL </a:t>
            </a:r>
            <a:r>
              <a:rPr lang="en-US" sz="2800" dirty="0" smtClean="0"/>
              <a:t>cost of ownership, in the </a:t>
            </a:r>
            <a:r>
              <a:rPr lang="en-US" sz="2800" b="1" dirty="0" smtClean="0"/>
              <a:t>RIGHT</a:t>
            </a:r>
            <a:r>
              <a:rPr lang="en-US" sz="2800" dirty="0" smtClean="0"/>
              <a:t> </a:t>
            </a:r>
            <a:r>
              <a:rPr lang="en-US" sz="2800" b="1" dirty="0" smtClean="0"/>
              <a:t>QUANTITY</a:t>
            </a:r>
            <a:r>
              <a:rPr lang="en-US" sz="2800" dirty="0" smtClean="0"/>
              <a:t> and </a:t>
            </a:r>
            <a:r>
              <a:rPr lang="en-US" sz="2800" b="1" dirty="0" smtClean="0"/>
              <a:t>QUALITY</a:t>
            </a:r>
            <a:r>
              <a:rPr lang="en-US" sz="2800" dirty="0" smtClean="0"/>
              <a:t> at the </a:t>
            </a:r>
            <a:r>
              <a:rPr lang="en-US" sz="2800" b="1" dirty="0" smtClean="0"/>
              <a:t>RIGHT TIME,</a:t>
            </a:r>
            <a:r>
              <a:rPr lang="en-US" sz="2800" dirty="0" smtClean="0"/>
              <a:t> in the </a:t>
            </a:r>
            <a:r>
              <a:rPr lang="en-US" sz="2800" b="1" dirty="0" smtClean="0"/>
              <a:t>RIGHT PLACE </a:t>
            </a:r>
            <a:r>
              <a:rPr lang="en-US" sz="2800" dirty="0" smtClean="0"/>
              <a:t>for the direct </a:t>
            </a:r>
            <a:r>
              <a:rPr lang="en-US" sz="2800" b="1" dirty="0" smtClean="0"/>
              <a:t>BENEFIT</a:t>
            </a:r>
            <a:r>
              <a:rPr lang="en-US" sz="2800" dirty="0" smtClean="0"/>
              <a:t> or use of Government, Corporation or individuals, generally via a contract with the aim of achieving value for money in a fair, transparent, efficient and equitable manner.</a:t>
            </a:r>
          </a:p>
          <a:p>
            <a:pPr marL="609600" indent="-609600" algn="r" eaLnBrk="1" hangingPunct="1">
              <a:buFontTx/>
              <a:buNone/>
              <a:defRPr/>
            </a:pPr>
            <a:r>
              <a:rPr lang="en-US" dirty="0" smtClean="0"/>
              <a:t>	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anchorCtr="0"/>
          <a:lstStyle/>
          <a:p>
            <a:fld id="{8D700555-5F49-4543-9D4A-94EA256D3700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85750" y="142875"/>
            <a:ext cx="8229600" cy="1447800"/>
          </a:xfrm>
        </p:spPr>
        <p:txBody>
          <a:bodyPr/>
          <a:lstStyle/>
          <a:p>
            <a:pPr eaLnBrk="1" hangingPunct="1"/>
            <a:r>
              <a:rPr lang="en-GB" altLang="en-US" sz="3200" b="1" smtClean="0">
                <a:solidFill>
                  <a:srgbClr val="002060"/>
                </a:solidFill>
              </a:rPr>
              <a:t>Code of Conduct for</a:t>
            </a:r>
            <a:br>
              <a:rPr lang="en-GB" altLang="en-US" sz="3200" b="1" smtClean="0">
                <a:solidFill>
                  <a:srgbClr val="002060"/>
                </a:solidFill>
              </a:rPr>
            </a:br>
            <a:r>
              <a:rPr lang="en-GB" altLang="en-US" sz="3200" b="1" smtClean="0">
                <a:solidFill>
                  <a:srgbClr val="002060"/>
                </a:solidFill>
              </a:rPr>
              <a:t>Officials, suppliers, contractor or service Provider, Tenders Board Member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sz="quarter" idx="1"/>
          </p:nvPr>
        </p:nvSpPr>
        <p:spPr>
          <a:xfrm>
            <a:off x="857250" y="1928813"/>
            <a:ext cx="7772400" cy="4572000"/>
          </a:xfrm>
        </p:spPr>
        <p:txBody>
          <a:bodyPr/>
          <a:lstStyle/>
          <a:p>
            <a:pPr eaLnBrk="1" hangingPunct="1"/>
            <a:r>
              <a:rPr lang="en-GB" altLang="en-US" smtClean="0"/>
              <a:t>Section 57  </a:t>
            </a:r>
          </a:p>
          <a:p>
            <a:pPr lvl="1" eaLnBrk="1" hangingPunct="1"/>
            <a:r>
              <a:rPr lang="en-GB" altLang="en-US" smtClean="0"/>
              <a:t>Honesty</a:t>
            </a:r>
          </a:p>
          <a:p>
            <a:pPr lvl="1" eaLnBrk="1" hangingPunct="1"/>
            <a:r>
              <a:rPr lang="en-GB" altLang="en-US" smtClean="0"/>
              <a:t>Accountability</a:t>
            </a:r>
          </a:p>
          <a:p>
            <a:pPr lvl="1" eaLnBrk="1" hangingPunct="1"/>
            <a:r>
              <a:rPr lang="en-GB" altLang="en-US" smtClean="0"/>
              <a:t>Transparency</a:t>
            </a:r>
          </a:p>
          <a:p>
            <a:pPr lvl="1" eaLnBrk="1" hangingPunct="1"/>
            <a:r>
              <a:rPr lang="en-GB" altLang="en-US" smtClean="0"/>
              <a:t>Fairness</a:t>
            </a:r>
          </a:p>
          <a:p>
            <a:pPr lvl="1" eaLnBrk="1" hangingPunct="1"/>
            <a:r>
              <a:rPr lang="en-GB" altLang="en-US" smtClean="0"/>
              <a:t>Equity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GB" altLang="en-US" smtClean="0">
                <a:solidFill>
                  <a:srgbClr val="FF0000"/>
                </a:solidFill>
              </a:rPr>
              <a:t>Can we agree that we shall follow the provision of Section 57 sub section 1 to 13?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002060"/>
                </a:solidFill>
              </a:rPr>
              <a:t>Offences and Sanctions- Section 58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anchorCtr="0"/>
          <a:lstStyle/>
          <a:p>
            <a:fld id="{5F277C0A-0B72-4F1C-9F60-01AC5C1AEA1B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125538"/>
            <a:ext cx="8229600" cy="4967287"/>
          </a:xfrm>
        </p:spPr>
        <p:txBody>
          <a:bodyPr>
            <a:normAutofit/>
          </a:bodyPr>
          <a:lstStyle/>
          <a:p>
            <a:pPr marL="609600" indent="-6096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smtClean="0"/>
              <a:t>Some of the Offences</a:t>
            </a:r>
          </a:p>
          <a:p>
            <a:pPr marL="1009650" lvl="1" indent="-6096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Bid Rigging – Pre-arrangement of offers where winners have been predetermined</a:t>
            </a:r>
          </a:p>
          <a:p>
            <a:pPr marL="1009650" lvl="1" indent="-6096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Collusion</a:t>
            </a:r>
          </a:p>
          <a:p>
            <a:pPr marL="1009650" lvl="1" indent="-6096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Splitting of contracts</a:t>
            </a:r>
          </a:p>
          <a:p>
            <a:pPr marL="1009650" lvl="1" indent="-6096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Procurement Fraud using undue influence, </a:t>
            </a:r>
            <a:r>
              <a:rPr lang="en-US" sz="2000" dirty="0" err="1" smtClean="0"/>
              <a:t>favour</a:t>
            </a:r>
            <a:r>
              <a:rPr lang="en-US" sz="2000" dirty="0" smtClean="0"/>
              <a:t>, bribery,</a:t>
            </a:r>
          </a:p>
          <a:p>
            <a:pPr marL="1009650" lvl="1" indent="-6096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Altering procurement document</a:t>
            </a:r>
          </a:p>
          <a:p>
            <a:pPr marL="1009650" lvl="1" indent="-6096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Willful refusal to allow Bureau and its officers access to any procurement records</a:t>
            </a:r>
          </a:p>
          <a:p>
            <a:pPr marL="1009650" lvl="1" indent="-6096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Using fake documents like TCC, etc.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Sanction or PENALTY FOR VIOLATORS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Section 58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anchorCtr="0"/>
          <a:lstStyle/>
          <a:p>
            <a:fld id="{50C6A50F-5772-4DB4-9424-B322DB165B7E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30213" y="1285875"/>
            <a:ext cx="8229600" cy="5286375"/>
          </a:xfrm>
        </p:spPr>
        <p:txBody>
          <a:bodyPr>
            <a:normAutofit fontScale="85000" lnSpcReduction="10000"/>
          </a:bodyPr>
          <a:lstStyle/>
          <a:p>
            <a:pPr marL="609600" indent="-6096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>
                <a:solidFill>
                  <a:srgbClr val="00B050"/>
                </a:solidFill>
              </a:rPr>
              <a:t>For a natural person not being a public official</a:t>
            </a:r>
          </a:p>
          <a:p>
            <a:pPr marL="1009650" lvl="1" indent="-6096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/>
              <a:t>Section 58 subsection 1</a:t>
            </a:r>
          </a:p>
          <a:p>
            <a:pPr marL="1009650" lvl="1" indent="-6096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Jail term of not less than 5 Calendar years and not exceeding 10 calendar years without option of fine</a:t>
            </a:r>
            <a:endParaRPr lang="en-US" b="1" dirty="0" smtClean="0"/>
          </a:p>
          <a:p>
            <a:pPr marL="609600" indent="-6096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For officers of the Bureau, NABTECH, Fed. Polytechnics, etc </a:t>
            </a:r>
          </a:p>
          <a:p>
            <a:pPr marL="1009650" lvl="1" indent="-6096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/>
              <a:t>Section 58 subsection 5</a:t>
            </a:r>
          </a:p>
          <a:p>
            <a:pPr marL="990600" lvl="1" indent="-5334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solidFill>
                  <a:srgbClr val="FF0000"/>
                </a:solidFill>
              </a:rPr>
              <a:t>Jail term of not less than 5 Calendar years without option of fine</a:t>
            </a:r>
            <a:r>
              <a:rPr lang="en-US" dirty="0" smtClean="0"/>
              <a:t>.</a:t>
            </a:r>
          </a:p>
          <a:p>
            <a:pPr marL="990600" lvl="1" indent="-5334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Summary Dismissal from Government Service,</a:t>
            </a:r>
          </a:p>
          <a:p>
            <a:pPr marL="609600" indent="-609600" algn="ctr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en-US" b="1" dirty="0" smtClean="0"/>
          </a:p>
          <a:p>
            <a:pPr marL="609600" indent="-6096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>
                <a:solidFill>
                  <a:srgbClr val="00B0F0"/>
                </a:solidFill>
              </a:rPr>
              <a:t>Contractors, Suppliers or Service Providers</a:t>
            </a:r>
          </a:p>
          <a:p>
            <a:pPr marL="1009650" lvl="1" indent="-6096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/>
              <a:t>Section 58 sub section 6</a:t>
            </a:r>
          </a:p>
          <a:p>
            <a:pPr marL="990600" lvl="1" indent="-5334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Debarment</a:t>
            </a:r>
          </a:p>
          <a:p>
            <a:pPr marL="990600" lvl="1" indent="-5334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 fine equivalent to 25% of the value of the procurement in issue</a:t>
            </a:r>
          </a:p>
          <a:p>
            <a:pPr marL="990600" lvl="1" indent="-5334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Every Director of the Company is liable on conviction to Jail term of not less than 3 Calendar years but not more than 5 years without option of fine.</a:t>
            </a:r>
          </a:p>
          <a:p>
            <a:pPr marL="990600" lvl="1" indent="-5334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002060"/>
                </a:solidFill>
              </a:rPr>
              <a:t>Common Strategy to Achieve Good Procurement Process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anchorCtr="0"/>
          <a:lstStyle/>
          <a:p>
            <a:fld id="{8EED0E23-6FDA-4F21-B820-BC5A291C1802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68313" y="1458913"/>
            <a:ext cx="8207375" cy="4827587"/>
          </a:xfrm>
        </p:spPr>
        <p:txBody>
          <a:bodyPr>
            <a:normAutofit fontScale="77500" lnSpcReduction="20000"/>
          </a:bodyPr>
          <a:lstStyle/>
          <a:p>
            <a:pPr marL="609600" indent="-609600" eaLnBrk="1" fontAlgn="auto" hangingPunct="1"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/>
              <a:t>Need Assessment and Procurement Planning</a:t>
            </a:r>
          </a:p>
          <a:p>
            <a:pPr marL="609600" indent="-609600" eaLnBrk="1" fontAlgn="auto" hangingPunct="1"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/>
              <a:t>Submit Procurement Planning  and Procurement Record to BPP</a:t>
            </a:r>
          </a:p>
          <a:p>
            <a:pPr marL="609600" indent="-609600" eaLnBrk="1" fontAlgn="auto" hangingPunct="1"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/>
              <a:t>Develop Solicitation document and criteria for selection of bidders</a:t>
            </a:r>
          </a:p>
          <a:p>
            <a:pPr marL="609600" indent="-609600" eaLnBrk="1" fontAlgn="auto" hangingPunct="1"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/>
              <a:t>Advertisement for solicitation of bids in National Newspapers/Federal Tenders Journal</a:t>
            </a:r>
          </a:p>
          <a:p>
            <a:pPr marL="609600" indent="-609600" eaLnBrk="1" fontAlgn="auto" hangingPunct="1"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/>
              <a:t>Invitation of TWO credible persons – representing a relevant private sector professional body and non-governmental anti-corruption organization to observe.</a:t>
            </a:r>
          </a:p>
          <a:p>
            <a:pPr marL="609600" indent="-609600" eaLnBrk="1" fontAlgn="auto" hangingPunct="1"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/>
              <a:t>Bid Submission </a:t>
            </a:r>
          </a:p>
          <a:p>
            <a:pPr marL="609600" indent="-609600" eaLnBrk="1" fontAlgn="auto" hangingPunct="1"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/>
              <a:t>Bid Opening Proceedings</a:t>
            </a:r>
          </a:p>
          <a:p>
            <a:pPr marL="609600" indent="-609600" eaLnBrk="1" fontAlgn="auto" hangingPunct="1"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/>
              <a:t> Examination &amp;Evaluation Process</a:t>
            </a:r>
          </a:p>
          <a:p>
            <a:pPr marL="609600" indent="-609600" eaLnBrk="1" fontAlgn="auto" hangingPunct="1"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/>
              <a:t>Award Decision is taken and Notice of acceptance of winning bid  issued immediately to the winner. </a:t>
            </a:r>
          </a:p>
          <a:p>
            <a:pPr marL="609600" indent="-609600" eaLnBrk="1" fontAlgn="auto" hangingPunct="1"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/>
              <a:t>DEBRIEF the bid losers on request!</a:t>
            </a:r>
          </a:p>
          <a:p>
            <a:pPr marL="609600" indent="-609600" eaLnBrk="1" fontAlgn="auto" hangingPunct="1"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en-US" sz="2800" dirty="0" smtClean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002060"/>
                </a:solidFill>
              </a:rPr>
              <a:t>Common Strategy…</a:t>
            </a: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anchorCtr="0"/>
          <a:lstStyle/>
          <a:p>
            <a:fld id="{99FE1CD7-B20E-4C06-B0AF-86ACE01FE6BE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45060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Settle disputes and  complaints</a:t>
            </a:r>
          </a:p>
          <a:p>
            <a:pPr eaLnBrk="1" hangingPunct="1"/>
            <a:r>
              <a:rPr lang="en-US" altLang="en-US" smtClean="0"/>
              <a:t>Obtain Certificate of No objection from BPP if above MDA approval threshold</a:t>
            </a:r>
          </a:p>
          <a:p>
            <a:pPr eaLnBrk="1" hangingPunct="1"/>
            <a:r>
              <a:rPr lang="en-US" altLang="en-US" smtClean="0"/>
              <a:t>Execute Contract Agreements</a:t>
            </a:r>
          </a:p>
          <a:p>
            <a:pPr eaLnBrk="1" hangingPunct="1"/>
            <a:r>
              <a:rPr lang="en-US" altLang="en-US" smtClean="0"/>
              <a:t>Obtain and Confirm Advance payment/Performance Guarantees</a:t>
            </a:r>
          </a:p>
          <a:p>
            <a:pPr eaLnBrk="1" hangingPunct="1"/>
            <a:r>
              <a:rPr lang="en-GB" altLang="en-US" smtClean="0"/>
              <a:t>Announce and publicize the award in the form stipulated by the Act and rules /guidelines as may be issued by the Bureau from time to time.</a:t>
            </a:r>
          </a:p>
          <a:p>
            <a:pPr eaLnBrk="1" hangingPunct="1"/>
            <a:endParaRPr lang="en-GB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smtClean="0">
                <a:solidFill>
                  <a:srgbClr val="002060"/>
                </a:solidFill>
              </a:rPr>
              <a:t>Way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Have a good Procurement Unit with qualified and trained staff in Public Procurement Process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Proper Needs Assessment and Procurement Planning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Send Officers for further training at the Public Procurement Research Centre, FUTO </a:t>
            </a:r>
            <a:r>
              <a:rPr lang="en-GB" dirty="0" err="1" smtClean="0"/>
              <a:t>Owerri</a:t>
            </a:r>
            <a:r>
              <a:rPr lang="en-GB" dirty="0" smtClean="0"/>
              <a:t>, ABU Zaria and UNILAG Lagos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Follow the due process enumerated in PPA, 2007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Effective project supervision and monitoring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Be honest, transparent and fair in all procurement dealing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Do not do the wrong thing to make a friend.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Remember our position today in the University is temporal and transient.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Do the right thing all the time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246188" y="0"/>
            <a:ext cx="7897812" cy="86836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9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</a:rPr>
              <a:t>Conclusion</a:t>
            </a:r>
            <a:endParaRPr lang="en-US" sz="3600" b="1" dirty="0" smtClean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anchorCtr="0"/>
          <a:lstStyle/>
          <a:p>
            <a:fld id="{0E3C04B4-2C57-4664-A603-D8C9E7139687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48132" name="Content Placeholder 2"/>
          <p:cNvSpPr>
            <a:spLocks noGrp="1"/>
          </p:cNvSpPr>
          <p:nvPr>
            <p:ph sz="quarter" idx="1"/>
          </p:nvPr>
        </p:nvSpPr>
        <p:spPr>
          <a:xfrm>
            <a:off x="1336675" y="1143000"/>
            <a:ext cx="7551738" cy="51816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q"/>
            </a:pPr>
            <a:r>
              <a:rPr lang="en-US" altLang="en-US" sz="2800" smtClean="0"/>
              <a:t>BPP is committed to improving efficiency in the public procurement system at every opportunity for the purpose of enhancing:-</a:t>
            </a: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en-US" altLang="en-US" smtClean="0"/>
              <a:t>Accountability in decision-making structures. </a:t>
            </a: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en-US" altLang="en-US" smtClean="0"/>
              <a:t>Responsiveness to citizens of the country. </a:t>
            </a: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en-US" altLang="en-US" smtClean="0"/>
              <a:t>Professionalism to improve performance. </a:t>
            </a: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en-US" altLang="en-US" smtClean="0"/>
              <a:t>Transparency in the procedures and policies.  </a:t>
            </a: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en-US" altLang="en-US" smtClean="0"/>
              <a:t>Appeal rights to redress meritorious grievances of suppliers.</a:t>
            </a:r>
          </a:p>
          <a:p>
            <a:pPr eaLnBrk="1" hangingPunct="1"/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BB75188-2883-4C90-B609-B8F758AF779C}" type="slidenum">
              <a:rPr lang="en-US" altLang="en-US" sz="1200">
                <a:solidFill>
                  <a:srgbClr val="898989"/>
                </a:solidFill>
                <a:latin typeface="Calibri" pitchFamily="34" charset="0"/>
              </a:rPr>
              <a:pPr/>
              <a:t>37</a:t>
            </a:fld>
            <a:endParaRPr lang="en-US" alt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49155" name="Oval 4"/>
          <p:cNvSpPr>
            <a:spLocks noChangeArrowheads="1"/>
          </p:cNvSpPr>
          <p:nvPr/>
        </p:nvSpPr>
        <p:spPr bwMode="auto">
          <a:xfrm>
            <a:off x="2771775" y="1773238"/>
            <a:ext cx="4103688" cy="3600450"/>
          </a:xfrm>
          <a:prstGeom prst="ellipse">
            <a:avLst/>
          </a:prstGeom>
          <a:solidFill>
            <a:srgbClr val="E3F97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49156" name="Oval 5"/>
          <p:cNvSpPr>
            <a:spLocks noChangeArrowheads="1"/>
          </p:cNvSpPr>
          <p:nvPr/>
        </p:nvSpPr>
        <p:spPr bwMode="auto">
          <a:xfrm>
            <a:off x="3563938" y="2781300"/>
            <a:ext cx="720725" cy="6477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49157" name="Oval 6"/>
          <p:cNvSpPr>
            <a:spLocks noChangeArrowheads="1"/>
          </p:cNvSpPr>
          <p:nvPr/>
        </p:nvSpPr>
        <p:spPr bwMode="auto">
          <a:xfrm>
            <a:off x="5219700" y="2781300"/>
            <a:ext cx="720725" cy="6477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49158" name="AutoShape 9"/>
          <p:cNvSpPr>
            <a:spLocks noChangeArrowheads="1"/>
          </p:cNvSpPr>
          <p:nvPr/>
        </p:nvSpPr>
        <p:spPr bwMode="auto">
          <a:xfrm rot="-5400000">
            <a:off x="4458494" y="3396456"/>
            <a:ext cx="647700" cy="1722438"/>
          </a:xfrm>
          <a:prstGeom prst="moon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49159" name="Text Box 10"/>
          <p:cNvSpPr txBox="1">
            <a:spLocks noChangeArrowheads="1"/>
          </p:cNvSpPr>
          <p:nvPr/>
        </p:nvSpPr>
        <p:spPr bwMode="auto">
          <a:xfrm>
            <a:off x="3203575" y="5497513"/>
            <a:ext cx="54721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400" b="1"/>
              <a:t>Thank You!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Public Procurement?</a:t>
            </a:r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5018BC8C-7497-426F-9A9B-D6D3A0FF069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244" name="Content Placeholder 2"/>
          <p:cNvSpPr>
            <a:spLocks noGrp="1"/>
          </p:cNvSpPr>
          <p:nvPr>
            <p:ph sz="quarter" idx="1"/>
          </p:nvPr>
        </p:nvSpPr>
        <p:spPr>
          <a:xfrm>
            <a:off x="500063" y="1214438"/>
            <a:ext cx="8258175" cy="5786437"/>
          </a:xfrm>
        </p:spPr>
        <p:txBody>
          <a:bodyPr/>
          <a:lstStyle/>
          <a:p>
            <a:pPr algn="just" eaLnBrk="1" hangingPunct="1"/>
            <a:r>
              <a:rPr lang="en-US" altLang="en-US" sz="4000" smtClean="0"/>
              <a:t>Public Procurement is the </a:t>
            </a:r>
            <a:r>
              <a:rPr lang="en-US" altLang="en-US" sz="4000" smtClean="0">
                <a:solidFill>
                  <a:srgbClr val="00B050"/>
                </a:solidFill>
              </a:rPr>
              <a:t>acquisition </a:t>
            </a:r>
            <a:r>
              <a:rPr lang="en-US" altLang="en-US" sz="4000" smtClean="0"/>
              <a:t>of public goods, works and services </a:t>
            </a:r>
            <a:r>
              <a:rPr lang="en-US" altLang="en-US" sz="4000" smtClean="0">
                <a:solidFill>
                  <a:srgbClr val="00B050"/>
                </a:solidFill>
              </a:rPr>
              <a:t>by Public Entities </a:t>
            </a:r>
            <a:r>
              <a:rPr lang="en-US" altLang="en-US" sz="4000" smtClean="0"/>
              <a:t>using public fund usually </a:t>
            </a:r>
            <a:r>
              <a:rPr lang="en-US" altLang="en-US" sz="4000" smtClean="0">
                <a:solidFill>
                  <a:srgbClr val="00B050"/>
                </a:solidFill>
              </a:rPr>
              <a:t>through a third party </a:t>
            </a:r>
            <a:r>
              <a:rPr lang="en-US" altLang="en-US" sz="4000" smtClean="0"/>
              <a:t>(contractors, suppliers, consultants or other service providers) through a </a:t>
            </a:r>
            <a:r>
              <a:rPr lang="en-US" altLang="en-US" sz="4000" smtClean="0">
                <a:solidFill>
                  <a:srgbClr val="00B050"/>
                </a:solidFill>
              </a:rPr>
              <a:t>systemic process </a:t>
            </a:r>
            <a:r>
              <a:rPr lang="en-US" altLang="en-US" sz="4000" smtClean="0"/>
              <a:t>.</a:t>
            </a:r>
          </a:p>
          <a:p>
            <a:pPr algn="just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8788" y="762000"/>
            <a:ext cx="8382000" cy="5368925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  <a:cs typeface="Tahoma" charset="0"/>
              </a:rPr>
              <a:t>PROCESSES IN PUBLIC PROCUREMENT</a:t>
            </a:r>
            <a:endParaRPr lang="en-US" sz="2100" b="1" dirty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charset="0"/>
              <a:cs typeface="Tahoma" charset="0"/>
            </a:endParaRPr>
          </a:p>
        </p:txBody>
      </p:sp>
      <p:sp>
        <p:nvSpPr>
          <p:cNvPr id="11267" name="AutoShape 6"/>
          <p:cNvSpPr>
            <a:spLocks noChangeArrowheads="1"/>
          </p:cNvSpPr>
          <p:nvPr/>
        </p:nvSpPr>
        <p:spPr bwMode="auto">
          <a:xfrm>
            <a:off x="1143000" y="1677988"/>
            <a:ext cx="1676400" cy="989012"/>
          </a:xfrm>
          <a:prstGeom prst="rightArrowCallout">
            <a:avLst>
              <a:gd name="adj1" fmla="val 25000"/>
              <a:gd name="adj2" fmla="val 25000"/>
              <a:gd name="adj3" fmla="val 25794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1" tIns="45711" rIns="91421" bIns="45711" anchor="ctr"/>
          <a:lstStyle/>
          <a:p>
            <a:pPr algn="ctr" eaLnBrk="1" hangingPunct="1"/>
            <a:r>
              <a:rPr lang="en-US" altLang="en-US" sz="1200">
                <a:latin typeface="Perpetua" pitchFamily="18" charset="0"/>
              </a:rPr>
              <a:t>Need Assessment</a:t>
            </a:r>
          </a:p>
          <a:p>
            <a:pPr algn="ctr" eaLnBrk="1" hangingPunct="1"/>
            <a:r>
              <a:rPr lang="en-US" altLang="en-US" sz="1200">
                <a:latin typeface="Perpetua" pitchFamily="18" charset="0"/>
              </a:rPr>
              <a:t> and </a:t>
            </a:r>
          </a:p>
          <a:p>
            <a:pPr algn="ctr" eaLnBrk="1" hangingPunct="1"/>
            <a:r>
              <a:rPr lang="en-US" altLang="en-US" sz="1200">
                <a:latin typeface="Perpetua" pitchFamily="18" charset="0"/>
              </a:rPr>
              <a:t>Procurement Planning </a:t>
            </a:r>
          </a:p>
          <a:p>
            <a:pPr algn="ctr" eaLnBrk="1" hangingPunct="1"/>
            <a:r>
              <a:rPr lang="en-US" altLang="en-US" sz="1200">
                <a:latin typeface="Perpetua" pitchFamily="18" charset="0"/>
              </a:rPr>
              <a:t>Section16, 18, 21</a:t>
            </a:r>
          </a:p>
        </p:txBody>
      </p:sp>
      <p:sp>
        <p:nvSpPr>
          <p:cNvPr id="11268" name="AutoShape 8"/>
          <p:cNvSpPr>
            <a:spLocks noChangeArrowheads="1"/>
          </p:cNvSpPr>
          <p:nvPr/>
        </p:nvSpPr>
        <p:spPr bwMode="auto">
          <a:xfrm>
            <a:off x="2819400" y="1751013"/>
            <a:ext cx="1752600" cy="915987"/>
          </a:xfrm>
          <a:prstGeom prst="rightArrowCallout">
            <a:avLst>
              <a:gd name="adj1" fmla="val 25000"/>
              <a:gd name="adj2" fmla="val 25000"/>
              <a:gd name="adj3" fmla="val 2911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1" tIns="45711" rIns="91421" bIns="45711" anchor="ctr"/>
          <a:lstStyle/>
          <a:p>
            <a:pPr algn="ctr" eaLnBrk="1" hangingPunct="1"/>
            <a:r>
              <a:rPr lang="en-US" altLang="en-US" sz="1400">
                <a:latin typeface="Perpetua" pitchFamily="18" charset="0"/>
              </a:rPr>
              <a:t>Prepare</a:t>
            </a:r>
          </a:p>
          <a:p>
            <a:pPr algn="ctr" eaLnBrk="1" hangingPunct="1"/>
            <a:r>
              <a:rPr lang="en-US" altLang="en-US" sz="1400">
                <a:latin typeface="Perpetua" pitchFamily="18" charset="0"/>
              </a:rPr>
              <a:t>Bid </a:t>
            </a:r>
          </a:p>
          <a:p>
            <a:pPr algn="ctr" eaLnBrk="1" hangingPunct="1"/>
            <a:r>
              <a:rPr lang="en-US" altLang="en-US" sz="1400">
                <a:latin typeface="Perpetua" pitchFamily="18" charset="0"/>
              </a:rPr>
              <a:t>Document</a:t>
            </a:r>
          </a:p>
          <a:p>
            <a:pPr algn="ctr" eaLnBrk="1" hangingPunct="1"/>
            <a:r>
              <a:rPr lang="en-US" altLang="en-US" sz="1400">
                <a:latin typeface="Perpetua" pitchFamily="18" charset="0"/>
              </a:rPr>
              <a:t>Section 16,18</a:t>
            </a:r>
          </a:p>
        </p:txBody>
      </p:sp>
      <p:sp>
        <p:nvSpPr>
          <p:cNvPr id="11269" name="AutoShape 10"/>
          <p:cNvSpPr>
            <a:spLocks noChangeArrowheads="1"/>
          </p:cNvSpPr>
          <p:nvPr/>
        </p:nvSpPr>
        <p:spPr bwMode="auto">
          <a:xfrm>
            <a:off x="4494213" y="1677988"/>
            <a:ext cx="1905000" cy="989012"/>
          </a:xfrm>
          <a:prstGeom prst="rightArrowCallout">
            <a:avLst>
              <a:gd name="adj1" fmla="val 25000"/>
              <a:gd name="adj2" fmla="val 25000"/>
              <a:gd name="adj3" fmla="val 29312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1" tIns="45711" rIns="91421" bIns="45711" anchor="ctr"/>
          <a:lstStyle/>
          <a:p>
            <a:pPr algn="ctr" eaLnBrk="1" hangingPunct="1"/>
            <a:r>
              <a:rPr lang="en-US" altLang="en-US" sz="1200">
                <a:latin typeface="Perpetua" pitchFamily="18" charset="0"/>
              </a:rPr>
              <a:t>Advertisement</a:t>
            </a:r>
          </a:p>
          <a:p>
            <a:pPr algn="ctr" eaLnBrk="1" hangingPunct="1"/>
            <a:r>
              <a:rPr lang="en-US" altLang="en-US" sz="1200">
                <a:latin typeface="Perpetua" pitchFamily="18" charset="0"/>
              </a:rPr>
              <a:t>Section  19, 25,  45, 48</a:t>
            </a:r>
          </a:p>
        </p:txBody>
      </p:sp>
      <p:sp>
        <p:nvSpPr>
          <p:cNvPr id="11270" name="AutoShape 15"/>
          <p:cNvSpPr>
            <a:spLocks noChangeArrowheads="1"/>
          </p:cNvSpPr>
          <p:nvPr/>
        </p:nvSpPr>
        <p:spPr bwMode="auto">
          <a:xfrm>
            <a:off x="2286000" y="3286125"/>
            <a:ext cx="3714750" cy="928688"/>
          </a:xfrm>
          <a:prstGeom prst="leftArrowCallout">
            <a:avLst>
              <a:gd name="adj1" fmla="val 25000"/>
              <a:gd name="adj2" fmla="val 25000"/>
              <a:gd name="adj3" fmla="val 26093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1" tIns="45711" rIns="91421" bIns="45711" anchor="ctr"/>
          <a:lstStyle/>
          <a:p>
            <a:pPr algn="ctr" eaLnBrk="1" hangingPunct="1"/>
            <a:r>
              <a:rPr lang="en-US" altLang="en-US" sz="1200">
                <a:latin typeface="Perpetua" pitchFamily="18" charset="0"/>
              </a:rPr>
              <a:t>Examination/Evaluation</a:t>
            </a:r>
          </a:p>
          <a:p>
            <a:pPr algn="ctr" eaLnBrk="1" hangingPunct="1"/>
            <a:r>
              <a:rPr lang="en-US" altLang="en-US" sz="1200">
                <a:latin typeface="Perpetua" pitchFamily="18" charset="0"/>
              </a:rPr>
              <a:t>Sections 31, 32, 49, 51</a:t>
            </a:r>
            <a:r>
              <a:rPr lang="en-US" altLang="en-US">
                <a:latin typeface="Perpetua" pitchFamily="18" charset="0"/>
              </a:rPr>
              <a:t> </a:t>
            </a:r>
          </a:p>
        </p:txBody>
      </p:sp>
      <p:sp>
        <p:nvSpPr>
          <p:cNvPr id="11271" name="AutoShape 16"/>
          <p:cNvSpPr>
            <a:spLocks noChangeArrowheads="1"/>
          </p:cNvSpPr>
          <p:nvPr/>
        </p:nvSpPr>
        <p:spPr bwMode="auto">
          <a:xfrm>
            <a:off x="6286500" y="1571625"/>
            <a:ext cx="2017713" cy="1095375"/>
          </a:xfrm>
          <a:prstGeom prst="rightArrowCallout">
            <a:avLst>
              <a:gd name="adj1" fmla="val 25000"/>
              <a:gd name="adj2" fmla="val 25000"/>
              <a:gd name="adj3" fmla="val 26078"/>
              <a:gd name="adj4" fmla="val 784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1" tIns="45711" rIns="91421" bIns="45711" anchor="ctr"/>
          <a:lstStyle/>
          <a:p>
            <a:pPr algn="ctr" eaLnBrk="1" hangingPunct="1"/>
            <a:r>
              <a:rPr lang="en-US" altLang="en-US" sz="1200">
                <a:latin typeface="Perpetua" pitchFamily="18" charset="0"/>
              </a:rPr>
              <a:t>Collection &amp; </a:t>
            </a:r>
          </a:p>
          <a:p>
            <a:pPr algn="ctr" eaLnBrk="1" hangingPunct="1"/>
            <a:r>
              <a:rPr lang="en-US" altLang="en-US" sz="1200">
                <a:latin typeface="Perpetua" pitchFamily="18" charset="0"/>
              </a:rPr>
              <a:t>Submission and  Opening of </a:t>
            </a:r>
          </a:p>
          <a:p>
            <a:pPr algn="ctr" eaLnBrk="1" hangingPunct="1"/>
            <a:r>
              <a:rPr lang="en-US" altLang="en-US" sz="1200">
                <a:latin typeface="Perpetua" pitchFamily="18" charset="0"/>
              </a:rPr>
              <a:t>Bid</a:t>
            </a:r>
          </a:p>
          <a:p>
            <a:pPr algn="ctr" eaLnBrk="1" hangingPunct="1"/>
            <a:r>
              <a:rPr lang="en-US" altLang="en-US" sz="1200">
                <a:latin typeface="Perpetua" pitchFamily="18" charset="0"/>
              </a:rPr>
              <a:t>Section 27, 30,48</a:t>
            </a:r>
          </a:p>
        </p:txBody>
      </p:sp>
      <p:sp>
        <p:nvSpPr>
          <p:cNvPr id="11272" name="AutoShape 19"/>
          <p:cNvSpPr>
            <a:spLocks noChangeArrowheads="1"/>
          </p:cNvSpPr>
          <p:nvPr/>
        </p:nvSpPr>
        <p:spPr bwMode="auto">
          <a:xfrm rot="10649381">
            <a:off x="6010275" y="2422525"/>
            <a:ext cx="2751138" cy="1597025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2746" tIns="31373" rIns="62746" bIns="31373" anchor="ctr"/>
          <a:lstStyle/>
          <a:p>
            <a:endParaRPr lang="en-US"/>
          </a:p>
        </p:txBody>
      </p:sp>
      <p:sp>
        <p:nvSpPr>
          <p:cNvPr id="11273" name="AutoShape 21"/>
          <p:cNvSpPr>
            <a:spLocks noChangeArrowheads="1"/>
          </p:cNvSpPr>
          <p:nvPr/>
        </p:nvSpPr>
        <p:spPr bwMode="auto">
          <a:xfrm>
            <a:off x="1524000" y="4876800"/>
            <a:ext cx="1601788" cy="992188"/>
          </a:xfrm>
          <a:prstGeom prst="rightArrowCallout">
            <a:avLst>
              <a:gd name="adj1" fmla="val 25000"/>
              <a:gd name="adj2" fmla="val 25000"/>
              <a:gd name="adj3" fmla="val 245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1" tIns="45711" rIns="91421" bIns="45711" anchor="ctr"/>
          <a:lstStyle/>
          <a:p>
            <a:pPr algn="ctr" eaLnBrk="1" hangingPunct="1"/>
            <a:r>
              <a:rPr lang="en-US" altLang="en-US" sz="1200">
                <a:latin typeface="Perpetua" pitchFamily="18" charset="0"/>
              </a:rPr>
              <a:t>Contract</a:t>
            </a:r>
          </a:p>
          <a:p>
            <a:pPr algn="ctr" eaLnBrk="1" hangingPunct="1"/>
            <a:r>
              <a:rPr lang="en-US" altLang="en-US" sz="1200">
                <a:latin typeface="Perpetua" pitchFamily="18" charset="0"/>
              </a:rPr>
              <a:t>award</a:t>
            </a:r>
          </a:p>
        </p:txBody>
      </p:sp>
      <p:sp>
        <p:nvSpPr>
          <p:cNvPr id="11274" name="AutoShape 23"/>
          <p:cNvSpPr>
            <a:spLocks noChangeArrowheads="1"/>
          </p:cNvSpPr>
          <p:nvPr/>
        </p:nvSpPr>
        <p:spPr bwMode="auto">
          <a:xfrm>
            <a:off x="3125788" y="4876800"/>
            <a:ext cx="1524000" cy="992188"/>
          </a:xfrm>
          <a:prstGeom prst="rightArrowCallout">
            <a:avLst>
              <a:gd name="adj1" fmla="val 25000"/>
              <a:gd name="adj2" fmla="val 25000"/>
              <a:gd name="adj3" fmla="val 23374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1" tIns="45711" rIns="91421" bIns="45711" anchor="ctr"/>
          <a:lstStyle/>
          <a:p>
            <a:pPr algn="ctr" eaLnBrk="1" hangingPunct="1"/>
            <a:r>
              <a:rPr lang="en-US" altLang="en-US" sz="1200">
                <a:latin typeface="Perpetua" pitchFamily="18" charset="0"/>
              </a:rPr>
              <a:t>Contract</a:t>
            </a:r>
          </a:p>
          <a:p>
            <a:pPr algn="ctr" eaLnBrk="1" hangingPunct="1"/>
            <a:r>
              <a:rPr lang="en-US" altLang="en-US" sz="1200">
                <a:latin typeface="Perpetua" pitchFamily="18" charset="0"/>
              </a:rPr>
              <a:t>Preparation </a:t>
            </a:r>
          </a:p>
        </p:txBody>
      </p:sp>
      <p:sp>
        <p:nvSpPr>
          <p:cNvPr id="11275" name="AutoShape 25"/>
          <p:cNvSpPr>
            <a:spLocks noChangeArrowheads="1"/>
          </p:cNvSpPr>
          <p:nvPr/>
        </p:nvSpPr>
        <p:spPr bwMode="auto">
          <a:xfrm>
            <a:off x="4724400" y="4953000"/>
            <a:ext cx="1674813" cy="989013"/>
          </a:xfrm>
          <a:prstGeom prst="rightArrowCallout">
            <a:avLst>
              <a:gd name="adj1" fmla="val 25000"/>
              <a:gd name="adj2" fmla="val 25000"/>
              <a:gd name="adj3" fmla="val 25770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1" tIns="45711" rIns="91421" bIns="45711" anchor="ctr"/>
          <a:lstStyle/>
          <a:p>
            <a:pPr algn="ctr" eaLnBrk="1" hangingPunct="1"/>
            <a:r>
              <a:rPr lang="en-US" altLang="en-US" sz="1200">
                <a:latin typeface="Perpetua" pitchFamily="18" charset="0"/>
              </a:rPr>
              <a:t>Signing of </a:t>
            </a:r>
          </a:p>
          <a:p>
            <a:pPr algn="ctr" eaLnBrk="1" hangingPunct="1"/>
            <a:r>
              <a:rPr lang="en-US" altLang="en-US" sz="1200">
                <a:latin typeface="Perpetua" pitchFamily="18" charset="0"/>
              </a:rPr>
              <a:t>contract</a:t>
            </a:r>
          </a:p>
        </p:txBody>
      </p:sp>
      <p:sp>
        <p:nvSpPr>
          <p:cNvPr id="11276" name="Rectangle 28"/>
          <p:cNvSpPr>
            <a:spLocks noChangeArrowheads="1"/>
          </p:cNvSpPr>
          <p:nvPr/>
        </p:nvSpPr>
        <p:spPr bwMode="auto">
          <a:xfrm>
            <a:off x="6399213" y="4953000"/>
            <a:ext cx="1449387" cy="9159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1" tIns="45711" rIns="91421" bIns="45711" anchor="ctr"/>
          <a:lstStyle/>
          <a:p>
            <a:pPr algn="ctr" eaLnBrk="1" hangingPunct="1"/>
            <a:r>
              <a:rPr lang="en-US" altLang="en-US" sz="1200">
                <a:latin typeface="Perpetua" pitchFamily="18" charset="0"/>
              </a:rPr>
              <a:t>Performance </a:t>
            </a:r>
          </a:p>
          <a:p>
            <a:pPr algn="ctr" eaLnBrk="1" hangingPunct="1"/>
            <a:r>
              <a:rPr lang="en-US" altLang="en-US" sz="1200">
                <a:latin typeface="Perpetua" pitchFamily="18" charset="0"/>
              </a:rPr>
              <a:t>Of </a:t>
            </a:r>
          </a:p>
          <a:p>
            <a:pPr algn="ctr" eaLnBrk="1" hangingPunct="1"/>
            <a:r>
              <a:rPr lang="en-US" altLang="en-US" sz="1200">
                <a:latin typeface="Perpetua" pitchFamily="18" charset="0"/>
              </a:rPr>
              <a:t>contract</a:t>
            </a:r>
          </a:p>
        </p:txBody>
      </p:sp>
      <p:sp>
        <p:nvSpPr>
          <p:cNvPr id="11277" name="AutoShape 30"/>
          <p:cNvSpPr>
            <a:spLocks noChangeArrowheads="1"/>
          </p:cNvSpPr>
          <p:nvPr/>
        </p:nvSpPr>
        <p:spPr bwMode="auto">
          <a:xfrm rot="960795">
            <a:off x="447675" y="3538538"/>
            <a:ext cx="1522413" cy="1987550"/>
          </a:xfrm>
          <a:prstGeom prst="curvedRightArrow">
            <a:avLst>
              <a:gd name="adj1" fmla="val 46667"/>
              <a:gd name="adj2" fmla="val 9333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2746" tIns="31373" rIns="62746" bIns="31373" anchor="ctr"/>
          <a:lstStyle/>
          <a:p>
            <a:pPr eaLnBrk="1" hangingPunct="1"/>
            <a:endParaRPr lang="en-US" altLang="en-US">
              <a:latin typeface="Perpetua" pitchFamily="18" charset="0"/>
            </a:endParaRPr>
          </a:p>
        </p:txBody>
      </p:sp>
      <p:sp>
        <p:nvSpPr>
          <p:cNvPr id="11278" name="Text Box 31"/>
          <p:cNvSpPr txBox="1">
            <a:spLocks noChangeArrowheads="1"/>
          </p:cNvSpPr>
          <p:nvPr/>
        </p:nvSpPr>
        <p:spPr bwMode="auto">
          <a:xfrm>
            <a:off x="1446213" y="1363663"/>
            <a:ext cx="458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1" tIns="45711" rIns="91421" bIns="45711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Perpetua" pitchFamily="18" charset="0"/>
              </a:rPr>
              <a:t>1</a:t>
            </a:r>
          </a:p>
        </p:txBody>
      </p:sp>
      <p:sp>
        <p:nvSpPr>
          <p:cNvPr id="11279" name="Text Box 32"/>
          <p:cNvSpPr txBox="1">
            <a:spLocks noChangeArrowheads="1"/>
          </p:cNvSpPr>
          <p:nvPr/>
        </p:nvSpPr>
        <p:spPr bwMode="auto">
          <a:xfrm>
            <a:off x="3125788" y="1447800"/>
            <a:ext cx="381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1" tIns="45711" rIns="91421" bIns="45711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Perpetua" pitchFamily="18" charset="0"/>
              </a:rPr>
              <a:t>2</a:t>
            </a:r>
          </a:p>
        </p:txBody>
      </p:sp>
      <p:sp>
        <p:nvSpPr>
          <p:cNvPr id="11280" name="Text Box 33"/>
          <p:cNvSpPr txBox="1">
            <a:spLocks noChangeArrowheads="1"/>
          </p:cNvSpPr>
          <p:nvPr/>
        </p:nvSpPr>
        <p:spPr bwMode="auto">
          <a:xfrm>
            <a:off x="4649788" y="1370013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1" tIns="45711" rIns="91421" bIns="45711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Perpetua" pitchFamily="18" charset="0"/>
              </a:rPr>
              <a:t>3</a:t>
            </a:r>
          </a:p>
        </p:txBody>
      </p:sp>
      <p:sp>
        <p:nvSpPr>
          <p:cNvPr id="11281" name="Text Box 34"/>
          <p:cNvSpPr txBox="1">
            <a:spLocks noChangeArrowheads="1"/>
          </p:cNvSpPr>
          <p:nvPr/>
        </p:nvSpPr>
        <p:spPr bwMode="auto">
          <a:xfrm>
            <a:off x="6858000" y="1296988"/>
            <a:ext cx="228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1" tIns="45711" rIns="91421" bIns="45711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Perpetua" pitchFamily="18" charset="0"/>
              </a:rPr>
              <a:t>4</a:t>
            </a:r>
          </a:p>
        </p:txBody>
      </p:sp>
      <p:sp>
        <p:nvSpPr>
          <p:cNvPr id="11282" name="Text Box 35"/>
          <p:cNvSpPr txBox="1">
            <a:spLocks noChangeArrowheads="1"/>
          </p:cNvSpPr>
          <p:nvPr/>
        </p:nvSpPr>
        <p:spPr bwMode="auto">
          <a:xfrm>
            <a:off x="5030788" y="2820988"/>
            <a:ext cx="3032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1" tIns="45711" rIns="91421" bIns="45711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Perpetua" pitchFamily="18" charset="0"/>
              </a:rPr>
              <a:t>5</a:t>
            </a:r>
          </a:p>
        </p:txBody>
      </p:sp>
      <p:sp>
        <p:nvSpPr>
          <p:cNvPr id="11283" name="Text Box 38"/>
          <p:cNvSpPr txBox="1">
            <a:spLocks noChangeArrowheads="1"/>
          </p:cNvSpPr>
          <p:nvPr/>
        </p:nvSpPr>
        <p:spPr bwMode="auto">
          <a:xfrm>
            <a:off x="3351213" y="2894013"/>
            <a:ext cx="230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1" tIns="45711" rIns="91421" bIns="45711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>
              <a:latin typeface="Perpetua" pitchFamily="18" charset="0"/>
            </a:endParaRPr>
          </a:p>
        </p:txBody>
      </p:sp>
      <p:sp>
        <p:nvSpPr>
          <p:cNvPr id="11284" name="Text Box 40"/>
          <p:cNvSpPr txBox="1">
            <a:spLocks noChangeArrowheads="1"/>
          </p:cNvSpPr>
          <p:nvPr/>
        </p:nvSpPr>
        <p:spPr bwMode="auto">
          <a:xfrm>
            <a:off x="1905000" y="4572000"/>
            <a:ext cx="303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1" tIns="45711" rIns="91421" bIns="45711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Perpetua" pitchFamily="18" charset="0"/>
              </a:rPr>
              <a:t>6</a:t>
            </a:r>
          </a:p>
        </p:txBody>
      </p:sp>
      <p:sp>
        <p:nvSpPr>
          <p:cNvPr id="11285" name="Text Box 41"/>
          <p:cNvSpPr txBox="1">
            <a:spLocks noChangeArrowheads="1"/>
          </p:cNvSpPr>
          <p:nvPr/>
        </p:nvSpPr>
        <p:spPr bwMode="auto">
          <a:xfrm>
            <a:off x="3351213" y="4572000"/>
            <a:ext cx="306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1" tIns="45711" rIns="91421" bIns="45711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Perpetua" pitchFamily="18" charset="0"/>
              </a:rPr>
              <a:t>7</a:t>
            </a:r>
          </a:p>
        </p:txBody>
      </p:sp>
      <p:sp>
        <p:nvSpPr>
          <p:cNvPr id="11286" name="Text Box 42"/>
          <p:cNvSpPr txBox="1">
            <a:spLocks noChangeArrowheads="1"/>
          </p:cNvSpPr>
          <p:nvPr/>
        </p:nvSpPr>
        <p:spPr bwMode="auto">
          <a:xfrm>
            <a:off x="5030788" y="4648200"/>
            <a:ext cx="303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1" tIns="45711" rIns="91421" bIns="45711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Perpetua" pitchFamily="18" charset="0"/>
              </a:rPr>
              <a:t>8</a:t>
            </a:r>
          </a:p>
        </p:txBody>
      </p:sp>
      <p:sp>
        <p:nvSpPr>
          <p:cNvPr id="11287" name="Text Box 43"/>
          <p:cNvSpPr txBox="1">
            <a:spLocks noChangeArrowheads="1"/>
          </p:cNvSpPr>
          <p:nvPr/>
        </p:nvSpPr>
        <p:spPr bwMode="auto">
          <a:xfrm>
            <a:off x="6705600" y="46482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1" tIns="45711" rIns="91421" bIns="45711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Perpetua" pitchFamily="18" charset="0"/>
              </a:rPr>
              <a:t>9</a:t>
            </a:r>
          </a:p>
        </p:txBody>
      </p:sp>
    </p:spTree>
  </p:cSld>
  <p:clrMapOvr>
    <a:masterClrMapping/>
  </p:clrMapOvr>
  <p:transition spd="slow">
    <p:wheel spokes="8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00063" y="274638"/>
            <a:ext cx="8001000" cy="8683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the Process?</a:t>
            </a: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0F3B69CD-FF4C-4413-84B4-029F58A7AF8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292" name="Content Placeholder 2"/>
          <p:cNvSpPr>
            <a:spLocks noGrp="1"/>
          </p:cNvSpPr>
          <p:nvPr>
            <p:ph sz="quarter" idx="1"/>
          </p:nvPr>
        </p:nvSpPr>
        <p:spPr>
          <a:xfrm>
            <a:off x="571500" y="1285875"/>
            <a:ext cx="8115300" cy="542925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essence of the process is to:</a:t>
            </a:r>
          </a:p>
          <a:p>
            <a:pPr eaLnBrk="1" hangingPunct="1"/>
            <a:r>
              <a:rPr lang="en-US" altLang="en-US" smtClean="0"/>
              <a:t>Achieve best value for money expended</a:t>
            </a:r>
          </a:p>
          <a:p>
            <a:pPr eaLnBrk="1" hangingPunct="1"/>
            <a:r>
              <a:rPr lang="en-US" altLang="en-US" smtClean="0"/>
              <a:t>Engender public confidence in government</a:t>
            </a:r>
          </a:p>
          <a:p>
            <a:pPr eaLnBrk="1" hangingPunct="1"/>
            <a:r>
              <a:rPr lang="en-US" altLang="en-US" smtClean="0"/>
              <a:t>Improve Efficiency, Competition and</a:t>
            </a:r>
          </a:p>
          <a:p>
            <a:pPr eaLnBrk="1" hangingPunct="1"/>
            <a:r>
              <a:rPr lang="en-US" altLang="en-US" smtClean="0"/>
              <a:t>Provide a level playing ground for all bidders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002060"/>
                </a:solidFill>
              </a:rPr>
              <a:t>What is </a:t>
            </a:r>
            <a:r>
              <a:rPr lang="en-US" altLang="en-US" b="1" smtClean="0">
                <a:solidFill>
                  <a:srgbClr val="C00000"/>
                </a:solidFill>
              </a:rPr>
              <a:t>Public</a:t>
            </a:r>
            <a:r>
              <a:rPr lang="en-US" altLang="en-US" b="1" smtClean="0">
                <a:solidFill>
                  <a:srgbClr val="002060"/>
                </a:solidFill>
              </a:rPr>
              <a:t> Procurement?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A system that requires due process for acquisition of goods, works and services using public fund.</a:t>
            </a:r>
          </a:p>
          <a:p>
            <a:pPr lvl="1" eaLnBrk="1" hangingPunct="1"/>
            <a:r>
              <a:rPr lang="en-GB" altLang="en-US" smtClean="0"/>
              <a:t>The process must be carried out in a transparent, honest, and fair manner given the bidders equal opportunity</a:t>
            </a:r>
          </a:p>
          <a:p>
            <a:pPr lvl="1" eaLnBrk="1" hangingPunct="1"/>
            <a:r>
              <a:rPr lang="en-US" altLang="en-US" smtClean="0"/>
              <a:t>There is need for accountability to the public and government</a:t>
            </a:r>
          </a:p>
          <a:p>
            <a:pPr lvl="1" eaLnBrk="1" hangingPunct="1"/>
            <a:r>
              <a:rPr lang="en-US" altLang="en-US" smtClean="0"/>
              <a:t>It requires mandatory criteria such as tax clearance certificate, evidence of company registration with Corporate Affairs Commission, etc</a:t>
            </a:r>
          </a:p>
          <a:p>
            <a:pPr lvl="1" eaLnBrk="1" hangingPunct="1"/>
            <a:r>
              <a:rPr lang="en-US" altLang="en-US" smtClean="0"/>
              <a:t>Value for money must be achieved</a:t>
            </a:r>
          </a:p>
          <a:p>
            <a:pPr lvl="1" eaLnBrk="1" hangingPunct="1"/>
            <a:r>
              <a:rPr lang="en-US" altLang="en-US" smtClean="0"/>
              <a:t>There are sanctions for violation of the process</a:t>
            </a:r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Who are the Drivers of Public Procurement in Nigeria?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anchorCtr="0"/>
          <a:lstStyle/>
          <a:p>
            <a:fld id="{5A4CE361-F1ED-42BC-A656-AF3D39BA803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2530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Procuring Entities </a:t>
            </a:r>
            <a:r>
              <a:rPr lang="en-US" dirty="0" err="1" smtClean="0"/>
              <a:t>e.g</a:t>
            </a:r>
            <a:r>
              <a:rPr lang="en-US" dirty="0" smtClean="0"/>
              <a:t> NCEE, Federal Colleges of Edu., etc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solidFill>
                  <a:srgbClr val="00B050"/>
                </a:solidFill>
              </a:rPr>
              <a:t>Procurement Unit or Department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Procurement Planning Committee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Tender Board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Accounting Officer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Procurement Officers/cadre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Civil Society and Professional associations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Contractors and Service Providers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Interested Members of Public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Bureau of Public Procurement( Regulator)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002060"/>
                </a:solidFill>
              </a:rPr>
              <a:t>Overview of PPA, 2007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Public Procurement Act, 2007 has</a:t>
            </a:r>
          </a:p>
          <a:p>
            <a:pPr eaLnBrk="1" hangingPunct="1"/>
            <a:r>
              <a:rPr lang="en-US" altLang="en-US" smtClean="0"/>
              <a:t>13 parts</a:t>
            </a:r>
          </a:p>
          <a:p>
            <a:pPr lvl="1" eaLnBrk="1" hangingPunct="1"/>
            <a:r>
              <a:rPr lang="en-US" altLang="en-US" smtClean="0"/>
              <a:t>61 sections</a:t>
            </a:r>
          </a:p>
          <a:p>
            <a:pPr eaLnBrk="1" hangingPunct="1"/>
            <a:r>
              <a:rPr lang="en-US" altLang="en-US" smtClean="0"/>
              <a:t>The sections of the PPA, 2007 deals with "due process” to achieve open, fair, efficient and transparent public procurement and public asset disposal.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4245</TotalTime>
  <Words>1836</Words>
  <Application>Microsoft Office PowerPoint</Application>
  <PresentationFormat>On-screen Show (4:3)</PresentationFormat>
  <Paragraphs>292</Paragraphs>
  <Slides>37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9" baseType="lpstr">
      <vt:lpstr>Arial</vt:lpstr>
      <vt:lpstr>Franklin Gothic Book</vt:lpstr>
      <vt:lpstr>Perpetua</vt:lpstr>
      <vt:lpstr>Wingdings 2</vt:lpstr>
      <vt:lpstr>Calibri</vt:lpstr>
      <vt:lpstr>Comic Sans MS</vt:lpstr>
      <vt:lpstr>Arial Black</vt:lpstr>
      <vt:lpstr>Tahoma</vt:lpstr>
      <vt:lpstr>Wingdings 3</vt:lpstr>
      <vt:lpstr>Wingdings</vt:lpstr>
      <vt:lpstr>Equity</vt:lpstr>
      <vt:lpstr>CorelPhotoPaint.Image.10</vt:lpstr>
      <vt:lpstr>Overview of Public Procurement Act, 2007 and Public Procurement Processes  Presented at   Retreat for the Governing Council of Federal Colleges of Education </vt:lpstr>
      <vt:lpstr>OUTLINE</vt:lpstr>
      <vt:lpstr>What is Procurement ? </vt:lpstr>
      <vt:lpstr>What is Public Procurement?</vt:lpstr>
      <vt:lpstr>Slide 5</vt:lpstr>
      <vt:lpstr>Why the Process?</vt:lpstr>
      <vt:lpstr>What is Public Procurement?</vt:lpstr>
      <vt:lpstr>Who are the Drivers of Public Procurement in Nigeria?</vt:lpstr>
      <vt:lpstr>Overview of PPA, 2007</vt:lpstr>
      <vt:lpstr>What are the parts and sections all about?</vt:lpstr>
      <vt:lpstr>What are the parts and sections all about?</vt:lpstr>
      <vt:lpstr>Section 1-2</vt:lpstr>
      <vt:lpstr>Section 3-14</vt:lpstr>
      <vt:lpstr>Scope of Application: Section 15</vt:lpstr>
      <vt:lpstr> Scope of Application (Cont’d)</vt:lpstr>
      <vt:lpstr>Section 16: Principle of Procurement</vt:lpstr>
      <vt:lpstr>Section 17: Approving Authorities</vt:lpstr>
      <vt:lpstr>Procurement Plannining Committee</vt:lpstr>
      <vt:lpstr>Section 20: Accounting Officer’s Responsibility</vt:lpstr>
      <vt:lpstr>RESPONSIBILITIES OF ACCOUNTING OFFICERS (Cont’d)</vt:lpstr>
      <vt:lpstr>Tenders Board</vt:lpstr>
      <vt:lpstr>Methods of Procurement</vt:lpstr>
      <vt:lpstr>Advertisement</vt:lpstr>
      <vt:lpstr>Bid Opening, Examination and Evaluation</vt:lpstr>
      <vt:lpstr>Procurement of Consultancy Services</vt:lpstr>
      <vt:lpstr>Procurement of Consultant</vt:lpstr>
      <vt:lpstr>    Administrative Review/Complain Procedure: Section 54</vt:lpstr>
      <vt:lpstr>Public Asset Disposal Section 55 and 56</vt:lpstr>
      <vt:lpstr>Disposal of  Public Assets</vt:lpstr>
      <vt:lpstr>Code of Conduct for Officials, suppliers, contractor or service Provider, Tenders Board Member</vt:lpstr>
      <vt:lpstr>Offences and Sanctions- Section 58</vt:lpstr>
      <vt:lpstr>Sanction or PENALTY FOR VIOLATORS Section 58</vt:lpstr>
      <vt:lpstr>Common Strategy to Achieve Good Procurement Process</vt:lpstr>
      <vt:lpstr>Common Strategy…</vt:lpstr>
      <vt:lpstr>Way Forward</vt:lpstr>
      <vt:lpstr> Conclusion</vt:lpstr>
      <vt:lpstr>Slide 37</vt:lpstr>
    </vt:vector>
  </TitlesOfParts>
  <Company>BPP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PROCUREMENT ACT: SALIENT ISSUES OF URGENT ATTENTION</dc:title>
  <dc:creator>james.akanmu</dc:creator>
  <cp:lastModifiedBy>FCET ASABA</cp:lastModifiedBy>
  <cp:revision>196</cp:revision>
  <dcterms:created xsi:type="dcterms:W3CDTF">2014-04-03T06:49:55Z</dcterms:created>
  <dcterms:modified xsi:type="dcterms:W3CDTF">2017-05-24T11:49:41Z</dcterms:modified>
</cp:coreProperties>
</file>