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72" r:id="rId12"/>
    <p:sldId id="281" r:id="rId13"/>
    <p:sldId id="261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8" r:id="rId29"/>
    <p:sldId id="290" r:id="rId30"/>
    <p:sldId id="289" r:id="rId31"/>
    <p:sldId id="285" r:id="rId32"/>
    <p:sldId id="291" r:id="rId33"/>
    <p:sldId id="293" r:id="rId34"/>
    <p:sldId id="286" r:id="rId35"/>
    <p:sldId id="292" r:id="rId36"/>
    <p:sldId id="296" r:id="rId37"/>
    <p:sldId id="295" r:id="rId38"/>
    <p:sldId id="298" r:id="rId39"/>
    <p:sldId id="299" r:id="rId40"/>
    <p:sldId id="301" r:id="rId41"/>
    <p:sldId id="302" r:id="rId42"/>
    <p:sldId id="303" r:id="rId43"/>
    <p:sldId id="304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IDEES\education-whose%20cho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25"/>
          <c:cat>
            <c:strRef>
              <c:f>Sheet1!$A$1:$A$4</c:f>
              <c:strCache>
                <c:ptCount val="4"/>
                <c:pt idx="0">
                  <c:v>FIRST CHOICE</c:v>
                </c:pt>
                <c:pt idx="1">
                  <c:v>SECOND CHOICE</c:v>
                </c:pt>
                <c:pt idx="2">
                  <c:v>THIRD CHOICE</c:v>
                </c:pt>
                <c:pt idx="3">
                  <c:v>NOT MY CHOICE AT ALL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15</c:v>
                </c:pt>
                <c:pt idx="1">
                  <c:v>57</c:v>
                </c:pt>
                <c:pt idx="2">
                  <c:v>66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5-40CD-B93A-5D1E5902F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631661531439005"/>
          <c:y val="0.15219755394777421"/>
          <c:w val="0.28643700787401571"/>
          <c:h val="0.7189540320701356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657EF-06D7-4831-8C6B-838285ECD4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2229A-79CD-4D84-8F36-2F620021324C}">
      <dgm:prSet phldrT="[Text]"/>
      <dgm:spPr/>
      <dgm:t>
        <a:bodyPr/>
        <a:lstStyle/>
        <a:p>
          <a:r>
            <a:rPr lang="en-GB" dirty="0"/>
            <a:t>KEY CONCEPTS</a:t>
          </a:r>
          <a:endParaRPr lang="en-US" dirty="0"/>
        </a:p>
      </dgm:t>
    </dgm:pt>
    <dgm:pt modelId="{3D349E19-B5CA-4523-B687-D6E2DBF901C5}" type="parTrans" cxnId="{D7820F53-EB5A-4ED4-AC6C-BEBCC0A40D40}">
      <dgm:prSet/>
      <dgm:spPr/>
      <dgm:t>
        <a:bodyPr/>
        <a:lstStyle/>
        <a:p>
          <a:endParaRPr lang="en-US"/>
        </a:p>
      </dgm:t>
    </dgm:pt>
    <dgm:pt modelId="{C83C657F-E408-4F96-BB52-FBA7E931CEF9}" type="sibTrans" cxnId="{D7820F53-EB5A-4ED4-AC6C-BEBCC0A40D40}">
      <dgm:prSet/>
      <dgm:spPr/>
      <dgm:t>
        <a:bodyPr/>
        <a:lstStyle/>
        <a:p>
          <a:endParaRPr lang="en-US"/>
        </a:p>
      </dgm:t>
    </dgm:pt>
    <dgm:pt modelId="{360FFB40-F3F7-4A45-A5FA-D3852CF8C442}">
      <dgm:prSet phldrT="[Text]"/>
      <dgm:spPr/>
      <dgm:t>
        <a:bodyPr/>
        <a:lstStyle/>
        <a:p>
          <a:r>
            <a:rPr lang="en-GB" dirty="0"/>
            <a:t>NCE OVER THE YEARS</a:t>
          </a:r>
          <a:endParaRPr lang="en-US" dirty="0"/>
        </a:p>
      </dgm:t>
    </dgm:pt>
    <dgm:pt modelId="{54336C85-B66C-42C3-8BB8-C30BC3DC12EB}" type="parTrans" cxnId="{56704EF6-FF20-4506-8E0E-DA426254858C}">
      <dgm:prSet/>
      <dgm:spPr/>
      <dgm:t>
        <a:bodyPr/>
        <a:lstStyle/>
        <a:p>
          <a:endParaRPr lang="en-US"/>
        </a:p>
      </dgm:t>
    </dgm:pt>
    <dgm:pt modelId="{3DD4A28A-051E-4DB2-B234-264C40594F06}" type="sibTrans" cxnId="{56704EF6-FF20-4506-8E0E-DA426254858C}">
      <dgm:prSet/>
      <dgm:spPr/>
      <dgm:t>
        <a:bodyPr/>
        <a:lstStyle/>
        <a:p>
          <a:endParaRPr lang="en-US"/>
        </a:p>
      </dgm:t>
    </dgm:pt>
    <dgm:pt modelId="{330E3A5B-56DC-40FB-B2E8-38D1350C461B}">
      <dgm:prSet phldrT="[Text]"/>
      <dgm:spPr/>
      <dgm:t>
        <a:bodyPr/>
        <a:lstStyle/>
        <a:p>
          <a:r>
            <a:rPr lang="en-GB" dirty="0"/>
            <a:t>WHAT LESSONS ?</a:t>
          </a:r>
          <a:endParaRPr lang="en-US" dirty="0"/>
        </a:p>
      </dgm:t>
    </dgm:pt>
    <dgm:pt modelId="{B7014FB2-01BC-47F6-88F4-72ABBD3BAB89}" type="parTrans" cxnId="{FE09DE63-D536-45DD-976C-D941C0C4E7F4}">
      <dgm:prSet/>
      <dgm:spPr/>
      <dgm:t>
        <a:bodyPr/>
        <a:lstStyle/>
        <a:p>
          <a:endParaRPr lang="en-US"/>
        </a:p>
      </dgm:t>
    </dgm:pt>
    <dgm:pt modelId="{C0A07386-2716-4A02-9CD5-8930ED66D8E6}" type="sibTrans" cxnId="{FE09DE63-D536-45DD-976C-D941C0C4E7F4}">
      <dgm:prSet/>
      <dgm:spPr/>
      <dgm:t>
        <a:bodyPr/>
        <a:lstStyle/>
        <a:p>
          <a:endParaRPr lang="en-US"/>
        </a:p>
      </dgm:t>
    </dgm:pt>
    <dgm:pt modelId="{520F3C2A-0837-42DF-BA50-561424523E70}">
      <dgm:prSet phldrT="[Text]"/>
      <dgm:spPr/>
      <dgm:t>
        <a:bodyPr/>
        <a:lstStyle/>
        <a:p>
          <a:r>
            <a:rPr lang="en-GB" dirty="0"/>
            <a:t>FUTURE DIRECTIONS</a:t>
          </a:r>
          <a:endParaRPr lang="en-US" dirty="0"/>
        </a:p>
      </dgm:t>
    </dgm:pt>
    <dgm:pt modelId="{BB1D47B2-369A-46BF-BD80-815CB4BC64F9}" type="parTrans" cxnId="{26219F96-086D-4F98-AE21-95160E4EAA8C}">
      <dgm:prSet/>
      <dgm:spPr/>
      <dgm:t>
        <a:bodyPr/>
        <a:lstStyle/>
        <a:p>
          <a:endParaRPr lang="en-US"/>
        </a:p>
      </dgm:t>
    </dgm:pt>
    <dgm:pt modelId="{FB437C4E-CFF0-497E-9B74-1C2C2732673D}" type="sibTrans" cxnId="{26219F96-086D-4F98-AE21-95160E4EAA8C}">
      <dgm:prSet/>
      <dgm:spPr/>
      <dgm:t>
        <a:bodyPr/>
        <a:lstStyle/>
        <a:p>
          <a:endParaRPr lang="en-US"/>
        </a:p>
      </dgm:t>
    </dgm:pt>
    <dgm:pt modelId="{ED343392-F1B6-4794-ADE0-564A538BF14C}">
      <dgm:prSet phldrT="[Text]"/>
      <dgm:spPr/>
      <dgm:t>
        <a:bodyPr/>
        <a:lstStyle/>
        <a:p>
          <a:r>
            <a:rPr lang="en-GB" dirty="0"/>
            <a:t>TAKE-HOME MESSAGES</a:t>
          </a:r>
          <a:endParaRPr lang="en-US" dirty="0"/>
        </a:p>
      </dgm:t>
    </dgm:pt>
    <dgm:pt modelId="{85C1FDE5-4CC2-4859-B2FE-7B0F4C67E11A}" type="parTrans" cxnId="{97A01BC9-C132-4062-AE71-79E118814C45}">
      <dgm:prSet/>
      <dgm:spPr/>
      <dgm:t>
        <a:bodyPr/>
        <a:lstStyle/>
        <a:p>
          <a:endParaRPr lang="en-US"/>
        </a:p>
      </dgm:t>
    </dgm:pt>
    <dgm:pt modelId="{1F88AF9F-7E0D-419B-A6F9-109E57F3DE9F}" type="sibTrans" cxnId="{97A01BC9-C132-4062-AE71-79E118814C45}">
      <dgm:prSet/>
      <dgm:spPr/>
      <dgm:t>
        <a:bodyPr/>
        <a:lstStyle/>
        <a:p>
          <a:endParaRPr lang="en-US"/>
        </a:p>
      </dgm:t>
    </dgm:pt>
    <dgm:pt modelId="{A24472B4-8516-4E39-A60E-B042A36F4494}" type="pres">
      <dgm:prSet presAssocID="{067657EF-06D7-4831-8C6B-838285ECD421}" presName="diagram" presStyleCnt="0">
        <dgm:presLayoutVars>
          <dgm:dir/>
          <dgm:resizeHandles val="exact"/>
        </dgm:presLayoutVars>
      </dgm:prSet>
      <dgm:spPr/>
    </dgm:pt>
    <dgm:pt modelId="{86946849-E4B6-4165-A09B-C23137C4D969}" type="pres">
      <dgm:prSet presAssocID="{08D2229A-79CD-4D84-8F36-2F620021324C}" presName="node" presStyleLbl="node1" presStyleIdx="0" presStyleCnt="5" custLinFactNeighborX="-6856" custLinFactNeighborY="-2016">
        <dgm:presLayoutVars>
          <dgm:bulletEnabled val="1"/>
        </dgm:presLayoutVars>
      </dgm:prSet>
      <dgm:spPr/>
    </dgm:pt>
    <dgm:pt modelId="{5E6B55B2-0F1B-4237-AF85-5AA4BB26171C}" type="pres">
      <dgm:prSet presAssocID="{C83C657F-E408-4F96-BB52-FBA7E931CEF9}" presName="sibTrans" presStyleCnt="0"/>
      <dgm:spPr/>
    </dgm:pt>
    <dgm:pt modelId="{02AE92CB-3B54-41CD-A503-7CDA03C8A180}" type="pres">
      <dgm:prSet presAssocID="{360FFB40-F3F7-4A45-A5FA-D3852CF8C442}" presName="node" presStyleLbl="node1" presStyleIdx="1" presStyleCnt="5">
        <dgm:presLayoutVars>
          <dgm:bulletEnabled val="1"/>
        </dgm:presLayoutVars>
      </dgm:prSet>
      <dgm:spPr/>
    </dgm:pt>
    <dgm:pt modelId="{F79C066A-BE26-4545-ADA4-E5E41A4364D8}" type="pres">
      <dgm:prSet presAssocID="{3DD4A28A-051E-4DB2-B234-264C40594F06}" presName="sibTrans" presStyleCnt="0"/>
      <dgm:spPr/>
    </dgm:pt>
    <dgm:pt modelId="{2A1B9E35-E133-40EC-A922-8D37DFAFBA4E}" type="pres">
      <dgm:prSet presAssocID="{330E3A5B-56DC-40FB-B2E8-38D1350C461B}" presName="node" presStyleLbl="node1" presStyleIdx="2" presStyleCnt="5">
        <dgm:presLayoutVars>
          <dgm:bulletEnabled val="1"/>
        </dgm:presLayoutVars>
      </dgm:prSet>
      <dgm:spPr/>
    </dgm:pt>
    <dgm:pt modelId="{C1CF26AB-171F-4DE6-96C1-5E8D8DCCC64B}" type="pres">
      <dgm:prSet presAssocID="{C0A07386-2716-4A02-9CD5-8930ED66D8E6}" presName="sibTrans" presStyleCnt="0"/>
      <dgm:spPr/>
    </dgm:pt>
    <dgm:pt modelId="{79BBF323-E546-4337-B9E6-A872C2F277AB}" type="pres">
      <dgm:prSet presAssocID="{520F3C2A-0837-42DF-BA50-561424523E70}" presName="node" presStyleLbl="node1" presStyleIdx="3" presStyleCnt="5">
        <dgm:presLayoutVars>
          <dgm:bulletEnabled val="1"/>
        </dgm:presLayoutVars>
      </dgm:prSet>
      <dgm:spPr/>
    </dgm:pt>
    <dgm:pt modelId="{56521F2E-97D2-476A-9E63-9C311E238257}" type="pres">
      <dgm:prSet presAssocID="{FB437C4E-CFF0-497E-9B74-1C2C2732673D}" presName="sibTrans" presStyleCnt="0"/>
      <dgm:spPr/>
    </dgm:pt>
    <dgm:pt modelId="{FD836080-5C73-43CD-A472-47DC4A9FCC60}" type="pres">
      <dgm:prSet presAssocID="{ED343392-F1B6-4794-ADE0-564A538BF14C}" presName="node" presStyleLbl="node1" presStyleIdx="4" presStyleCnt="5">
        <dgm:presLayoutVars>
          <dgm:bulletEnabled val="1"/>
        </dgm:presLayoutVars>
      </dgm:prSet>
      <dgm:spPr/>
    </dgm:pt>
  </dgm:ptLst>
  <dgm:cxnLst>
    <dgm:cxn modelId="{D5D6D502-23BB-4CB0-9B50-8AC4FE9CFCEB}" type="presOf" srcId="{360FFB40-F3F7-4A45-A5FA-D3852CF8C442}" destId="{02AE92CB-3B54-41CD-A503-7CDA03C8A180}" srcOrd="0" destOrd="0" presId="urn:microsoft.com/office/officeart/2005/8/layout/default"/>
    <dgm:cxn modelId="{6BB9B007-059E-478A-99AB-8EF339CA732D}" type="presOf" srcId="{08D2229A-79CD-4D84-8F36-2F620021324C}" destId="{86946849-E4B6-4165-A09B-C23137C4D969}" srcOrd="0" destOrd="0" presId="urn:microsoft.com/office/officeart/2005/8/layout/default"/>
    <dgm:cxn modelId="{09EB6817-2D0C-417E-AA8F-89E30A1B521D}" type="presOf" srcId="{520F3C2A-0837-42DF-BA50-561424523E70}" destId="{79BBF323-E546-4337-B9E6-A872C2F277AB}" srcOrd="0" destOrd="0" presId="urn:microsoft.com/office/officeart/2005/8/layout/default"/>
    <dgm:cxn modelId="{FE09DE63-D536-45DD-976C-D941C0C4E7F4}" srcId="{067657EF-06D7-4831-8C6B-838285ECD421}" destId="{330E3A5B-56DC-40FB-B2E8-38D1350C461B}" srcOrd="2" destOrd="0" parTransId="{B7014FB2-01BC-47F6-88F4-72ABBD3BAB89}" sibTransId="{C0A07386-2716-4A02-9CD5-8930ED66D8E6}"/>
    <dgm:cxn modelId="{AFB7D047-6513-4A8A-980C-8E897B1A0C06}" type="presOf" srcId="{067657EF-06D7-4831-8C6B-838285ECD421}" destId="{A24472B4-8516-4E39-A60E-B042A36F4494}" srcOrd="0" destOrd="0" presId="urn:microsoft.com/office/officeart/2005/8/layout/default"/>
    <dgm:cxn modelId="{D7820F53-EB5A-4ED4-AC6C-BEBCC0A40D40}" srcId="{067657EF-06D7-4831-8C6B-838285ECD421}" destId="{08D2229A-79CD-4D84-8F36-2F620021324C}" srcOrd="0" destOrd="0" parTransId="{3D349E19-B5CA-4523-B687-D6E2DBF901C5}" sibTransId="{C83C657F-E408-4F96-BB52-FBA7E931CEF9}"/>
    <dgm:cxn modelId="{26219F96-086D-4F98-AE21-95160E4EAA8C}" srcId="{067657EF-06D7-4831-8C6B-838285ECD421}" destId="{520F3C2A-0837-42DF-BA50-561424523E70}" srcOrd="3" destOrd="0" parTransId="{BB1D47B2-369A-46BF-BD80-815CB4BC64F9}" sibTransId="{FB437C4E-CFF0-497E-9B74-1C2C2732673D}"/>
    <dgm:cxn modelId="{97A01BC9-C132-4062-AE71-79E118814C45}" srcId="{067657EF-06D7-4831-8C6B-838285ECD421}" destId="{ED343392-F1B6-4794-ADE0-564A538BF14C}" srcOrd="4" destOrd="0" parTransId="{85C1FDE5-4CC2-4859-B2FE-7B0F4C67E11A}" sibTransId="{1F88AF9F-7E0D-419B-A6F9-109E57F3DE9F}"/>
    <dgm:cxn modelId="{F946D0F1-5F6F-42E7-A153-3FAED3E9F8D4}" type="presOf" srcId="{330E3A5B-56DC-40FB-B2E8-38D1350C461B}" destId="{2A1B9E35-E133-40EC-A922-8D37DFAFBA4E}" srcOrd="0" destOrd="0" presId="urn:microsoft.com/office/officeart/2005/8/layout/default"/>
    <dgm:cxn modelId="{56704EF6-FF20-4506-8E0E-DA426254858C}" srcId="{067657EF-06D7-4831-8C6B-838285ECD421}" destId="{360FFB40-F3F7-4A45-A5FA-D3852CF8C442}" srcOrd="1" destOrd="0" parTransId="{54336C85-B66C-42C3-8BB8-C30BC3DC12EB}" sibTransId="{3DD4A28A-051E-4DB2-B234-264C40594F06}"/>
    <dgm:cxn modelId="{4A320FFD-A179-4D94-A1F1-F77EA5D085F5}" type="presOf" srcId="{ED343392-F1B6-4794-ADE0-564A538BF14C}" destId="{FD836080-5C73-43CD-A472-47DC4A9FCC60}" srcOrd="0" destOrd="0" presId="urn:microsoft.com/office/officeart/2005/8/layout/default"/>
    <dgm:cxn modelId="{CE7397E3-61E5-46F4-B8AB-333DBE6EA204}" type="presParOf" srcId="{A24472B4-8516-4E39-A60E-B042A36F4494}" destId="{86946849-E4B6-4165-A09B-C23137C4D969}" srcOrd="0" destOrd="0" presId="urn:microsoft.com/office/officeart/2005/8/layout/default"/>
    <dgm:cxn modelId="{800DC85E-4FA6-4BBD-BE1E-AC3A387C2B02}" type="presParOf" srcId="{A24472B4-8516-4E39-A60E-B042A36F4494}" destId="{5E6B55B2-0F1B-4237-AF85-5AA4BB26171C}" srcOrd="1" destOrd="0" presId="urn:microsoft.com/office/officeart/2005/8/layout/default"/>
    <dgm:cxn modelId="{6EE2C8AA-DA99-44D9-A899-C839CDA1D63D}" type="presParOf" srcId="{A24472B4-8516-4E39-A60E-B042A36F4494}" destId="{02AE92CB-3B54-41CD-A503-7CDA03C8A180}" srcOrd="2" destOrd="0" presId="urn:microsoft.com/office/officeart/2005/8/layout/default"/>
    <dgm:cxn modelId="{8A5F6726-1B2B-4148-BB32-B53406D9DC86}" type="presParOf" srcId="{A24472B4-8516-4E39-A60E-B042A36F4494}" destId="{F79C066A-BE26-4545-ADA4-E5E41A4364D8}" srcOrd="3" destOrd="0" presId="urn:microsoft.com/office/officeart/2005/8/layout/default"/>
    <dgm:cxn modelId="{F41F2219-00FD-4973-8CA3-90F724DDB4DB}" type="presParOf" srcId="{A24472B4-8516-4E39-A60E-B042A36F4494}" destId="{2A1B9E35-E133-40EC-A922-8D37DFAFBA4E}" srcOrd="4" destOrd="0" presId="urn:microsoft.com/office/officeart/2005/8/layout/default"/>
    <dgm:cxn modelId="{67F2869E-0D4F-4874-A36B-657CA071AAC1}" type="presParOf" srcId="{A24472B4-8516-4E39-A60E-B042A36F4494}" destId="{C1CF26AB-171F-4DE6-96C1-5E8D8DCCC64B}" srcOrd="5" destOrd="0" presId="urn:microsoft.com/office/officeart/2005/8/layout/default"/>
    <dgm:cxn modelId="{875DF31D-8035-4F60-87DE-52333A0C9657}" type="presParOf" srcId="{A24472B4-8516-4E39-A60E-B042A36F4494}" destId="{79BBF323-E546-4337-B9E6-A872C2F277AB}" srcOrd="6" destOrd="0" presId="urn:microsoft.com/office/officeart/2005/8/layout/default"/>
    <dgm:cxn modelId="{FBA5C99F-5818-4811-BE5F-CAF79837ABF2}" type="presParOf" srcId="{A24472B4-8516-4E39-A60E-B042A36F4494}" destId="{56521F2E-97D2-476A-9E63-9C311E238257}" srcOrd="7" destOrd="0" presId="urn:microsoft.com/office/officeart/2005/8/layout/default"/>
    <dgm:cxn modelId="{E4DD06CA-9B67-4B3F-A7F9-B32C880D547F}" type="presParOf" srcId="{A24472B4-8516-4E39-A60E-B042A36F4494}" destId="{FD836080-5C73-43CD-A472-47DC4A9FCC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46849-E4B6-4165-A09B-C23137C4D969}">
      <dsp:nvSpPr>
        <dsp:cNvPr id="0" name=""/>
        <dsp:cNvSpPr/>
      </dsp:nvSpPr>
      <dsp:spPr>
        <a:xfrm>
          <a:off x="0" y="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KEY CONCEPTS</a:t>
          </a:r>
          <a:endParaRPr lang="en-US" sz="4600" kern="1200" dirty="0"/>
        </a:p>
      </dsp:txBody>
      <dsp:txXfrm>
        <a:off x="0" y="0"/>
        <a:ext cx="3286125" cy="1971675"/>
      </dsp:txXfrm>
    </dsp:sp>
    <dsp:sp modelId="{02AE92CB-3B54-41CD-A503-7CDA03C8A18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NCE OVER THE YEARS</a:t>
          </a:r>
          <a:endParaRPr lang="en-US" sz="4600" kern="1200" dirty="0"/>
        </a:p>
      </dsp:txBody>
      <dsp:txXfrm>
        <a:off x="3614737" y="39687"/>
        <a:ext cx="3286125" cy="1971675"/>
      </dsp:txXfrm>
    </dsp:sp>
    <dsp:sp modelId="{2A1B9E35-E133-40EC-A922-8D37DFAFBA4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WHAT LESSONS ?</a:t>
          </a:r>
          <a:endParaRPr lang="en-US" sz="4600" kern="1200" dirty="0"/>
        </a:p>
      </dsp:txBody>
      <dsp:txXfrm>
        <a:off x="7229475" y="39687"/>
        <a:ext cx="3286125" cy="1971675"/>
      </dsp:txXfrm>
    </dsp:sp>
    <dsp:sp modelId="{79BBF323-E546-4337-B9E6-A872C2F277A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FUTURE DIRECTIONS</a:t>
          </a:r>
          <a:endParaRPr lang="en-US" sz="4600" kern="1200" dirty="0"/>
        </a:p>
      </dsp:txBody>
      <dsp:txXfrm>
        <a:off x="1807368" y="2339975"/>
        <a:ext cx="3286125" cy="1971675"/>
      </dsp:txXfrm>
    </dsp:sp>
    <dsp:sp modelId="{FD836080-5C73-43CD-A472-47DC4A9FCC60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TAKE-HOME MESSAGES</a:t>
          </a:r>
          <a:endParaRPr lang="en-US" sz="46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6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622A-0BF8-415B-B59D-0D1235DA18F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F4DD-E785-4CF8-8848-68A80FD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4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EXAMINING THE RELEVANCE OF THE NIGERIA CERTIFICATE IN EDUCATION TO BASIC EDUCATION IN NIGERIA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dirty="0"/>
              <a:t>By</a:t>
            </a:r>
          </a:p>
          <a:p>
            <a:r>
              <a:rPr lang="en-GB" sz="12800" dirty="0">
                <a:latin typeface="Arial" panose="020B0604020202020204" pitchFamily="34" charset="0"/>
                <a:cs typeface="Arial" panose="020B0604020202020204" pitchFamily="34" charset="0"/>
              </a:rPr>
              <a:t>PAI Obanya</a:t>
            </a:r>
          </a:p>
          <a:p>
            <a:r>
              <a:rPr lang="en-GB" sz="12800" dirty="0">
                <a:latin typeface="Arial" panose="020B0604020202020204" pitchFamily="34" charset="0"/>
                <a:cs typeface="Arial" panose="020B0604020202020204" pitchFamily="34" charset="0"/>
              </a:rPr>
              <a:t>(Emeritus Professor, Institute of Education,</a:t>
            </a:r>
          </a:p>
          <a:p>
            <a:r>
              <a:rPr lang="en-GB" sz="12800" dirty="0">
                <a:latin typeface="Arial" panose="020B0604020202020204" pitchFamily="34" charset="0"/>
                <a:cs typeface="Arial" panose="020B0604020202020204" pitchFamily="34" charset="0"/>
              </a:rPr>
              <a:t>University of Ibadan)</a:t>
            </a:r>
          </a:p>
          <a:p>
            <a:endParaRPr lang="en-GB" dirty="0"/>
          </a:p>
          <a:p>
            <a:r>
              <a:rPr lang="en-GB" dirty="0"/>
              <a:t>        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August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1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LIFE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for understanding the world around us </a:t>
            </a:r>
          </a:p>
          <a:p>
            <a:pPr lvl="0"/>
            <a:r>
              <a:rPr lang="en-US" sz="4000" dirty="0"/>
              <a:t>and fitting into It</a:t>
            </a:r>
          </a:p>
          <a:p>
            <a:pPr lvl="0"/>
            <a:r>
              <a:rPr lang="en-US" sz="4000" dirty="0"/>
              <a:t>inter-personal communication,</a:t>
            </a:r>
          </a:p>
          <a:p>
            <a:pPr lvl="0"/>
            <a:r>
              <a:rPr lang="en-US" sz="4000" dirty="0"/>
              <a:t> fitting into groups and teams, </a:t>
            </a:r>
          </a:p>
          <a:p>
            <a:pPr lvl="0"/>
            <a:r>
              <a:rPr lang="en-US" sz="4000" dirty="0"/>
              <a:t>vocational skills, and</a:t>
            </a:r>
          </a:p>
          <a:p>
            <a:pPr lvl="0"/>
            <a:r>
              <a:rPr lang="en-US" sz="4000" dirty="0"/>
              <a:t> ICT-Versatility (for this day and age)</a:t>
            </a:r>
          </a:p>
        </p:txBody>
      </p:sp>
    </p:spTree>
    <p:extLst>
      <p:ext uri="{BB962C8B-B14F-4D97-AF65-F5344CB8AC3E}">
        <p14:creationId xmlns:p14="http://schemas.microsoft.com/office/powerpoint/2010/main" val="87998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LLL</a:t>
            </a:r>
            <a:r>
              <a:rPr lang="en-US" dirty="0"/>
              <a:t> (Life-Long Learning)SKILLS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self-expression (verbal, physical, aesthetic)  inquisitiveness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(questioning, searching, exploring, etc.)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Learning from life’s lessons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Strong desire for, and vigorous pursuit of continuous self-improvement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4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ABOVE EVERTHING ELSE, </a:t>
            </a:r>
            <a:r>
              <a:rPr lang="en-GB" b="1" dirty="0">
                <a:solidFill>
                  <a:srgbClr val="FF0000"/>
                </a:solidFill>
              </a:rPr>
              <a:t>MEANINGFUL ACCESS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562705"/>
              </p:ext>
            </p:extLst>
          </p:nvPr>
        </p:nvGraphicFramePr>
        <p:xfrm>
          <a:off x="1364973" y="1690687"/>
          <a:ext cx="8772940" cy="456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9295">
                  <a:extLst>
                    <a:ext uri="{9D8B030D-6E8A-4147-A177-3AD203B41FA5}">
                      <a16:colId xmlns:a16="http://schemas.microsoft.com/office/drawing/2014/main" val="2572698385"/>
                    </a:ext>
                  </a:extLst>
                </a:gridCol>
                <a:gridCol w="2675602">
                  <a:extLst>
                    <a:ext uri="{9D8B030D-6E8A-4147-A177-3AD203B41FA5}">
                      <a16:colId xmlns:a16="http://schemas.microsoft.com/office/drawing/2014/main" val="1940707375"/>
                    </a:ext>
                  </a:extLst>
                </a:gridCol>
                <a:gridCol w="2968043">
                  <a:extLst>
                    <a:ext uri="{9D8B030D-6E8A-4147-A177-3AD203B41FA5}">
                      <a16:colId xmlns:a16="http://schemas.microsoft.com/office/drawing/2014/main" val="3665310806"/>
                    </a:ext>
                  </a:extLst>
                </a:gridCol>
              </a:tblGrid>
              <a:tr h="1004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EDUC ACCESS DIMENSIONS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SITUATION  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SITUATION  B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248964"/>
                  </a:ext>
                </a:extLst>
              </a:tr>
              <a:tr h="593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% ENROLLED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  100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100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804095"/>
                  </a:ext>
                </a:extLst>
              </a:tr>
              <a:tr h="593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%ATTENDING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     88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100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110524"/>
                  </a:ext>
                </a:extLst>
              </a:tr>
              <a:tr h="593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 CONTINUING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     72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98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636368"/>
                  </a:ext>
                </a:extLst>
              </a:tr>
              <a:tr h="593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 COMPLETING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     69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97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227351"/>
                  </a:ext>
                </a:extLst>
              </a:tr>
              <a:tr h="593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 SUCCEEDING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     58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95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984207"/>
                  </a:ext>
                </a:extLst>
              </a:tr>
              <a:tr h="593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 TRANSITING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         42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     91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11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5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CONTINUING</a:t>
            </a:r>
            <a:endParaRPr lang="en-US" b="1" dirty="0"/>
          </a:p>
        </p:txBody>
      </p:sp>
      <p:pic>
        <p:nvPicPr>
          <p:cNvPr id="3074" name="Picture 2" descr="https://www.bing.com/th/id/OIP.X3klyo5krFUWy6_p23fqwwAAAA?w=249&amp;h=211&amp;c=8&amp;rs=1&amp;qlt=90&amp;o=6&amp;cb=thwsc4&amp;pid=3.1&amp;rm=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5" y="1690688"/>
            <a:ext cx="9435548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5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ORDINARILY</a:t>
            </a:r>
          </a:p>
          <a:p>
            <a:pPr lvl="3"/>
            <a:r>
              <a:rPr lang="en-GB" sz="3600" dirty="0"/>
              <a:t>Appropriate</a:t>
            </a:r>
          </a:p>
          <a:p>
            <a:pPr lvl="3"/>
            <a:r>
              <a:rPr lang="en-GB" sz="3600" dirty="0"/>
              <a:t>Close to</a:t>
            </a:r>
          </a:p>
          <a:p>
            <a:pPr lvl="3"/>
            <a:r>
              <a:rPr lang="en-GB" sz="3600" dirty="0"/>
              <a:t>Etc.</a:t>
            </a:r>
          </a:p>
          <a:p>
            <a:r>
              <a:rPr lang="en-GB" sz="3600" dirty="0"/>
              <a:t>IN OUR CONTEXT</a:t>
            </a:r>
            <a:endParaRPr lang="en-US" sz="3600" dirty="0"/>
          </a:p>
          <a:p>
            <a:endParaRPr lang="en-GB" dirty="0"/>
          </a:p>
        </p:txBody>
      </p:sp>
      <p:pic>
        <p:nvPicPr>
          <p:cNvPr id="2052" name="Picture 4" descr="https://www.bing.com/th/id/OIP.fJYhYbdQrRoAm3uJ0WkoyQHaH6?w=182&amp;h=211&amp;c=8&amp;rs=1&amp;qlt=90&amp;o=6&amp;cb=thwsc4&amp;pid=3.1&amp;rm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29" y="3154016"/>
            <a:ext cx="5923723" cy="31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1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DIMENSIONS OF </a:t>
            </a:r>
            <a:r>
              <a:rPr lang="en-GB" b="1" dirty="0">
                <a:solidFill>
                  <a:srgbClr val="FF0000"/>
                </a:solidFill>
              </a:rPr>
              <a:t>RELEVANCE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dirty="0"/>
              <a:t>SYCHOLOGICAL: applied to the PERSON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b="1" dirty="0">
                <a:solidFill>
                  <a:srgbClr val="C00000"/>
                </a:solidFill>
              </a:rPr>
              <a:t>S</a:t>
            </a:r>
            <a:r>
              <a:rPr lang="en-GB" sz="3200" dirty="0"/>
              <a:t>OCIOLOGICAL: relative to societal conditions</a:t>
            </a:r>
          </a:p>
          <a:p>
            <a:endParaRPr lang="en-GB" sz="3200" dirty="0"/>
          </a:p>
          <a:p>
            <a:r>
              <a:rPr lang="en-GB" sz="3200" b="1" dirty="0">
                <a:solidFill>
                  <a:srgbClr val="C00000"/>
                </a:solidFill>
              </a:rPr>
              <a:t>T</a:t>
            </a:r>
            <a:r>
              <a:rPr lang="en-GB" sz="3200" dirty="0"/>
              <a:t>EMPORAL: time-bound  (responsiveness to changing times)</a:t>
            </a:r>
          </a:p>
          <a:p>
            <a:endParaRPr lang="en-GB" sz="3200" dirty="0"/>
          </a:p>
          <a:p>
            <a:r>
              <a:rPr lang="en-GB" sz="3200" dirty="0"/>
              <a:t>FOR OUR PURPOSE:   </a:t>
            </a:r>
            <a:r>
              <a:rPr lang="en-GB" sz="3200" b="1" dirty="0">
                <a:solidFill>
                  <a:srgbClr val="C00000"/>
                </a:solidFill>
              </a:rPr>
              <a:t>P-S-T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PART TWO: </a:t>
            </a:r>
            <a:r>
              <a:rPr lang="en-GB" dirty="0"/>
              <a:t>NCE OVER THE YEARS</a:t>
            </a:r>
            <a:br>
              <a:rPr lang="en-US" dirty="0"/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409714"/>
            <a:ext cx="19195800" cy="510719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       </a:t>
            </a:r>
            <a:endParaRPr lang="en-US" sz="4400" dirty="0"/>
          </a:p>
        </p:txBody>
      </p:sp>
      <p:pic>
        <p:nvPicPr>
          <p:cNvPr id="2050" name="Picture 2" descr="https://www.bing.com/th/id/OIP.MGy2fX73ZY2nxoaBwq_0EwHaEM?w=254&amp;h=211&amp;c=8&amp;rs=1&amp;qlt=90&amp;o=6&amp;cb=thwsc4&amp;pid=3.1&amp;rm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4" y="1419368"/>
            <a:ext cx="4517409" cy="480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9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IN FOUR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THE PRECURSORS</a:t>
            </a:r>
          </a:p>
          <a:p>
            <a:endParaRPr lang="en-GB" sz="3600" dirty="0"/>
          </a:p>
          <a:p>
            <a:r>
              <a:rPr lang="en-GB" sz="3600" dirty="0"/>
              <a:t>THE GENESIS</a:t>
            </a:r>
          </a:p>
          <a:p>
            <a:endParaRPr lang="en-GB" sz="3600" dirty="0"/>
          </a:p>
          <a:p>
            <a:r>
              <a:rPr lang="en-GB" sz="3600" dirty="0"/>
              <a:t>THE HEY DAYS</a:t>
            </a:r>
          </a:p>
          <a:p>
            <a:endParaRPr lang="en-GB" sz="3600" dirty="0"/>
          </a:p>
          <a:p>
            <a:r>
              <a:rPr lang="en-GB" sz="3600" dirty="0"/>
              <a:t>THIS DAY AND 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503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PRECURSORS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WELL-QUALIFIED, NON-GRADUATE TEACHER</a:t>
            </a:r>
          </a:p>
          <a:p>
            <a:r>
              <a:rPr lang="en-GB" dirty="0"/>
              <a:t>NUMEROUS ROUTES</a:t>
            </a:r>
          </a:p>
          <a:p>
            <a:pPr lvl="1"/>
            <a:r>
              <a:rPr lang="en-GB" sz="2800" dirty="0"/>
              <a:t> </a:t>
            </a:r>
            <a:r>
              <a:rPr lang="en-GB" sz="3200" dirty="0"/>
              <a:t>Experienced Higher Elementary (HE) -Grade One- Teacher</a:t>
            </a:r>
          </a:p>
          <a:p>
            <a:pPr lvl="1"/>
            <a:r>
              <a:rPr lang="en-GB" sz="3200" dirty="0"/>
              <a:t>H E + 2 A-Levels+Peaching Practice</a:t>
            </a:r>
          </a:p>
          <a:p>
            <a:pPr lvl="1"/>
            <a:r>
              <a:rPr lang="en-GB" sz="3200" dirty="0"/>
              <a:t>A-Levels from NIGERCOL + Zaria Teachers’ Diploma</a:t>
            </a:r>
          </a:p>
          <a:p>
            <a:pPr lvl="1"/>
            <a:r>
              <a:rPr lang="en-GB" sz="3200" dirty="0"/>
              <a:t>H E+ specialised training in</a:t>
            </a:r>
          </a:p>
          <a:p>
            <a:pPr lvl="2"/>
            <a:r>
              <a:rPr lang="en-GB" sz="3200" dirty="0"/>
              <a:t> Physical Education, </a:t>
            </a:r>
          </a:p>
          <a:p>
            <a:pPr lvl="2"/>
            <a:r>
              <a:rPr lang="en-GB" sz="3200" dirty="0"/>
              <a:t>Domestic Science</a:t>
            </a:r>
          </a:p>
          <a:p>
            <a:pPr lvl="2"/>
            <a:r>
              <a:rPr lang="en-GB" sz="3200" dirty="0"/>
              <a:t>Agricultural Science</a:t>
            </a:r>
          </a:p>
          <a:p>
            <a:pPr lvl="2"/>
            <a:r>
              <a:rPr lang="en-GB" sz="3200" dirty="0"/>
              <a:t>Handicrafts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0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Post-independence nation-building initiatives</a:t>
            </a:r>
          </a:p>
          <a:p>
            <a:r>
              <a:rPr lang="en-GB" sz="4000" dirty="0"/>
              <a:t>Need for a well coordinated, well-articulated national education sector development policy</a:t>
            </a:r>
          </a:p>
          <a:p>
            <a:r>
              <a:rPr lang="en-GB" sz="4000" dirty="0"/>
              <a:t>The Ashby Commission Report</a:t>
            </a:r>
          </a:p>
          <a:p>
            <a:r>
              <a:rPr lang="en-GB" sz="4000" dirty="0"/>
              <a:t>The National Policy on Education of 1977,    (a follow-up to the 1969 National Curriculum Conference)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883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DISCUSSION FLOW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5101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21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HEYDAYS (early 1960s to c.late1990s)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COLLEGES OF EDUCATION/ADVANCED TEACHERS’ COLLEGES</a:t>
            </a:r>
          </a:p>
          <a:p>
            <a:pPr lvl="1"/>
            <a:r>
              <a:rPr lang="en-GB" dirty="0"/>
              <a:t>Lagos/Zaria/Ibadan/Zaria</a:t>
            </a:r>
          </a:p>
          <a:p>
            <a:pPr lvl="1"/>
            <a:r>
              <a:rPr lang="en-GB" dirty="0"/>
              <a:t>Affiliated to nearby universities</a:t>
            </a:r>
          </a:p>
          <a:p>
            <a:r>
              <a:rPr lang="en-GB" dirty="0"/>
              <a:t>BOTH WASC and  TC II  FOR ENTRY</a:t>
            </a:r>
          </a:p>
          <a:p>
            <a:r>
              <a:rPr lang="en-GB" dirty="0"/>
              <a:t>THREE-YEAR PROGRAMME (Education + Two Teaching Subjects)</a:t>
            </a:r>
          </a:p>
          <a:p>
            <a:r>
              <a:rPr lang="en-GB" dirty="0"/>
              <a:t>NCE accepted for entry to DIRECT ENTRY university courses on EDUCATION</a:t>
            </a:r>
          </a:p>
          <a:p>
            <a:r>
              <a:rPr lang="en-GB" dirty="0"/>
              <a:t>RISE OF SPECIALISED COLLEGES OF EDUCATION (Mainly SCIENCE and TECHNOLOGY disciplines)</a:t>
            </a:r>
          </a:p>
          <a:p>
            <a:r>
              <a:rPr lang="en-GB" dirty="0"/>
              <a:t>NATION-WIDE SPREAD AND FLOURISH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0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NCE THIS DAY AND 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POSITIVE TRENDS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NCCE TO THE RESCUE</a:t>
            </a:r>
          </a:p>
          <a:p>
            <a:r>
              <a:rPr lang="en-GB" dirty="0"/>
              <a:t>PROGREESIVE TRANSFORMATION OF NCE INSTITUTIONS INTO UNIVERSITIES OF EDUCATION </a:t>
            </a:r>
          </a:p>
          <a:p>
            <a:r>
              <a:rPr lang="en-GB" dirty="0"/>
              <a:t>THE DUAL MANDATE INITIATIVE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NEGATIVE TRENDS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BROADER CONTEXT OF LOW SOCIAAL RECOGNITION OF TEACHERS AND OF TEACHING</a:t>
            </a:r>
          </a:p>
          <a:p>
            <a:r>
              <a:rPr lang="en-GB" dirty="0"/>
              <a:t>PROLIFERATION OF NCE INSTITUTIONS (mere citing, as opposed to genuinely establishing  colleges)</a:t>
            </a:r>
          </a:p>
          <a:p>
            <a:r>
              <a:rPr lang="en-GB" dirty="0"/>
              <a:t>DOWNGRADING OF ENTRY REQUIREMENTS TO NCE PROGRAMES</a:t>
            </a:r>
          </a:p>
          <a:p>
            <a:r>
              <a:rPr lang="en-GB" dirty="0"/>
              <a:t>INFLUX OF TEACHER EDUCATORS WITHOUT TEACHER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95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PART THREE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What's the Most Important Lesson You've Learned in Life? Here's What I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12" y="1690688"/>
            <a:ext cx="8404412" cy="44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23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FOR </a:t>
            </a:r>
            <a:r>
              <a:rPr lang="en-GB" dirty="0">
                <a:solidFill>
                  <a:srgbClr val="C00000"/>
                </a:solidFill>
              </a:rPr>
              <a:t>CONTINUING RELEVANCE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RECALL OF THE DYNAMIC NATURE OR RELEVANCE</a:t>
            </a:r>
          </a:p>
          <a:p>
            <a:r>
              <a:rPr lang="en-GB" sz="4000" dirty="0"/>
              <a:t>FIT-FOR-PURPOSE</a:t>
            </a:r>
          </a:p>
          <a:p>
            <a:pPr lvl="5"/>
            <a:r>
              <a:rPr lang="en-GB" sz="4000" dirty="0"/>
              <a:t>THEN</a:t>
            </a:r>
          </a:p>
          <a:p>
            <a:pPr lvl="6"/>
            <a:r>
              <a:rPr lang="en-GB" sz="4000" dirty="0"/>
              <a:t>NOW</a:t>
            </a:r>
          </a:p>
          <a:p>
            <a:pPr lvl="7"/>
            <a:r>
              <a:rPr lang="en-GB" sz="4000" dirty="0"/>
              <a:t>FUTURE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17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QUOTE BABS FAFUNWA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sz="3200" dirty="0"/>
              <a:t>YOU CANNOT USE YESTERDAY’S MRTHODS TO DO BUSINESS TODAY, AND EXPECT TO REMAIN IN BUSINESS TOMORROW</a:t>
            </a:r>
            <a:r>
              <a:rPr lang="en-GB" dirty="0"/>
              <a:t>”</a:t>
            </a:r>
            <a:endParaRPr lang="en-US" dirty="0"/>
          </a:p>
        </p:txBody>
      </p:sp>
      <p:pic>
        <p:nvPicPr>
          <p:cNvPr id="1026" name="Picture 2" descr="https://www.bing.com/th/id/OIP.xdihvqU3545Bas-pFKTHJgHaE8?w=247&amp;h=211&amp;c=8&amp;rs=1&amp;qlt=90&amp;o=6&amp;cb=thwsc4&amp;pid=3.1&amp;rm=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4" y="1825625"/>
            <a:ext cx="435996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96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PART FOUR</a:t>
            </a:r>
            <a:r>
              <a:rPr lang="en-GB" dirty="0"/>
              <a:t>: FUTURE DIRECTIONS</a:t>
            </a:r>
            <a:endParaRPr lang="en-US" dirty="0"/>
          </a:p>
        </p:txBody>
      </p:sp>
      <p:pic>
        <p:nvPicPr>
          <p:cNvPr id="2050" name="Picture 2" descr="https://www.bing.com/th/id/OIP.fvoRi_PYwtUKkz3iqILdYwHaG5?w=206&amp;h=211&amp;c=8&amp;rs=1&amp;qlt=90&amp;o=6&amp;cb=thwsc4&amp;pid=3.1&amp;rm=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8" y="1484243"/>
            <a:ext cx="9144000" cy="50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9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3" y="500062"/>
            <a:ext cx="10515600" cy="1325563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QUALITY ENHANCEMENT </a:t>
            </a:r>
            <a:r>
              <a:rPr lang="en-GB" dirty="0"/>
              <a:t>AS VALUABLE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***** </a:t>
            </a:r>
            <a:r>
              <a:rPr lang="en-GB" sz="3600" dirty="0"/>
              <a:t>The Tripartite Model of QUALITY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161183" y="2561115"/>
            <a:ext cx="2120347" cy="10964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PROCESSES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142921" y="2602946"/>
            <a:ext cx="2305879" cy="10964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OUTCOMES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113183" y="2561115"/>
            <a:ext cx="2186609" cy="10964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/>
              <a:t>INPUTS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3346175" y="2835235"/>
            <a:ext cx="768625" cy="548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414052" y="2835235"/>
            <a:ext cx="728869" cy="51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REQUISITE QUALITY/ RELEVANCE-RELATED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POLICY</a:t>
            </a:r>
          </a:p>
          <a:p>
            <a:r>
              <a:rPr lang="en-GB" sz="3600" dirty="0"/>
              <a:t>STUDENTS</a:t>
            </a:r>
          </a:p>
          <a:p>
            <a:r>
              <a:rPr lang="en-GB" sz="3600" dirty="0"/>
              <a:t>CURRICULUM</a:t>
            </a:r>
          </a:p>
          <a:p>
            <a:r>
              <a:rPr lang="en-GB" sz="3600" dirty="0"/>
              <a:t>TEACHERS and TEACHING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3414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Policy development </a:t>
            </a:r>
            <a:r>
              <a:rPr lang="en-GB" dirty="0"/>
              <a:t>ALWAYS, and NEVER </a:t>
            </a:r>
            <a:r>
              <a:rPr lang="en-GB" i="1" dirty="0"/>
              <a:t>Policy Dictation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313" y="1547330"/>
            <a:ext cx="10515600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POLICY DEVELOPMENT IS</a:t>
            </a:r>
          </a:p>
          <a:p>
            <a:r>
              <a:rPr lang="en-GB" sz="3200" dirty="0"/>
              <a:t>Neither this                               </a:t>
            </a:r>
          </a:p>
          <a:p>
            <a:endParaRPr lang="en-GB" sz="3200" dirty="0"/>
          </a:p>
          <a:p>
            <a:r>
              <a:rPr lang="en-GB" sz="3200" dirty="0"/>
              <a:t>                                      Nor  this  </a:t>
            </a:r>
          </a:p>
          <a:p>
            <a:endParaRPr lang="en-GB" sz="3200" dirty="0"/>
          </a:p>
          <a:p>
            <a:r>
              <a:rPr lang="en-GB" sz="3200" dirty="0"/>
              <a:t>                                                              BUT, this  </a:t>
            </a:r>
            <a:endParaRPr lang="en-US" sz="3200" dirty="0"/>
          </a:p>
        </p:txBody>
      </p:sp>
      <p:sp>
        <p:nvSpPr>
          <p:cNvPr id="4" name="Down Arrow 3"/>
          <p:cNvSpPr/>
          <p:nvPr/>
        </p:nvSpPr>
        <p:spPr>
          <a:xfrm>
            <a:off x="3790123" y="2676939"/>
            <a:ext cx="596348" cy="1033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877878" y="3193775"/>
            <a:ext cx="636105" cy="1139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flipV="1">
            <a:off x="9342781" y="4532243"/>
            <a:ext cx="1272209" cy="689114"/>
          </a:xfrm>
          <a:prstGeom prst="leftRightArrow">
            <a:avLst>
              <a:gd name="adj1" fmla="val 50000"/>
              <a:gd name="adj2" fmla="val 37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9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REGARDING NCE INSTITUTIONS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b="0" dirty="0"/>
              <a:t>PROLIFERATION?</a:t>
            </a:r>
            <a:endParaRPr lang="en-US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S</a:t>
            </a:r>
          </a:p>
          <a:p>
            <a:pPr lvl="2"/>
            <a:r>
              <a:rPr lang="en-GB" sz="6000" dirty="0"/>
              <a:t>T</a:t>
            </a:r>
          </a:p>
          <a:p>
            <a:pPr lvl="3"/>
            <a:r>
              <a:rPr lang="en-GB" sz="6000" dirty="0"/>
              <a:t>   O</a:t>
            </a:r>
          </a:p>
          <a:p>
            <a:pPr lvl="5"/>
            <a:r>
              <a:rPr lang="en-GB" sz="6000" dirty="0"/>
              <a:t>P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b="0" dirty="0"/>
              <a:t>CONSOLIDATION?</a:t>
            </a:r>
            <a:endParaRPr lang="en-US" sz="32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PURSUE</a:t>
            </a:r>
          </a:p>
          <a:p>
            <a:endParaRPr lang="en-GB" sz="3600" dirty="0"/>
          </a:p>
          <a:p>
            <a:pPr lvl="2"/>
            <a:r>
              <a:rPr lang="en-GB" sz="3600" dirty="0"/>
              <a:t>WITH</a:t>
            </a:r>
          </a:p>
          <a:p>
            <a:endParaRPr lang="en-GB" sz="3600" dirty="0"/>
          </a:p>
          <a:p>
            <a:pPr lvl="4"/>
            <a:r>
              <a:rPr lang="en-GB" sz="3600" dirty="0"/>
              <a:t>RENEWED</a:t>
            </a:r>
          </a:p>
          <a:p>
            <a:endParaRPr lang="en-GB" sz="3600" dirty="0"/>
          </a:p>
          <a:p>
            <a:pPr lvl="7"/>
            <a:r>
              <a:rPr lang="en-GB" sz="3600" dirty="0"/>
              <a:t>VIGOUR</a:t>
            </a:r>
            <a:br>
              <a:rPr lang="en-GB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946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PART ONE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www.bing.com/th/id/OIP.0W2djN1n3ylWJCorqVjoygHaEV?w=282&amp;h=211&amp;c=8&amp;rs=1&amp;qlt=90&amp;o=6&amp;cb=thwsc4&amp;pid=3.1&amp;rm=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314" y="2133600"/>
            <a:ext cx="519485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4000" dirty="0"/>
              <a:t>BASIC EDUCATION</a:t>
            </a:r>
          </a:p>
          <a:p>
            <a:endParaRPr lang="en-GB" sz="4000" dirty="0"/>
          </a:p>
          <a:p>
            <a:r>
              <a:rPr lang="en-GB" sz="4000" dirty="0"/>
              <a:t>   &amp;</a:t>
            </a:r>
          </a:p>
          <a:p>
            <a:endParaRPr lang="en-GB" sz="4000" dirty="0"/>
          </a:p>
          <a:p>
            <a:r>
              <a:rPr lang="en-GB" sz="4000" dirty="0"/>
              <a:t>RELEVANCE, as applied to EDUCATION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1709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FOCUSSING MORE ON Flesh and Blood, as against the bare bones OF BASIC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rgbClr val="C00000"/>
                </a:solidFill>
              </a:rPr>
              <a:t>BARE BONES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GB" dirty="0"/>
              <a:t>6-3-3-4</a:t>
            </a:r>
          </a:p>
          <a:p>
            <a:r>
              <a:rPr lang="en-GB" dirty="0"/>
              <a:t>9-3-3-4</a:t>
            </a:r>
          </a:p>
          <a:p>
            <a:r>
              <a:rPr lang="en-GB" dirty="0" err="1"/>
              <a:t>Etc</a:t>
            </a:r>
            <a:r>
              <a:rPr lang="en-GB" dirty="0"/>
              <a:t>,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FLESH AND BLOOD</a:t>
            </a:r>
          </a:p>
          <a:p>
            <a:r>
              <a:rPr lang="en-GB" dirty="0"/>
              <a:t>A return to JOMTIEN</a:t>
            </a:r>
          </a:p>
          <a:p>
            <a:r>
              <a:rPr lang="en-GB" dirty="0"/>
              <a:t>Laying a solid foundation for LLL </a:t>
            </a:r>
          </a:p>
          <a:p>
            <a:r>
              <a:rPr lang="en-GB" dirty="0"/>
              <a:t> Promoting </a:t>
            </a:r>
            <a:r>
              <a:rPr lang="en-GB" i="1" dirty="0"/>
              <a:t>Education with a Capital E</a:t>
            </a:r>
          </a:p>
          <a:p>
            <a:r>
              <a:rPr lang="en-GB" dirty="0"/>
              <a:t>Insuring  ALL INCLUSIVE ALL</a:t>
            </a:r>
          </a:p>
          <a:p>
            <a:r>
              <a:rPr lang="en-GB" dirty="0"/>
              <a:t>Meaningful Access (physical Access with </a:t>
            </a:r>
            <a:r>
              <a:rPr lang="en-GB" dirty="0" err="1"/>
              <a:t>Quality,backed</a:t>
            </a:r>
            <a:r>
              <a:rPr lang="en-GB" dirty="0"/>
              <a:t> by Efficiency  and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1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TWO</a:t>
            </a:r>
            <a:r>
              <a:rPr lang="en-GB" dirty="0"/>
              <a:t>: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N       E      V       E        R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GB" sz="3600" i="1" dirty="0"/>
              <a:t>How for do?</a:t>
            </a:r>
          </a:p>
          <a:p>
            <a:r>
              <a:rPr lang="en-GB" sz="3600" i="1" dirty="0" err="1"/>
              <a:t>Wetin</a:t>
            </a:r>
            <a:r>
              <a:rPr lang="en-GB" sz="3600" i="1" dirty="0"/>
              <a:t> Man go do now?</a:t>
            </a:r>
          </a:p>
          <a:p>
            <a:r>
              <a:rPr lang="en-GB" sz="3600" i="1" dirty="0"/>
              <a:t>Make I kuku do  NCE o </a:t>
            </a:r>
            <a:r>
              <a:rPr lang="en-GB" sz="3600" i="1" dirty="0" err="1"/>
              <a:t>jaare</a:t>
            </a:r>
            <a:r>
              <a:rPr lang="en-GB" sz="3600" i="1" dirty="0"/>
              <a:t>!</a:t>
            </a:r>
          </a:p>
          <a:p>
            <a:r>
              <a:rPr lang="en-GB" sz="3600" i="1" dirty="0"/>
              <a:t>Better than staying at home, self</a:t>
            </a:r>
            <a:endParaRPr lang="en-US" sz="3600" i="1" dirty="0"/>
          </a:p>
          <a:p>
            <a:r>
              <a:rPr lang="en-GB" sz="3600" i="1" dirty="0"/>
              <a:t>I know say I no go kuku </a:t>
            </a:r>
            <a:r>
              <a:rPr lang="en-GB" sz="3600" i="1" dirty="0" err="1"/>
              <a:t>teash</a:t>
            </a:r>
            <a:r>
              <a:rPr lang="en-GB" sz="3600" i="1" dirty="0"/>
              <a:t>, but…</a:t>
            </a:r>
          </a:p>
          <a:p>
            <a:r>
              <a:rPr lang="en-GB" sz="3600" i="1" dirty="0"/>
              <a:t>LOWEST POSSIBLE UTME CUT OFF SCORE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86211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EDUCATION: WHOSE CHOICE?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2023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236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VERY REVEALING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/>
              <a:t>FIRST CHOICE	                15 (8.5%)	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dirty="0"/>
              <a:t>SECOND CHOICE	                                 57  (32%)	</a:t>
            </a:r>
          </a:p>
          <a:p>
            <a:r>
              <a:rPr lang="en-US" dirty="0"/>
              <a:t>THIRD CHOICE	                                 66  (37.3%}	</a:t>
            </a:r>
          </a:p>
          <a:p>
            <a:r>
              <a:rPr lang="en-GB" dirty="0"/>
              <a:t>NOT MY CHOICE AT ALL            	41(23.2%)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9535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THREE</a:t>
            </a:r>
            <a:r>
              <a:rPr lang="en-GB" dirty="0"/>
              <a:t>:CURRICULUM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BYE </a:t>
            </a:r>
            <a:r>
              <a:rPr lang="en-GB" dirty="0" err="1"/>
              <a:t>BYE</a:t>
            </a:r>
            <a:r>
              <a:rPr lang="en-GB" dirty="0"/>
              <a:t>  </a:t>
            </a:r>
          </a:p>
          <a:p>
            <a:endParaRPr lang="en-GB" dirty="0"/>
          </a:p>
          <a:p>
            <a:pPr lvl="3"/>
            <a:r>
              <a:rPr lang="en-GB" sz="2800" dirty="0"/>
              <a:t>TO</a:t>
            </a:r>
          </a:p>
          <a:p>
            <a:endParaRPr lang="en-GB" dirty="0"/>
          </a:p>
          <a:p>
            <a:pPr lvl="4"/>
            <a:r>
              <a:rPr lang="en-GB" sz="2800" dirty="0"/>
              <a:t>SIMPLY</a:t>
            </a:r>
          </a:p>
          <a:p>
            <a:endParaRPr lang="en-GB" dirty="0"/>
          </a:p>
          <a:p>
            <a:pPr lvl="6"/>
            <a:r>
              <a:rPr lang="en-GB" sz="2800" dirty="0"/>
              <a:t>SUBSTANCE PLUS METODS</a:t>
            </a:r>
          </a:p>
          <a:p>
            <a:endParaRPr lang="en-GB" dirty="0"/>
          </a:p>
          <a:p>
            <a:r>
              <a:rPr lang="en-GB" sz="3600" i="1" dirty="0"/>
              <a:t>As the world has now moved to  </a:t>
            </a:r>
            <a:endParaRPr lang="en-US" sz="3600" i="1" dirty="0"/>
          </a:p>
        </p:txBody>
      </p:sp>
      <p:sp>
        <p:nvSpPr>
          <p:cNvPr id="4" name="Right Arrow 3"/>
          <p:cNvSpPr/>
          <p:nvPr/>
        </p:nvSpPr>
        <p:spPr>
          <a:xfrm flipV="1">
            <a:off x="7010400" y="5261114"/>
            <a:ext cx="3034748" cy="67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85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MODERN TEACHER’S 7-LAYERED HAT</a:t>
            </a:r>
            <a:endParaRPr lang="en-US" dirty="0"/>
          </a:p>
        </p:txBody>
      </p:sp>
      <p:graphicFrame>
        <p:nvGraphicFramePr>
          <p:cNvPr id="31" name="Content Placeholder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471357"/>
              </p:ext>
            </p:extLst>
          </p:nvPr>
        </p:nvGraphicFramePr>
        <p:xfrm>
          <a:off x="838199" y="1825625"/>
          <a:ext cx="9578010" cy="452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071">
                  <a:extLst>
                    <a:ext uri="{9D8B030D-6E8A-4147-A177-3AD203B41FA5}">
                      <a16:colId xmlns:a16="http://schemas.microsoft.com/office/drawing/2014/main" val="1448700654"/>
                    </a:ext>
                  </a:extLst>
                </a:gridCol>
                <a:gridCol w="8772939">
                  <a:extLst>
                    <a:ext uri="{9D8B030D-6E8A-4147-A177-3AD203B41FA5}">
                      <a16:colId xmlns:a16="http://schemas.microsoft.com/office/drawing/2014/main" val="1818732709"/>
                    </a:ext>
                  </a:extLst>
                </a:gridCol>
              </a:tblGrid>
              <a:tr h="527342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  <a:endParaRPr lang="en-US" dirty="0"/>
                    </a:p>
                  </a:txBody>
                  <a:tcPr marL="158850" marR="15885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Lifelong Learning Skills</a:t>
                      </a:r>
                      <a:endParaRPr lang="en-US" sz="2800" dirty="0"/>
                    </a:p>
                  </a:txBody>
                  <a:tcPr marL="158850" marR="158850"/>
                </a:tc>
                <a:extLst>
                  <a:ext uri="{0D108BD9-81ED-4DB2-BD59-A6C34878D82A}">
                    <a16:rowId xmlns:a16="http://schemas.microsoft.com/office/drawing/2014/main" val="1078179803"/>
                  </a:ext>
                </a:extLst>
              </a:tr>
              <a:tr h="922849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  <a:endParaRPr lang="en-US" sz="2800" dirty="0"/>
                    </a:p>
                  </a:txBody>
                  <a:tcPr marL="158850" marR="15885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Broad General Knowledge and Culture (including Digital Literacy)</a:t>
                      </a:r>
                      <a:endParaRPr lang="en-US" sz="2800" dirty="0"/>
                    </a:p>
                  </a:txBody>
                  <a:tcPr marL="158850" marR="158850"/>
                </a:tc>
                <a:extLst>
                  <a:ext uri="{0D108BD9-81ED-4DB2-BD59-A6C34878D82A}">
                    <a16:rowId xmlns:a16="http://schemas.microsoft.com/office/drawing/2014/main" val="2302562385"/>
                  </a:ext>
                </a:extLst>
              </a:tr>
              <a:tr h="92284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marL="158850" marR="15885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Broad Field Knowledge</a:t>
                      </a:r>
                      <a:r>
                        <a:rPr lang="en-GB" sz="2800" baseline="0" dirty="0"/>
                        <a:t> (</a:t>
                      </a:r>
                      <a:r>
                        <a:rPr lang="en-GB" sz="2800" baseline="0" dirty="0" err="1"/>
                        <a:t>eg</a:t>
                      </a:r>
                      <a:r>
                        <a:rPr lang="en-GB" sz="2800" baseline="0" dirty="0"/>
                        <a:t> Science, Maths, Language, Social Studies)</a:t>
                      </a:r>
                      <a:endParaRPr lang="en-US" sz="2800" dirty="0"/>
                    </a:p>
                  </a:txBody>
                  <a:tcPr marL="158850" marR="158850"/>
                </a:tc>
                <a:extLst>
                  <a:ext uri="{0D108BD9-81ED-4DB2-BD59-A6C34878D82A}">
                    <a16:rowId xmlns:a16="http://schemas.microsoft.com/office/drawing/2014/main" val="311073816"/>
                  </a:ext>
                </a:extLst>
              </a:tr>
              <a:tr h="527342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marL="158850" marR="15885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Specific/Specialised, in-depth mastery</a:t>
                      </a:r>
                      <a:r>
                        <a:rPr lang="en-GB" sz="2800" baseline="0" dirty="0"/>
                        <a:t> , e g, </a:t>
                      </a:r>
                      <a:r>
                        <a:rPr lang="en-GB" sz="2800" dirty="0"/>
                        <a:t> History)</a:t>
                      </a:r>
                      <a:endParaRPr lang="en-US" sz="2800" dirty="0"/>
                    </a:p>
                  </a:txBody>
                  <a:tcPr marL="158850" marR="158850"/>
                </a:tc>
                <a:extLst>
                  <a:ext uri="{0D108BD9-81ED-4DB2-BD59-A6C34878D82A}">
                    <a16:rowId xmlns:a16="http://schemas.microsoft.com/office/drawing/2014/main" val="3621219536"/>
                  </a:ext>
                </a:extLst>
              </a:tr>
              <a:tr h="527342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marL="158850" marR="15885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Mastery of Education Principles</a:t>
                      </a:r>
                      <a:endParaRPr lang="en-US" sz="2800" dirty="0"/>
                    </a:p>
                  </a:txBody>
                  <a:tcPr marL="158850" marR="158850"/>
                </a:tc>
                <a:extLst>
                  <a:ext uri="{0D108BD9-81ED-4DB2-BD59-A6C34878D82A}">
                    <a16:rowId xmlns:a16="http://schemas.microsoft.com/office/drawing/2014/main" val="2299574374"/>
                  </a:ext>
                </a:extLst>
              </a:tr>
              <a:tr h="527342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marL="158850" marR="15885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Mastery of Basic Pedagogical Principles</a:t>
                      </a:r>
                      <a:endParaRPr lang="en-US" sz="2800" dirty="0"/>
                    </a:p>
                  </a:txBody>
                  <a:tcPr marL="158850" marR="158850"/>
                </a:tc>
                <a:extLst>
                  <a:ext uri="{0D108BD9-81ED-4DB2-BD59-A6C34878D82A}">
                    <a16:rowId xmlns:a16="http://schemas.microsoft.com/office/drawing/2014/main" val="4099304438"/>
                  </a:ext>
                </a:extLst>
              </a:tr>
              <a:tr h="527342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marL="158850" marR="158850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Proficiency in TEACHING FOR LEARNING</a:t>
                      </a:r>
                      <a:endParaRPr lang="en-US" sz="2800" dirty="0"/>
                    </a:p>
                  </a:txBody>
                  <a:tcPr marL="158850" marR="158850"/>
                </a:tc>
                <a:extLst>
                  <a:ext uri="{0D108BD9-81ED-4DB2-BD59-A6C34878D82A}">
                    <a16:rowId xmlns:a16="http://schemas.microsoft.com/office/drawing/2014/main" val="100058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738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ADDITION, KEY </a:t>
            </a:r>
            <a:r>
              <a:rPr lang="en-GB" b="1" dirty="0"/>
              <a:t>SOFT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lvl="0"/>
            <a:r>
              <a:rPr lang="en-GB" sz="3200" dirty="0"/>
              <a:t>Love of learning</a:t>
            </a:r>
            <a:endParaRPr lang="en-US" sz="3200" dirty="0"/>
          </a:p>
          <a:p>
            <a:pPr lvl="0"/>
            <a:r>
              <a:rPr lang="en-GB" sz="3200" dirty="0"/>
              <a:t>Love of children </a:t>
            </a:r>
          </a:p>
          <a:p>
            <a:pPr lvl="0"/>
            <a:r>
              <a:rPr lang="en-GB" sz="3200" dirty="0"/>
              <a:t>An eye (as well as an ear) for community signals – the ability to follow the evolution of society</a:t>
            </a:r>
            <a:endParaRPr lang="en-US" sz="3200" dirty="0"/>
          </a:p>
          <a:p>
            <a:pPr lvl="0"/>
            <a:r>
              <a:rPr lang="en-GB" sz="3200" dirty="0"/>
              <a:t>Grooming (appearance, clothing, speech, interpersonal relations etc.) – 8</a:t>
            </a:r>
            <a:endParaRPr lang="en-US" sz="3200" dirty="0"/>
          </a:p>
          <a:p>
            <a:r>
              <a:rPr lang="en-GB" sz="3200" dirty="0"/>
              <a:t>Gender sensitivity – with particular emphasis on ability to remove obstacles to the full participation of girls in schooling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5691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OF SOFT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Acceptance of differences (racial, ethnic, gender, religious, political/ideological, etc.) </a:t>
            </a:r>
          </a:p>
          <a:p>
            <a:pPr lvl="0"/>
            <a:r>
              <a:rPr lang="en-GB" dirty="0"/>
              <a:t>Team play, as school work is team activity among teachers, </a:t>
            </a:r>
            <a:endParaRPr lang="en-US" dirty="0"/>
          </a:p>
          <a:p>
            <a:pPr lvl="0"/>
            <a:r>
              <a:rPr lang="en-GB" dirty="0"/>
              <a:t>Professionalism –familiarity with education policy, curricula, examination requirements</a:t>
            </a:r>
          </a:p>
          <a:p>
            <a:pPr lvl="0"/>
            <a:r>
              <a:rPr lang="en-GB" dirty="0"/>
              <a:t> commitment to continued professional development</a:t>
            </a:r>
            <a:endParaRPr lang="en-US" dirty="0"/>
          </a:p>
          <a:p>
            <a:pPr lvl="0"/>
            <a:r>
              <a:rPr lang="en-GB" dirty="0"/>
              <a:t>Role models for integrity, morality, work habits, etc.</a:t>
            </a:r>
            <a:endParaRPr lang="en-US" dirty="0"/>
          </a:p>
          <a:p>
            <a:pPr lvl="0"/>
            <a:r>
              <a:rPr lang="en-GB" dirty="0"/>
              <a:t>Key emotional intelligence competences – self-control, patience, temperance, empathy,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46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ALL CASES, GOING BEYOND MERE </a:t>
            </a:r>
            <a:r>
              <a:rPr lang="en-GB" dirty="0">
                <a:solidFill>
                  <a:srgbClr val="C00000"/>
                </a:solidFill>
              </a:rPr>
              <a:t>TEACHER TRAINING </a:t>
            </a:r>
            <a:r>
              <a:rPr lang="en-GB" dirty="0"/>
              <a:t>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4000" dirty="0"/>
              <a:t>Just Teaching skills </a:t>
            </a:r>
            <a:r>
              <a:rPr lang="en-GB" sz="4400" dirty="0"/>
              <a:t>acquisition</a:t>
            </a:r>
            <a:endParaRPr lang="en-US" sz="4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4400" dirty="0"/>
              <a:t>Up-dating of previously acquired skills</a:t>
            </a:r>
            <a:endParaRPr lang="en-US" sz="4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4400" dirty="0"/>
              <a:t>Re-skilling limited to ‘how-to-do-it’ demonstration techniques</a:t>
            </a:r>
            <a:endParaRPr lang="en-US" sz="4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4400" dirty="0"/>
              <a:t>Usually a one-shot affair</a:t>
            </a:r>
            <a:endParaRPr lang="en-US" sz="4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4400" dirty="0"/>
              <a:t>At best, a periodic/occasional affair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93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TEACHER EDUCATION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/>
              <a:t>Concerned with the overall development of the person, like any genuine education programme</a:t>
            </a:r>
            <a:endParaRPr lang="en-US" sz="32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/>
              <a:t>Learning to learn skills</a:t>
            </a:r>
            <a:endParaRPr lang="en-US" sz="32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/>
              <a:t>A broad, general education base</a:t>
            </a:r>
            <a:endParaRPr lang="en-US" sz="32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/>
              <a:t>In-depth, specialised knowledge</a:t>
            </a:r>
            <a:endParaRPr lang="en-US" sz="32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/>
              <a:t>Theoretical foundations of professional practice</a:t>
            </a:r>
            <a:endParaRPr lang="en-US" sz="32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/>
              <a:t>Reflective, research-oriented professional skills development</a:t>
            </a:r>
            <a:endParaRPr lang="en-US" sz="32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3200" dirty="0"/>
              <a:t>Career-long self-development potentials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086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BEGINNING WITH………..</a:t>
            </a:r>
            <a:endParaRPr lang="en-US" b="1" dirty="0"/>
          </a:p>
        </p:txBody>
      </p:sp>
      <p:pic>
        <p:nvPicPr>
          <p:cNvPr id="2050" name="Picture 2" descr="Image result for features of basic edu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1" y="1921565"/>
            <a:ext cx="11234530" cy="47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72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TWIN-SKILL REQUIREMENT OF TEACHER EDUCATORS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MASTERING THE TEACHING</a:t>
            </a:r>
            <a:endParaRPr lang="en-US" dirty="0"/>
          </a:p>
          <a:p>
            <a:r>
              <a:rPr lang="en-GB" dirty="0"/>
              <a:t>MODEL </a:t>
            </a:r>
            <a:endParaRPr lang="en-US" dirty="0"/>
          </a:p>
          <a:p>
            <a:pPr lvl="0"/>
            <a:r>
              <a:rPr lang="en-GB" dirty="0"/>
              <a:t>Excellent grasp of learning-promotion principles, techniques and technologies</a:t>
            </a:r>
            <a:endParaRPr lang="en-US" dirty="0"/>
          </a:p>
          <a:p>
            <a:r>
              <a:rPr lang="en-GB" dirty="0"/>
              <a:t>&amp;</a:t>
            </a:r>
            <a:endParaRPr lang="en-US" dirty="0"/>
          </a:p>
          <a:p>
            <a:pPr lvl="0"/>
            <a:r>
              <a:rPr lang="en-GB" dirty="0"/>
              <a:t>MORE IMPORTANTLY, the capacity to inculcate these in students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MODELLING THE MASTER TEACHER</a:t>
            </a:r>
            <a:endParaRPr lang="en-US" dirty="0"/>
          </a:p>
          <a:p>
            <a:pPr lvl="0"/>
            <a:r>
              <a:rPr lang="en-GB" dirty="0"/>
              <a:t>Internalisation of learning-promotion principles, techniques, and technologies</a:t>
            </a:r>
            <a:endParaRPr lang="en-US" dirty="0"/>
          </a:p>
          <a:p>
            <a:r>
              <a:rPr lang="en-GB" dirty="0"/>
              <a:t>&amp;</a:t>
            </a:r>
            <a:endParaRPr lang="en-US" dirty="0"/>
          </a:p>
          <a:p>
            <a:pPr lvl="0"/>
            <a:r>
              <a:rPr lang="en-GB" dirty="0"/>
              <a:t>MORE IMPORTANTLY, radiating these in their classroom, school, and work place interactions with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75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PART FIVE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Take Away Message Stock Photos, Pictures &amp; Royalty-Free Images - i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1404730"/>
            <a:ext cx="9342782" cy="49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991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AN 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</a:t>
            </a:r>
            <a:r>
              <a:rPr lang="en-GB" i="1" dirty="0"/>
              <a:t>n pursuing UBE,  we would need to accord greater attention to promoting MEANINGFUL ACCESS.</a:t>
            </a:r>
          </a:p>
          <a:p>
            <a:r>
              <a:rPr lang="en-GB" i="1" dirty="0"/>
              <a:t> With appropriate measures to carry physical access along with</a:t>
            </a:r>
          </a:p>
          <a:p>
            <a:r>
              <a:rPr lang="en-GB" i="1" dirty="0"/>
              <a:t>EQUITY in all its forms</a:t>
            </a:r>
          </a:p>
          <a:p>
            <a:r>
              <a:rPr lang="en-GB" i="1" dirty="0"/>
              <a:t>QUALITY, ensuring that as our children pass through school</a:t>
            </a:r>
          </a:p>
          <a:p>
            <a:r>
              <a:rPr lang="en-GB" i="1" dirty="0"/>
              <a:t> the school also passes through them</a:t>
            </a:r>
          </a:p>
          <a:p>
            <a:r>
              <a:rPr lang="en-GB" i="1" dirty="0"/>
              <a:t>and</a:t>
            </a:r>
          </a:p>
          <a:p>
            <a:r>
              <a:rPr lang="en-GB" i="1" dirty="0"/>
              <a:t>EFFICIENT MANAGEMENT for Value-adding  EFFECTIVE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59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ALSO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4692720"/>
          </a:xfrm>
        </p:spPr>
        <p:txBody>
          <a:bodyPr>
            <a:noAutofit/>
          </a:bodyPr>
          <a:lstStyle/>
          <a:p>
            <a:r>
              <a:rPr lang="en-GB" dirty="0"/>
              <a:t>Quality teachers, engaged in quality teaching for quality outcomes are needed </a:t>
            </a:r>
          </a:p>
          <a:p>
            <a:r>
              <a:rPr lang="en-GB" dirty="0"/>
              <a:t>to make our national investments in Education to yield the needed dividends</a:t>
            </a:r>
          </a:p>
          <a:p>
            <a:r>
              <a:rPr lang="en-GB" dirty="0"/>
              <a:t>NCE came in the mid 1960s to meet this essential national need</a:t>
            </a:r>
          </a:p>
          <a:p>
            <a:r>
              <a:rPr lang="en-GB" dirty="0"/>
              <a:t>With changes times, we would need to re-jig the programme,</a:t>
            </a:r>
          </a:p>
          <a:p>
            <a:r>
              <a:rPr lang="en-GB" dirty="0"/>
              <a:t> to ensure is continuing (and even enduring) relevance.</a:t>
            </a:r>
          </a:p>
          <a:p>
            <a:r>
              <a:rPr lang="en-GB" dirty="0"/>
              <a:t>This discussion has simply ignited that process</a:t>
            </a:r>
          </a:p>
          <a:p>
            <a:r>
              <a:rPr lang="en-GB" dirty="0"/>
              <a:t>So, Ladies and Gentlemen, LET THE DISCUSSION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3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FINALLY, I SAY….</a:t>
            </a:r>
            <a:endParaRPr lang="en-US" dirty="0"/>
          </a:p>
        </p:txBody>
      </p:sp>
      <p:pic>
        <p:nvPicPr>
          <p:cNvPr id="7170" name="Picture 2" descr="https://www.bing.com/th/id/OIP.8neCGARkVH3J_l8ItPymTgHaH_?w=216&amp;h=211&amp;c=8&amp;rs=1&amp;qlt=90&amp;o=6&amp;cb=thwsc4&amp;pid=3.1&amp;rm=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2160104"/>
            <a:ext cx="10190922" cy="429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5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FOR OUR CLEARER UNDERSTANDING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POPULAR MIS CONCEPTIONS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Restricted to mere SCHOOLING</a:t>
            </a:r>
          </a:p>
          <a:p>
            <a:r>
              <a:rPr lang="en-GB" sz="3200" dirty="0"/>
              <a:t>6-3-3-4</a:t>
            </a:r>
          </a:p>
          <a:p>
            <a:r>
              <a:rPr lang="en-GB" sz="3200" dirty="0"/>
              <a:t>OVER-Emphasis on mere CURRICULUM</a:t>
            </a:r>
          </a:p>
          <a:p>
            <a:pPr marL="0" indent="0">
              <a:buNone/>
            </a:pPr>
            <a:r>
              <a:rPr lang="en-GB" sz="3200" dirty="0"/>
              <a:t>PACKAGE</a:t>
            </a:r>
            <a:br>
              <a:rPr lang="en-GB" sz="3200" dirty="0"/>
            </a:b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GETTING IT RIGHT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Education with a capital E</a:t>
            </a:r>
          </a:p>
          <a:p>
            <a:r>
              <a:rPr lang="en-GB" sz="3200" dirty="0"/>
              <a:t>Adaptable/flexible/moving formal education component</a:t>
            </a:r>
          </a:p>
          <a:p>
            <a:r>
              <a:rPr lang="en-GB" sz="3200" dirty="0"/>
              <a:t>Laying a Solid foundation for LLL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839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GOAL  OF BASIC EDUCATION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Basic education is intended to</a:t>
            </a:r>
          </a:p>
          <a:p>
            <a:r>
              <a:rPr lang="en-US" sz="3600" dirty="0"/>
              <a:t> lay a solid foundation for continuing all-round personality development</a:t>
            </a:r>
          </a:p>
          <a:p>
            <a:pPr marL="0" indent="0">
              <a:buNone/>
            </a:pPr>
            <a:r>
              <a:rPr lang="en-US" sz="3600" dirty="0"/>
              <a:t>addressing </a:t>
            </a:r>
            <a:r>
              <a:rPr lang="en-US" sz="3600" b="1" dirty="0">
                <a:solidFill>
                  <a:srgbClr val="FF0000"/>
                </a:solidFill>
              </a:rPr>
              <a:t>the head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the hands</a:t>
            </a:r>
            <a:r>
              <a:rPr lang="en-US" sz="3600" dirty="0"/>
              <a:t>, and </a:t>
            </a:r>
            <a:r>
              <a:rPr lang="en-US" sz="3600" b="1" dirty="0">
                <a:solidFill>
                  <a:srgbClr val="FF0000"/>
                </a:solidFill>
              </a:rPr>
              <a:t>the mind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i="1" dirty="0"/>
              <a:t>in a fully integrated manner</a:t>
            </a:r>
          </a:p>
        </p:txBody>
      </p:sp>
    </p:spTree>
    <p:extLst>
      <p:ext uri="{BB962C8B-B14F-4D97-AF65-F5344CB8AC3E}">
        <p14:creationId xmlns:p14="http://schemas.microsoft.com/office/powerpoint/2010/main" val="197570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FOUR BROAD SKILL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Literacy</a:t>
            </a:r>
          </a:p>
          <a:p>
            <a:endParaRPr lang="en-GB" sz="3600" dirty="0"/>
          </a:p>
          <a:p>
            <a:r>
              <a:rPr lang="en-GB" sz="3600" dirty="0"/>
              <a:t>                  Numeracy</a:t>
            </a:r>
          </a:p>
          <a:p>
            <a:endParaRPr lang="en-GB" sz="3600" dirty="0"/>
          </a:p>
          <a:p>
            <a:r>
              <a:rPr lang="en-GB" sz="3600" dirty="0"/>
              <a:t>                          Life Skills</a:t>
            </a:r>
          </a:p>
          <a:p>
            <a:endParaRPr lang="en-GB" sz="3600" dirty="0"/>
          </a:p>
          <a:p>
            <a:r>
              <a:rPr lang="en-GB" sz="3600" dirty="0"/>
              <a:t>                                             Life Long Learning (LLL) Skills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528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LITERACY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712"/>
            <a:ext cx="10515600" cy="47722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US" sz="3200" dirty="0"/>
              <a:t>Reading and Writing, beginning with the language of the immediate environment, </a:t>
            </a:r>
          </a:p>
          <a:p>
            <a:pPr lvl="0"/>
            <a:r>
              <a:rPr lang="en-US" sz="3200" dirty="0"/>
              <a:t>encompasses the basic language skills of listening, speaking, reading, and writing</a:t>
            </a:r>
          </a:p>
          <a:p>
            <a:pPr lvl="0"/>
            <a:r>
              <a:rPr lang="en-US" sz="3200" dirty="0"/>
              <a:t>rising from recognition/reproduction to  free expression in socially acceptable manners</a:t>
            </a:r>
          </a:p>
          <a:p>
            <a:pPr lvl="0"/>
            <a:r>
              <a:rPr lang="en-US" sz="3200" dirty="0"/>
              <a:t>and most importantly</a:t>
            </a:r>
          </a:p>
          <a:p>
            <a:pPr lvl="0"/>
            <a:r>
              <a:rPr lang="en-US" sz="3200" dirty="0"/>
              <a:t> using literacy as the route to the acquisition of knowledge and social/business relationships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4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NUMERACY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 </a:t>
            </a:r>
            <a:r>
              <a:rPr lang="en-US" sz="3200" dirty="0"/>
              <a:t>numeration</a:t>
            </a:r>
          </a:p>
          <a:p>
            <a:pPr lvl="0"/>
            <a:r>
              <a:rPr lang="en-US" sz="3200" dirty="0"/>
              <a:t> counting</a:t>
            </a:r>
          </a:p>
          <a:p>
            <a:pPr lvl="0"/>
            <a:r>
              <a:rPr lang="en-US" sz="3200" dirty="0"/>
              <a:t> basic arithmetical processes (addition/subtraction/multiplication/division), </a:t>
            </a:r>
          </a:p>
          <a:p>
            <a:pPr lvl="0"/>
            <a:r>
              <a:rPr lang="en-US" sz="3200" dirty="0"/>
              <a:t>symbolic representations,</a:t>
            </a:r>
          </a:p>
          <a:p>
            <a:pPr lvl="0"/>
            <a:r>
              <a:rPr lang="en-US" sz="3200" dirty="0"/>
              <a:t> graphicacy (simple drawings that convey instructions and messages).</a:t>
            </a:r>
          </a:p>
          <a:p>
            <a:pPr lvl="0"/>
            <a:r>
              <a:rPr lang="en-GB" sz="3200" dirty="0"/>
              <a:t>Quantitative reasoning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348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1448</Words>
  <Application>Microsoft Office PowerPoint</Application>
  <PresentationFormat>Widescreen</PresentationFormat>
  <Paragraphs>322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Times New Roman</vt:lpstr>
      <vt:lpstr>Office Theme</vt:lpstr>
      <vt:lpstr>EXAMINING THE RELEVANCE OF THE NIGERIA CERTIFICATE IN EDUCATION TO BASIC EDUCATION IN NIGERIA</vt:lpstr>
      <vt:lpstr>DISCUSSION FLOW</vt:lpstr>
      <vt:lpstr>PART ONE</vt:lpstr>
      <vt:lpstr>BEGINNING WITH………..</vt:lpstr>
      <vt:lpstr>FOR OUR CLEARER UNDERSTANDING</vt:lpstr>
      <vt:lpstr>THE GOAL  OF BASIC EDUCATION</vt:lpstr>
      <vt:lpstr>FOUR BROAD SKILL AREAS</vt:lpstr>
      <vt:lpstr>LITERACY</vt:lpstr>
      <vt:lpstr>NUMERACY</vt:lpstr>
      <vt:lpstr>LIFE SKILLS</vt:lpstr>
      <vt:lpstr>LLL (Life-Long Learning)SKILLS</vt:lpstr>
      <vt:lpstr>ABOVE EVERTHING ELSE, MEANINGFUL ACCESS</vt:lpstr>
      <vt:lpstr>CONTINUING</vt:lpstr>
      <vt:lpstr>MEANING</vt:lpstr>
      <vt:lpstr>DIMENSIONS OF RELEVANCE</vt:lpstr>
      <vt:lpstr>PART TWO: NCE OVER THE YEARS </vt:lpstr>
      <vt:lpstr>   IN FOUR PHASES</vt:lpstr>
      <vt:lpstr>THE PRECURSORS</vt:lpstr>
      <vt:lpstr>THE GENESIS</vt:lpstr>
      <vt:lpstr>THE HEYDAYS (early 1960s to c.late1990s)</vt:lpstr>
      <vt:lpstr>NCE THIS DAY AND AGE</vt:lpstr>
      <vt:lpstr>PART THREE</vt:lpstr>
      <vt:lpstr>NEED FOR CONTINUING RELEVANCE</vt:lpstr>
      <vt:lpstr>TO QUOTE BABS FAFUNWA</vt:lpstr>
      <vt:lpstr>PART FOUR: FUTURE DIRECTIONS</vt:lpstr>
      <vt:lpstr> QUALITY ENHANCEMENT AS VALUABLE RESPONSE</vt:lpstr>
      <vt:lpstr>FOUR REQUISITE QUALITY/ RELEVANCE-RELATED AREAS</vt:lpstr>
      <vt:lpstr>Policy development ALWAYS, and NEVER Policy Dictation</vt:lpstr>
      <vt:lpstr>REGARDING NCE INSTITUTIONS</vt:lpstr>
      <vt:lpstr>FOCUSSING MORE ON Flesh and Blood, as against the bare bones OF BASIC EDUCATION</vt:lpstr>
      <vt:lpstr>TWO: STUDENTS</vt:lpstr>
      <vt:lpstr>EDUCATION: WHOSE CHOICE?</vt:lpstr>
      <vt:lpstr>VERY REVEALING</vt:lpstr>
      <vt:lpstr>THREE:CURRICULUM</vt:lpstr>
      <vt:lpstr>THE MODERN TEACHER’S 7-LAYERED HAT</vt:lpstr>
      <vt:lpstr>IN ADDITION, KEY SOFT SKILLS</vt:lpstr>
      <vt:lpstr>MORE OF SOFT SKILLS</vt:lpstr>
      <vt:lpstr>IN ALL CASES, GOING BEYOND MERE TEACHER TRAINING to…</vt:lpstr>
      <vt:lpstr> TEACHER EDUCATION</vt:lpstr>
      <vt:lpstr>THE TWIN-SKILL REQUIREMENT OF TEACHER EDUCATORS</vt:lpstr>
      <vt:lpstr>PART FIVE</vt:lpstr>
      <vt:lpstr>  AN APPEAL</vt:lpstr>
      <vt:lpstr>AND ALSO</vt:lpstr>
      <vt:lpstr>FINALLY, I SAY….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RELEVANCE OF THE NATIONAL CERTIFICATE IN EDUCATION TO BASIC EDUCATION IN NIGERIA</dc:title>
  <dc:creator>HP</dc:creator>
  <cp:lastModifiedBy>Fecs Prince</cp:lastModifiedBy>
  <cp:revision>85</cp:revision>
  <dcterms:created xsi:type="dcterms:W3CDTF">2025-08-10T17:13:14Z</dcterms:created>
  <dcterms:modified xsi:type="dcterms:W3CDTF">2025-08-19T13:06:45Z</dcterms:modified>
</cp:coreProperties>
</file>