
<file path=[Content_Types].xml><?xml version="1.0" encoding="utf-8"?>
<Types xmlns="http://schemas.openxmlformats.org/package/2006/content-types">
  <Default Extension="jpeg" ContentType="image/jpeg"/>
  <Default Extension="xlsx" ContentType="application/vnd.openxmlformats-officedocument.spreadsheetml.sheet"/>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olors1.xml" ContentType="application/vnd.ms-office.chartcolorstyle+xml"/>
  <Override PartName="/ppt/charts/style1.xml" ContentType="application/vnd.ms-office.chartstyl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5"/>
  </p:notesMasterIdLst>
  <p:sldIdLst>
    <p:sldId id="256" r:id="rId3"/>
    <p:sldId id="257" r:id="rId4"/>
    <p:sldId id="280"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301" r:id="rId26"/>
    <p:sldId id="302" r:id="rId27"/>
    <p:sldId id="323" r:id="rId28"/>
    <p:sldId id="303" r:id="rId29"/>
    <p:sldId id="304" r:id="rId30"/>
    <p:sldId id="305" r:id="rId31"/>
    <p:sldId id="306" r:id="rId32"/>
    <p:sldId id="307" r:id="rId33"/>
    <p:sldId id="308" r:id="rId34"/>
    <p:sldId id="309" r:id="rId35"/>
    <p:sldId id="310" r:id="rId36"/>
    <p:sldId id="311" r:id="rId37"/>
    <p:sldId id="312" r:id="rId38"/>
    <p:sldId id="345" r:id="rId39"/>
    <p:sldId id="258" r:id="rId40"/>
    <p:sldId id="314" r:id="rId41"/>
    <p:sldId id="315" r:id="rId42"/>
    <p:sldId id="316" r:id="rId43"/>
    <p:sldId id="317" r:id="rId44"/>
    <p:sldId id="318" r:id="rId45"/>
    <p:sldId id="319" r:id="rId46"/>
    <p:sldId id="320" r:id="rId47"/>
    <p:sldId id="321" r:id="rId48"/>
    <p:sldId id="322" r:id="rId49"/>
    <p:sldId id="324" r:id="rId5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2" d="100"/>
          <a:sy n="62" d="100"/>
        </p:scale>
        <p:origin x="828"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3" Type="http://schemas.openxmlformats.org/officeDocument/2006/relationships/tableStyles" Target="tableStyles.xml"/><Relationship Id="rId52" Type="http://schemas.openxmlformats.org/officeDocument/2006/relationships/viewProps" Target="viewProps.xml"/><Relationship Id="rId51" Type="http://schemas.openxmlformats.org/officeDocument/2006/relationships/presProps" Target="presProps.xml"/><Relationship Id="rId50" Type="http://schemas.openxmlformats.org/officeDocument/2006/relationships/slide" Target="slides/slide47.xml"/><Relationship Id="rId5" Type="http://schemas.openxmlformats.org/officeDocument/2006/relationships/notesMaster" Target="notesMasters/notesMaster1.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2.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package" Target="../embeddings/Workbook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4229920851174"/>
          <c:y val="0.0310945273631841"/>
          <c:w val="0.863851044504995"/>
          <c:h val="0.836092265943012"/>
        </c:manualLayout>
      </c:layout>
      <c:barChart>
        <c:barDir val="col"/>
        <c:grouping val="clustered"/>
        <c:varyColors val="0"/>
        <c:ser>
          <c:idx val="0"/>
          <c:order val="0"/>
          <c:tx>
            <c:strRef>
              <c:f>Sheet1!$B$1</c:f>
              <c:strCache>
                <c:ptCount val="1"/>
                <c:pt idx="0">
                  <c:v>Teaching Subject Courses</c:v>
                </c:pt>
              </c:strCache>
            </c:strRef>
          </c:tx>
          <c:spPr>
            <a:solidFill>
              <a:schemeClr val="accent1"/>
            </a:solidFill>
            <a:ln>
              <a:noFill/>
            </a:ln>
            <a:effectLst/>
            <a:scene3d>
              <a:camera prst="orthographicFront"/>
              <a:lightRig rig="threePt" dir="t"/>
            </a:scene3d>
            <a:sp3d>
              <a:bevelT w="139700" h="139700"/>
            </a:sp3d>
          </c:spPr>
          <c:invertIfNegative val="0"/>
          <c:dLbls>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prstDash val="solid"/>
                      <a:round/>
                    </a:ln>
                    <a:effectLst/>
                  </c:spPr>
                </c15:leaderLines>
              </c:ext>
            </c:extLst>
          </c:dLbls>
          <c:cat>
            <c:strRef>
              <c:f>Sheet1!$A$2:$A$4</c:f>
              <c:strCache>
                <c:ptCount val="3"/>
                <c:pt idx="0">
                  <c:v>Pre-1970</c:v>
                </c:pt>
                <c:pt idx="1">
                  <c:v>1971-1990</c:v>
                </c:pt>
                <c:pt idx="2">
                  <c:v>post-1990</c:v>
                </c:pt>
              </c:strCache>
            </c:strRef>
          </c:cat>
          <c:val>
            <c:numRef>
              <c:f>Sheet1!$B$2:$B$4</c:f>
              <c:numCache>
                <c:formatCode>General</c:formatCode>
                <c:ptCount val="3"/>
                <c:pt idx="0">
                  <c:v>90</c:v>
                </c:pt>
                <c:pt idx="1">
                  <c:v>80</c:v>
                </c:pt>
                <c:pt idx="2">
                  <c:v>60</c:v>
                </c:pt>
              </c:numCache>
            </c:numRef>
          </c:val>
        </c:ser>
        <c:ser>
          <c:idx val="1"/>
          <c:order val="1"/>
          <c:tx>
            <c:strRef>
              <c:f>Sheet1!$C$1</c:f>
              <c:strCache>
                <c:ptCount val="1"/>
                <c:pt idx="0">
                  <c:v>Education Courses</c:v>
                </c:pt>
              </c:strCache>
            </c:strRef>
          </c:tx>
          <c:spPr>
            <a:solidFill>
              <a:schemeClr val="accent2"/>
            </a:solidFill>
            <a:ln>
              <a:noFill/>
            </a:ln>
            <a:effectLst/>
            <a:scene3d>
              <a:camera prst="orthographicFront"/>
              <a:lightRig rig="threePt" dir="t"/>
            </a:scene3d>
            <a:sp3d>
              <a:bevelT w="139700" h="139700"/>
            </a:sp3d>
          </c:spPr>
          <c:invertIfNegative val="0"/>
          <c:dLbls>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prstDash val="solid"/>
                      <a:round/>
                    </a:ln>
                    <a:effectLst/>
                  </c:spPr>
                </c15:leaderLines>
              </c:ext>
            </c:extLst>
          </c:dLbls>
          <c:cat>
            <c:strRef>
              <c:f>Sheet1!$A$2:$A$4</c:f>
              <c:strCache>
                <c:ptCount val="3"/>
                <c:pt idx="0">
                  <c:v>Pre-1970</c:v>
                </c:pt>
                <c:pt idx="1">
                  <c:v>1971-1990</c:v>
                </c:pt>
                <c:pt idx="2">
                  <c:v>post-1990</c:v>
                </c:pt>
              </c:strCache>
            </c:strRef>
          </c:cat>
          <c:val>
            <c:numRef>
              <c:f>Sheet1!$C$2:$C$4</c:f>
              <c:numCache>
                <c:formatCode>General</c:formatCode>
                <c:ptCount val="3"/>
                <c:pt idx="0">
                  <c:v>10</c:v>
                </c:pt>
                <c:pt idx="1">
                  <c:v>20</c:v>
                </c:pt>
                <c:pt idx="2">
                  <c:v>40</c:v>
                </c:pt>
              </c:numCache>
            </c:numRef>
          </c:val>
        </c:ser>
        <c:dLbls>
          <c:showLegendKey val="0"/>
          <c:showVal val="1"/>
          <c:showCatName val="0"/>
          <c:showSerName val="0"/>
          <c:showPercent val="0"/>
          <c:showBubbleSize val="0"/>
        </c:dLbls>
        <c:gapWidth val="219"/>
        <c:axId val="104084608"/>
        <c:axId val="104086144"/>
      </c:barChart>
      <c:catAx>
        <c:axId val="104084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prstDash val="solid"/>
            <a:round/>
          </a:ln>
          <a:effectLst/>
        </c:spPr>
        <c:txPr>
          <a:bodyPr rot="-60000000" spcFirstLastPara="1"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p>
        </c:txPr>
        <c:crossAx val="104086144"/>
        <c:crosses val="autoZero"/>
        <c:auto val="1"/>
        <c:lblAlgn val="ctr"/>
        <c:lblOffset val="100"/>
        <c:noMultiLvlLbl val="0"/>
      </c:catAx>
      <c:valAx>
        <c:axId val="104086144"/>
        <c:scaling>
          <c:orientation val="minMax"/>
        </c:scaling>
        <c:delete val="0"/>
        <c:axPos val="l"/>
        <c:majorGridlines>
          <c:spPr>
            <a:ln w="9525" cap="flat" cmpd="sng" algn="ctr">
              <a:solidFill>
                <a:schemeClr val="tx1">
                  <a:lumMod val="15000"/>
                  <a:lumOff val="85000"/>
                </a:schemeClr>
              </a:solidFill>
              <a:prstDash val="solid"/>
              <a:round/>
            </a:ln>
            <a:effectLst/>
          </c:spPr>
        </c:majorGridlines>
        <c:numFmt formatCode="General" sourceLinked="1"/>
        <c:majorTickMark val="none"/>
        <c:minorTickMark val="none"/>
        <c:tickLblPos val="nextTo"/>
        <c:spPr>
          <a:noFill/>
          <a:ln w="6350" cap="flat" cmpd="sng" algn="ctr">
            <a:noFill/>
            <a:prstDash val="solid"/>
            <a:round/>
          </a:ln>
          <a:effectLst/>
        </c:spPr>
        <c:txPr>
          <a:bodyPr rot="-60000000" spcFirstLastPara="1"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p>
        </c:txPr>
        <c:crossAx val="104084608"/>
        <c:crosses val="autoZero"/>
        <c:crossBetween val="between"/>
      </c:valAx>
      <c:spPr>
        <a:noFill/>
        <a:ln>
          <a:noFill/>
        </a:ln>
        <a:effectLst/>
      </c:spPr>
    </c:plotArea>
    <c:legend>
      <c:legendPos val="b"/>
      <c:layout>
        <c:manualLayout>
          <c:xMode val="edge"/>
          <c:yMode val="edge"/>
          <c:x val="0.249911417322835"/>
          <c:y val="0.909225721784777"/>
          <c:w val="0.615917906095072"/>
          <c:h val="0.0669647544056993"/>
        </c:manualLayout>
      </c:layout>
      <c:overlay val="0"/>
      <c:spPr>
        <a:noFill/>
        <a:ln>
          <a:noFill/>
        </a:ln>
        <a:effectLst/>
      </c:spPr>
      <c:txPr>
        <a:bodyPr rot="0" spcFirstLastPara="1"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p>
      </c:txPr>
    </c:legend>
    <c:plotVisOnly val="1"/>
    <c:dispBlanksAs val="gap"/>
    <c:showDLblsOverMax val="0"/>
  </c:chart>
  <c:spPr>
    <a:solidFill>
      <a:schemeClr val="bg1"/>
    </a:solidFill>
    <a:ln w="9525" cap="flat" cmpd="sng" algn="ctr">
      <a:solidFill>
        <a:schemeClr val="tx1">
          <a:lumMod val="15000"/>
          <a:lumOff val="85000"/>
        </a:schemeClr>
      </a:solidFill>
      <a:prstDash val="solid"/>
      <a:round/>
    </a:ln>
    <a:effectLst/>
  </c:spPr>
  <c:txPr>
    <a:bodyPr/>
    <a:lstStyle/>
    <a:p>
      <a:pPr>
        <a:defRPr lang="en-US"/>
      </a:pP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1">
              <a:rPr lang="en-US" dirty="0"/>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hf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B61BEF0D-F0BB-DE4B-95CE-6DB70DBA9567}" type="datetime1">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hf hdr="0" ftr="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B61BEF0D-F0BB-DE4B-95CE-6DB70DBA9567}" type="datetime1">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hf hdr="0" ft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endParaRPr lang="en-US" sz="8000" dirty="0">
              <a:solidFill>
                <a:schemeClr val="tx1"/>
              </a:solidFill>
              <a:effectLst/>
            </a:endParaRP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endParaRPr lang="en-US" sz="8000" dirty="0">
              <a:solidFill>
                <a:schemeClr val="tx1"/>
              </a:solidFill>
              <a:effectLst/>
            </a:endParaRP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endParaRPr lang="en-US"/>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B61BEF0D-F0BB-DE4B-95CE-6DB70DBA9567}" type="datetime1">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hf hdr="0" ft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B61BEF0D-F0BB-DE4B-95CE-6DB70DBA9567}" type="datetime1">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hf hdr="0" ft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endParaRPr lang="en-US" sz="8000" dirty="0">
              <a:solidFill>
                <a:schemeClr val="tx1"/>
              </a:solidFill>
              <a:effectLst/>
            </a:endParaRP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endParaRPr lang="en-US" sz="8000" dirty="0">
              <a:solidFill>
                <a:schemeClr val="tx1"/>
              </a:solidFill>
              <a:effectLst/>
            </a:endParaRP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endParaRPr lang="en-US"/>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B61BEF0D-F0BB-DE4B-95CE-6DB70DBA9567}" type="datetime1">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hf hdr="0" ftr="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endParaRPr lang="en-US"/>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B61BEF0D-F0BB-DE4B-95CE-6DB70DBA9567}" type="datetime1">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hf hdr="0" ftr="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1">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hf hdr="0" ftr="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1">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hf hdr="0" ft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1">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fld>
            <a:endParaRPr lang="en-US" dirty="0"/>
          </a:p>
        </p:txBody>
      </p:sp>
    </p:spTree>
  </p:cSld>
  <p:clrMapOvr>
    <a:masterClrMapping/>
  </p:clrMapOvr>
  <p:hf hdr="0" ft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B61BEF0D-F0BB-DE4B-95CE-6DB70DBA9567}" type="datetime1">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hf hdr="0" ft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1">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hf hdr="0" ft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1">
              <a:rPr lang="en-US" dirty="0"/>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hf hdr="0" ft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1">
              <a:rPr lang="en-US" dirty="0"/>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hf hdr="0" ft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1">
              <a:rPr lang="en-US" dirty="0"/>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hf hdr="0" ftr="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B61BEF0D-F0BB-DE4B-95CE-6DB70DBA9567}" type="datetime1">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hf hdr="0" ft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B61BEF0D-F0BB-DE4B-95CE-6DB70DBA9567}" type="datetime1">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hf hdr="0" ft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1">
              <a:rPr lang="en-US" dirty="0"/>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hf hdr="0" ftr="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panose="020B0604020202020204"/>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panose="020B0604020202020204"/>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panose="020B0604020202020204"/>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panose="020B0604020202020204"/>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panose="020B0604020202020204"/>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panose="020B0604020202020204"/>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panose="020B0604020202020204"/>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panose="020B0604020202020204"/>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panose="020B0604020202020204"/>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chart" Target="../charts/char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28620" y="1983740"/>
            <a:ext cx="8574405" cy="2012315"/>
          </a:xfrm>
        </p:spPr>
        <p:txBody>
          <a:bodyPr>
            <a:normAutofit/>
          </a:bodyPr>
          <a:lstStyle/>
          <a:p>
            <a:pPr algn="ctr"/>
            <a:r>
              <a:rPr lang="en-US" sz="2800" b="1"/>
              <a:t>Dual Mandate: New Directions in Curriculum Development and Implementation for a College B.Ed Programme</a:t>
            </a:r>
            <a:endParaRPr lang="en-US" sz="2800" b="1"/>
          </a:p>
        </p:txBody>
      </p:sp>
      <p:sp>
        <p:nvSpPr>
          <p:cNvPr id="3" name="Subtitle 2"/>
          <p:cNvSpPr>
            <a:spLocks noGrp="1"/>
          </p:cNvSpPr>
          <p:nvPr>
            <p:ph type="subTitle" idx="1"/>
          </p:nvPr>
        </p:nvSpPr>
        <p:spPr>
          <a:xfrm>
            <a:off x="5394960" y="4231005"/>
            <a:ext cx="5514975" cy="1480820"/>
          </a:xfrm>
        </p:spPr>
        <p:txBody>
          <a:bodyPr>
            <a:noAutofit/>
          </a:bodyPr>
          <a:lstStyle/>
          <a:p>
            <a:pPr algn="ctr"/>
            <a:r>
              <a:rPr lang="en-US" sz="1900" b="1"/>
              <a:t>By</a:t>
            </a:r>
            <a:endParaRPr lang="en-US" sz="1900" b="1"/>
          </a:p>
          <a:p>
            <a:pPr algn="ctr"/>
            <a:r>
              <a:rPr lang="en-US" sz="1900" b="1"/>
              <a:t>Professor M. I. Junaid</a:t>
            </a:r>
            <a:endParaRPr lang="en-US" sz="1900" b="1"/>
          </a:p>
          <a:p>
            <a:pPr algn="ctr"/>
            <a:r>
              <a:rPr lang="en-US" sz="1900" b="1"/>
              <a:t>Department of Educational Foundations</a:t>
            </a:r>
            <a:endParaRPr lang="en-US" sz="1900" b="1"/>
          </a:p>
          <a:p>
            <a:pPr algn="ctr"/>
            <a:r>
              <a:rPr lang="en-US" sz="1900" b="1"/>
              <a:t>Usmanu Danfodiyo University, Sokoto</a:t>
            </a:r>
            <a:endParaRPr lang="en-US" sz="1900" b="1"/>
          </a:p>
        </p:txBody>
      </p:sp>
      <p:sp>
        <p:nvSpPr>
          <p:cNvPr id="10" name="Date Placeholder 9"/>
          <p:cNvSpPr>
            <a:spLocks noGrp="1"/>
          </p:cNvSpPr>
          <p:nvPr>
            <p:ph type="dt" sz="half" idx="10"/>
          </p:nvPr>
        </p:nvSpPr>
        <p:spPr/>
        <p:txBody>
          <a:bodyPr/>
          <a:p>
            <a:fld id="{B61BEF0D-F0BB-DE4B-95CE-6DB70DBA9567}" type="datetime1">
              <a:rPr lang="en-US" dirty="0"/>
            </a:fld>
            <a:endParaRPr lang="en-US" dirty="0"/>
          </a:p>
        </p:txBody>
      </p:sp>
      <p:sp>
        <p:nvSpPr>
          <p:cNvPr id="11" name="Slide Number Placeholder 10"/>
          <p:cNvSpPr>
            <a:spLocks noGrp="1"/>
          </p:cNvSpPr>
          <p:nvPr>
            <p:ph type="sldNum" sz="quarter" idx="12"/>
          </p:nvPr>
        </p:nvSpPr>
        <p:spPr/>
        <p:txBody>
          <a:bodyPr/>
          <a:p>
            <a:fld id="{D57F1E4F-1CFF-5643-939E-217C01CDF565}" type="slidenum">
              <a:rPr lang="en-US" dirty="0"/>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483995" y="685800"/>
            <a:ext cx="10019030" cy="1447800"/>
          </a:xfrm>
        </p:spPr>
        <p:txBody>
          <a:bodyPr/>
          <a:p>
            <a:r>
              <a:rPr lang="en-US" sz="2400" b="1">
                <a:solidFill>
                  <a:schemeClr val="accent4"/>
                </a:solidFill>
              </a:rPr>
              <a:t>Significance of the 2012 NCE Reforms</a:t>
            </a:r>
            <a:endParaRPr lang="en-US" sz="2400" b="1">
              <a:solidFill>
                <a:schemeClr val="accent4"/>
              </a:solidFill>
            </a:endParaRPr>
          </a:p>
        </p:txBody>
      </p:sp>
      <p:sp>
        <p:nvSpPr>
          <p:cNvPr id="3" name="Content Placeholder 2"/>
          <p:cNvSpPr>
            <a:spLocks noGrp="1"/>
          </p:cNvSpPr>
          <p:nvPr>
            <p:ph idx="1"/>
          </p:nvPr>
        </p:nvSpPr>
        <p:spPr>
          <a:xfrm>
            <a:off x="1483995" y="2268855"/>
            <a:ext cx="10019030" cy="4017645"/>
          </a:xfrm>
        </p:spPr>
        <p:txBody>
          <a:bodyPr>
            <a:normAutofit/>
          </a:bodyPr>
          <a:p>
            <a:r>
              <a:rPr lang="en-US"/>
              <a:t>In some respects, therefore,  these issues do show some continuity to the whole post-2012 debate on NCE reforms initiated by NCCE that:</a:t>
            </a:r>
            <a:endParaRPr lang="en-US"/>
          </a:p>
          <a:p>
            <a:pPr marL="457200" indent="-457200">
              <a:buFont typeface="+mj-lt"/>
              <a:buAutoNum type="alphaLcPeriod"/>
            </a:pPr>
            <a:r>
              <a:rPr lang="en-US">
                <a:solidFill>
                  <a:schemeClr val="accent5"/>
                </a:solidFill>
              </a:rPr>
              <a:t>aimed to enable F/CoEs to produce new teachers that are urgently needed by the basic education system; and</a:t>
            </a:r>
            <a:endParaRPr lang="en-US">
              <a:solidFill>
                <a:schemeClr val="accent5"/>
              </a:solidFill>
            </a:endParaRPr>
          </a:p>
          <a:p>
            <a:pPr marL="457200" indent="-457200">
              <a:buFont typeface="+mj-lt"/>
              <a:buAutoNum type="alphaLcPeriod"/>
            </a:pPr>
            <a:r>
              <a:rPr lang="en-US">
                <a:solidFill>
                  <a:schemeClr val="accent5"/>
                </a:solidFill>
              </a:rPr>
              <a:t>steer the colleges in the direction of their future development preparatory to becoming degree awarding institutions. </a:t>
            </a:r>
            <a:endParaRPr lang="en-US">
              <a:solidFill>
                <a:schemeClr val="accent5"/>
              </a:solidFill>
            </a:endParaRPr>
          </a:p>
          <a:p>
            <a:r>
              <a:rPr lang="en-US"/>
              <a:t>The good news, then, is that some of the major ingredients of this transition were already identified and a solid  foundation for the future laid by the 2012 NCE reforms.</a:t>
            </a:r>
            <a:endParaRPr lang="en-US"/>
          </a:p>
        </p:txBody>
      </p:sp>
      <p:sp>
        <p:nvSpPr>
          <p:cNvPr id="10" name="Date Placeholder 9"/>
          <p:cNvSpPr>
            <a:spLocks noGrp="1"/>
          </p:cNvSpPr>
          <p:nvPr>
            <p:ph type="dt" sz="half" idx="10"/>
          </p:nvPr>
        </p:nvSpPr>
        <p:spPr/>
        <p:txBody>
          <a:bodyPr/>
          <a:p>
            <a:fld id="{B61BEF0D-F0BB-DE4B-95CE-6DB70DBA9567}" type="datetime1">
              <a:rPr lang="en-US" dirty="0"/>
            </a:fld>
            <a:endParaRPr lang="en-US" dirty="0"/>
          </a:p>
        </p:txBody>
      </p:sp>
      <p:sp>
        <p:nvSpPr>
          <p:cNvPr id="11" name="Slide Number Placeholder 10"/>
          <p:cNvSpPr>
            <a:spLocks noGrp="1"/>
          </p:cNvSpPr>
          <p:nvPr>
            <p:ph type="sldNum" sz="quarter" idx="12"/>
          </p:nvPr>
        </p:nvSpPr>
        <p:spPr/>
        <p:txBody>
          <a:bodyPr/>
          <a:p>
            <a:fld id="{D57F1E4F-1CFF-5643-939E-217C01CDF565}" type="slidenum">
              <a:rPr lang="en-US" dirty="0"/>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483995" y="685800"/>
            <a:ext cx="10019030" cy="1136015"/>
          </a:xfrm>
        </p:spPr>
        <p:txBody>
          <a:bodyPr/>
          <a:p>
            <a:r>
              <a:rPr lang="en-US" sz="2400" b="1">
                <a:solidFill>
                  <a:schemeClr val="accent4"/>
                </a:solidFill>
              </a:rPr>
              <a:t>Focus of the 2012 NCE Reforms</a:t>
            </a:r>
            <a:endParaRPr lang="en-US" sz="2400" b="1">
              <a:solidFill>
                <a:schemeClr val="accent4"/>
              </a:solidFill>
            </a:endParaRPr>
          </a:p>
        </p:txBody>
      </p:sp>
      <p:sp>
        <p:nvSpPr>
          <p:cNvPr id="3" name="Content Placeholder 2"/>
          <p:cNvSpPr>
            <a:spLocks noGrp="1"/>
          </p:cNvSpPr>
          <p:nvPr>
            <p:ph idx="1"/>
          </p:nvPr>
        </p:nvSpPr>
        <p:spPr>
          <a:xfrm>
            <a:off x="1483360" y="1821180"/>
            <a:ext cx="10582910" cy="4489450"/>
          </a:xfrm>
        </p:spPr>
        <p:txBody>
          <a:bodyPr>
            <a:normAutofit lnSpcReduction="20000"/>
          </a:bodyPr>
          <a:p>
            <a:r>
              <a:rPr lang="en-US"/>
              <a:t>The reforms entailed changes in:</a:t>
            </a:r>
            <a:endParaRPr lang="en-US"/>
          </a:p>
          <a:p>
            <a:pPr marL="457200" indent="-457200">
              <a:buFont typeface="+mj-lt"/>
              <a:buAutoNum type="alphaLcPeriod"/>
            </a:pPr>
            <a:r>
              <a:rPr lang="en-US">
                <a:solidFill>
                  <a:schemeClr val="accent5"/>
                </a:solidFill>
              </a:rPr>
              <a:t>curriculum focus </a:t>
            </a:r>
            <a:endParaRPr lang="en-US">
              <a:solidFill>
                <a:schemeClr val="accent5"/>
              </a:solidFill>
            </a:endParaRPr>
          </a:p>
          <a:p>
            <a:pPr marL="457200" indent="-457200">
              <a:buFont typeface="+mj-lt"/>
              <a:buAutoNum type="alphaLcPeriod"/>
            </a:pPr>
            <a:r>
              <a:rPr lang="en-US">
                <a:solidFill>
                  <a:schemeClr val="accent5"/>
                </a:solidFill>
              </a:rPr>
              <a:t>emphasis on appropriate methods of instruction in each of the five areas of basic education -ECCDE, PES, JSS, SNE &amp; ANFE</a:t>
            </a:r>
            <a:endParaRPr lang="en-US">
              <a:solidFill>
                <a:schemeClr val="accent5"/>
              </a:solidFill>
            </a:endParaRPr>
          </a:p>
          <a:p>
            <a:pPr marL="457200" indent="-457200">
              <a:buFont typeface="+mj-lt"/>
              <a:buAutoNum type="alphaLcPeriod"/>
            </a:pPr>
            <a:r>
              <a:rPr lang="en-US">
                <a:solidFill>
                  <a:schemeClr val="accent5"/>
                </a:solidFill>
              </a:rPr>
              <a:t>A restructuring of the colleges to create appropriate teaching and learning environment for sustainable quality teacher education and development.</a:t>
            </a:r>
            <a:endParaRPr lang="en-US">
              <a:solidFill>
                <a:schemeClr val="accent5"/>
              </a:solidFill>
            </a:endParaRPr>
          </a:p>
          <a:p>
            <a:endParaRPr lang="en-US"/>
          </a:p>
          <a:p>
            <a:r>
              <a:rPr lang="en-US"/>
              <a:t>These changes were not without a basis as they were prompted by the implications of the then current trends in education: New BEC &amp; NTEP</a:t>
            </a:r>
            <a:endParaRPr lang="en-US"/>
          </a:p>
        </p:txBody>
      </p:sp>
      <p:sp>
        <p:nvSpPr>
          <p:cNvPr id="10" name="Date Placeholder 9"/>
          <p:cNvSpPr>
            <a:spLocks noGrp="1"/>
          </p:cNvSpPr>
          <p:nvPr>
            <p:ph type="dt" sz="half" idx="10"/>
          </p:nvPr>
        </p:nvSpPr>
        <p:spPr/>
        <p:txBody>
          <a:bodyPr/>
          <a:p>
            <a:fld id="{B61BEF0D-F0BB-DE4B-95CE-6DB70DBA9567}" type="datetime1">
              <a:rPr lang="en-US" dirty="0"/>
            </a:fld>
            <a:endParaRPr lang="en-US" dirty="0"/>
          </a:p>
        </p:txBody>
      </p:sp>
      <p:sp>
        <p:nvSpPr>
          <p:cNvPr id="11" name="Slide Number Placeholder 10"/>
          <p:cNvSpPr>
            <a:spLocks noGrp="1"/>
          </p:cNvSpPr>
          <p:nvPr>
            <p:ph type="sldNum" sz="quarter" idx="12"/>
          </p:nvPr>
        </p:nvSpPr>
        <p:spPr/>
        <p:txBody>
          <a:bodyPr/>
          <a:p>
            <a:fld id="{D57F1E4F-1CFF-5643-939E-217C01CDF565}" type="slidenum">
              <a:rPr lang="en-US" dirty="0"/>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483995" y="685800"/>
            <a:ext cx="10019030" cy="1106170"/>
          </a:xfrm>
        </p:spPr>
        <p:txBody>
          <a:bodyPr/>
          <a:p>
            <a:r>
              <a:rPr lang="en-US" sz="2400" b="1">
                <a:solidFill>
                  <a:schemeClr val="accent4"/>
                </a:solidFill>
              </a:rPr>
              <a:t>Official Roots of the Reforms</a:t>
            </a:r>
            <a:endParaRPr lang="en-US" sz="2400" b="1">
              <a:solidFill>
                <a:schemeClr val="accent4"/>
              </a:solidFill>
            </a:endParaRPr>
          </a:p>
        </p:txBody>
      </p:sp>
      <p:sp>
        <p:nvSpPr>
          <p:cNvPr id="3" name="Content Placeholder 2"/>
          <p:cNvSpPr>
            <a:spLocks noGrp="1"/>
          </p:cNvSpPr>
          <p:nvPr>
            <p:ph idx="1"/>
          </p:nvPr>
        </p:nvSpPr>
        <p:spPr>
          <a:xfrm>
            <a:off x="1483995" y="2052320"/>
            <a:ext cx="10019030" cy="4518025"/>
          </a:xfrm>
        </p:spPr>
        <p:txBody>
          <a:bodyPr>
            <a:normAutofit fontScale="90000"/>
          </a:bodyPr>
          <a:p>
            <a:pPr marL="457200" indent="-457200">
              <a:buFont typeface="+mj-lt"/>
              <a:buAutoNum type="arabicPeriod"/>
            </a:pPr>
            <a:r>
              <a:rPr lang="en-US" b="1">
                <a:solidFill>
                  <a:srgbClr val="FF0000"/>
                </a:solidFill>
              </a:rPr>
              <a:t>The new BEC introduced in 2007 by NERDC:</a:t>
            </a:r>
            <a:r>
              <a:rPr lang="en-US"/>
              <a:t>  fashioned out distinctive curriculum for each of the five areas of basic education, each demanding specialised teachers;  and </a:t>
            </a:r>
            <a:endParaRPr lang="en-US"/>
          </a:p>
          <a:p>
            <a:pPr marL="457200" indent="-457200">
              <a:buAutoNum type="arabicPeriod"/>
            </a:pPr>
            <a:r>
              <a:rPr lang="en-US" b="1">
                <a:solidFill>
                  <a:srgbClr val="FF0000"/>
                </a:solidFill>
              </a:rPr>
              <a:t>The subsequent draft of the NTEP approved by the National Council on Education in 2010: </a:t>
            </a:r>
            <a:r>
              <a:rPr lang="en-US"/>
              <a:t>emphasized “sufficient mastery of content” and “level-specific methods of teaching” in the training of teachers</a:t>
            </a:r>
            <a:endParaRPr lang="en-US"/>
          </a:p>
          <a:p>
            <a:r>
              <a:rPr lang="en-US"/>
              <a:t>Both documents gave “official” recognition to the concept of “specialist teachers” and the need for the NCE curriculum to be age- and level-specific rather than subject-based</a:t>
            </a:r>
            <a:endParaRPr lang="en-US"/>
          </a:p>
          <a:p>
            <a:r>
              <a:rPr lang="en-US"/>
              <a:t>Central to the NTEP was the insistence that attention should be focused on selecting the best brains for training as teachers at all levels of education</a:t>
            </a:r>
            <a:endParaRPr lang="en-US"/>
          </a:p>
          <a:p>
            <a:endParaRPr lang="en-US"/>
          </a:p>
        </p:txBody>
      </p:sp>
      <p:sp>
        <p:nvSpPr>
          <p:cNvPr id="10" name="Date Placeholder 9"/>
          <p:cNvSpPr>
            <a:spLocks noGrp="1"/>
          </p:cNvSpPr>
          <p:nvPr>
            <p:ph type="dt" sz="half" idx="10"/>
          </p:nvPr>
        </p:nvSpPr>
        <p:spPr/>
        <p:txBody>
          <a:bodyPr/>
          <a:p>
            <a:fld id="{B61BEF0D-F0BB-DE4B-95CE-6DB70DBA9567}" type="datetime1">
              <a:rPr lang="en-US" dirty="0"/>
            </a:fld>
            <a:endParaRPr lang="en-US" dirty="0"/>
          </a:p>
        </p:txBody>
      </p:sp>
      <p:sp>
        <p:nvSpPr>
          <p:cNvPr id="11" name="Slide Number Placeholder 10"/>
          <p:cNvSpPr>
            <a:spLocks noGrp="1"/>
          </p:cNvSpPr>
          <p:nvPr>
            <p:ph type="sldNum" sz="quarter" idx="12"/>
          </p:nvPr>
        </p:nvSpPr>
        <p:spPr/>
        <p:txBody>
          <a:bodyPr/>
          <a:p>
            <a:fld id="{D57F1E4F-1CFF-5643-939E-217C01CDF565}" type="slidenum">
              <a:rPr lang="en-US" dirty="0"/>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483995" y="685800"/>
            <a:ext cx="10019030" cy="1138555"/>
          </a:xfrm>
        </p:spPr>
        <p:txBody>
          <a:bodyPr/>
          <a:p>
            <a:r>
              <a:rPr lang="en-US" sz="2400" b="1">
                <a:solidFill>
                  <a:schemeClr val="accent4"/>
                </a:solidFill>
                <a:sym typeface="+mn-ea"/>
              </a:rPr>
              <a:t>Official Roots Cont'd</a:t>
            </a:r>
            <a:br>
              <a:rPr lang="en-US" sz="2400" b="1">
                <a:solidFill>
                  <a:schemeClr val="accent4"/>
                </a:solidFill>
              </a:rPr>
            </a:br>
            <a:endParaRPr lang="en-US" sz="2400" b="1">
              <a:solidFill>
                <a:schemeClr val="accent4"/>
              </a:solidFill>
            </a:endParaRPr>
          </a:p>
        </p:txBody>
      </p:sp>
      <p:sp>
        <p:nvSpPr>
          <p:cNvPr id="3" name="Content Placeholder 2"/>
          <p:cNvSpPr>
            <a:spLocks noGrp="1"/>
          </p:cNvSpPr>
          <p:nvPr>
            <p:ph idx="1"/>
          </p:nvPr>
        </p:nvSpPr>
        <p:spPr>
          <a:xfrm>
            <a:off x="1483995" y="2041525"/>
            <a:ext cx="10019030" cy="4384675"/>
          </a:xfrm>
        </p:spPr>
        <p:txBody>
          <a:bodyPr>
            <a:normAutofit/>
          </a:bodyPr>
          <a:p>
            <a:r>
              <a:rPr lang="en-US"/>
              <a:t>NTEP was the lever by which thinking in the CoEs was directed away from the subject-based model to level-specific training model introduced in 2012</a:t>
            </a:r>
            <a:endParaRPr lang="en-US"/>
          </a:p>
          <a:p>
            <a:r>
              <a:rPr lang="en-US"/>
              <a:t>NTEP’s  emphasis upon external links with local education also gave weight to more purposeful partnerships and linkages with the local schools, SUBEBs and LGEAs</a:t>
            </a:r>
            <a:endParaRPr lang="en-US"/>
          </a:p>
          <a:p>
            <a:r>
              <a:rPr lang="en-US"/>
              <a:t>These changes in focus, structure and content of the new NCE programmes point to the future directions for the F/CoEs, which should be acknowledged and developed in the new college B.Ed curriculum.</a:t>
            </a:r>
            <a:endParaRPr lang="en-US"/>
          </a:p>
          <a:p>
            <a:r>
              <a:rPr lang="en-US"/>
              <a:t>They provide a justification for the professional norms in the training of teachers</a:t>
            </a:r>
            <a:endParaRPr lang="en-US"/>
          </a:p>
        </p:txBody>
      </p:sp>
      <p:sp>
        <p:nvSpPr>
          <p:cNvPr id="10" name="Date Placeholder 9"/>
          <p:cNvSpPr>
            <a:spLocks noGrp="1"/>
          </p:cNvSpPr>
          <p:nvPr>
            <p:ph type="dt" sz="half" idx="10"/>
          </p:nvPr>
        </p:nvSpPr>
        <p:spPr/>
        <p:txBody>
          <a:bodyPr/>
          <a:p>
            <a:fld id="{B61BEF0D-F0BB-DE4B-95CE-6DB70DBA9567}" type="datetime1">
              <a:rPr lang="en-US" dirty="0"/>
            </a:fld>
            <a:endParaRPr lang="en-US" dirty="0"/>
          </a:p>
        </p:txBody>
      </p:sp>
      <p:sp>
        <p:nvSpPr>
          <p:cNvPr id="11" name="Slide Number Placeholder 10"/>
          <p:cNvSpPr>
            <a:spLocks noGrp="1"/>
          </p:cNvSpPr>
          <p:nvPr>
            <p:ph type="sldNum" sz="quarter" idx="12"/>
          </p:nvPr>
        </p:nvSpPr>
        <p:spPr/>
        <p:txBody>
          <a:bodyPr/>
          <a:p>
            <a:fld id="{D57F1E4F-1CFF-5643-939E-217C01CDF565}" type="slidenum">
              <a:rPr lang="en-US" dirty="0"/>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483995" y="685800"/>
            <a:ext cx="10019030" cy="1086485"/>
          </a:xfrm>
        </p:spPr>
        <p:txBody>
          <a:bodyPr/>
          <a:p>
            <a:r>
              <a:rPr lang="en-US" sz="2400" b="1">
                <a:solidFill>
                  <a:schemeClr val="accent4"/>
                </a:solidFill>
              </a:rPr>
              <a:t>Pointers to the Future</a:t>
            </a:r>
            <a:endParaRPr lang="en-US" sz="2400" b="1">
              <a:solidFill>
                <a:schemeClr val="accent4"/>
              </a:solidFill>
            </a:endParaRPr>
          </a:p>
        </p:txBody>
      </p:sp>
      <p:sp>
        <p:nvSpPr>
          <p:cNvPr id="3" name="Content Placeholder 2"/>
          <p:cNvSpPr>
            <a:spLocks noGrp="1"/>
          </p:cNvSpPr>
          <p:nvPr>
            <p:ph idx="1"/>
          </p:nvPr>
        </p:nvSpPr>
        <p:spPr>
          <a:xfrm>
            <a:off x="1483995" y="1772285"/>
            <a:ext cx="10708005" cy="5205095"/>
          </a:xfrm>
        </p:spPr>
        <p:txBody>
          <a:bodyPr>
            <a:normAutofit fontScale="70000"/>
          </a:bodyPr>
          <a:p>
            <a:endParaRPr lang="en-US"/>
          </a:p>
          <a:p>
            <a:r>
              <a:rPr lang="en-US" sz="3000"/>
              <a:t>The dynamics of how this future might happen were most clearly demonstrated by two factors:</a:t>
            </a:r>
            <a:endParaRPr lang="en-US" sz="3000"/>
          </a:p>
          <a:p>
            <a:pPr marL="457200" indent="-457200">
              <a:buFont typeface="+mj-lt"/>
              <a:buAutoNum type="romanLcPeriod"/>
            </a:pPr>
            <a:r>
              <a:rPr lang="en-US" sz="3000"/>
              <a:t> </a:t>
            </a:r>
            <a:r>
              <a:rPr lang="en-US" sz="3000">
                <a:solidFill>
                  <a:schemeClr val="accent5"/>
                </a:solidFill>
              </a:rPr>
              <a:t>Growing numerical decline in the intake for the NCE programme, which affected all F/CoEs despite the lowering of standards for admission</a:t>
            </a:r>
            <a:endParaRPr lang="en-US" sz="3000">
              <a:solidFill>
                <a:schemeClr val="accent5"/>
              </a:solidFill>
            </a:endParaRPr>
          </a:p>
          <a:p>
            <a:pPr marL="457200" indent="-457200">
              <a:buFont typeface="+mj-lt"/>
              <a:buAutoNum type="romanLcPeriod"/>
            </a:pPr>
            <a:r>
              <a:rPr lang="en-US" sz="3000">
                <a:solidFill>
                  <a:schemeClr val="accent5"/>
                </a:solidFill>
              </a:rPr>
              <a:t>Rapid expansion of concurrent affiliated B.Ed programmes in majority of the F/CoEs as a result of which external influences from universities pervaded the college of education system</a:t>
            </a:r>
            <a:endParaRPr lang="en-US" sz="3000">
              <a:solidFill>
                <a:schemeClr val="accent5"/>
              </a:solidFill>
            </a:endParaRPr>
          </a:p>
          <a:p>
            <a:r>
              <a:rPr lang="en-US" sz="3000"/>
              <a:t>The preponderance of the dual mode in F/CoEs across the country is indicative of the fact that the dual mode institutions will be an important element of future teacher education and training systems in the country</a:t>
            </a:r>
            <a:endParaRPr lang="en-US" sz="3000"/>
          </a:p>
          <a:p>
            <a:r>
              <a:rPr lang="en-US" sz="3000">
                <a:sym typeface="+mn-ea"/>
              </a:rPr>
              <a:t>The legitimization of the college affiliated B.Ed by NUC demonstrates the acceptance of the dual mode approach within mainstream university education and training </a:t>
            </a:r>
            <a:endParaRPr lang="en-US" sz="3000"/>
          </a:p>
          <a:p>
            <a:endParaRPr lang="en-US" sz="3000"/>
          </a:p>
          <a:p>
            <a:pPr marL="457200" indent="-457200">
              <a:buFont typeface="+mj-lt"/>
              <a:buAutoNum type="romanLcPeriod"/>
            </a:pPr>
            <a:endParaRPr lang="en-US" sz="3000"/>
          </a:p>
        </p:txBody>
      </p:sp>
      <p:sp>
        <p:nvSpPr>
          <p:cNvPr id="10" name="Date Placeholder 9"/>
          <p:cNvSpPr>
            <a:spLocks noGrp="1"/>
          </p:cNvSpPr>
          <p:nvPr>
            <p:ph type="dt" sz="half" idx="10"/>
          </p:nvPr>
        </p:nvSpPr>
        <p:spPr/>
        <p:txBody>
          <a:bodyPr/>
          <a:p>
            <a:fld id="{B61BEF0D-F0BB-DE4B-95CE-6DB70DBA9567}" type="datetime1">
              <a:rPr lang="en-US" dirty="0"/>
            </a:fld>
            <a:endParaRPr lang="en-US" dirty="0"/>
          </a:p>
        </p:txBody>
      </p:sp>
      <p:sp>
        <p:nvSpPr>
          <p:cNvPr id="11" name="Slide Number Placeholder 10"/>
          <p:cNvSpPr>
            <a:spLocks noGrp="1"/>
          </p:cNvSpPr>
          <p:nvPr>
            <p:ph type="sldNum" sz="quarter" idx="12"/>
          </p:nvPr>
        </p:nvSpPr>
        <p:spPr/>
        <p:txBody>
          <a:bodyPr/>
          <a:p>
            <a:fld id="{D57F1E4F-1CFF-5643-939E-217C01CDF565}" type="slidenum">
              <a:rPr lang="en-US" dirty="0"/>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sz="2400" b="1">
                <a:solidFill>
                  <a:schemeClr val="accent4"/>
                </a:solidFill>
              </a:rPr>
              <a:t>Expanding the F/CoEs' Mandate: The Official Response</a:t>
            </a:r>
            <a:endParaRPr lang="en-US" sz="2400" b="1">
              <a:solidFill>
                <a:schemeClr val="accent4"/>
              </a:solidFill>
            </a:endParaRPr>
          </a:p>
        </p:txBody>
      </p:sp>
      <p:sp>
        <p:nvSpPr>
          <p:cNvPr id="3" name="Content Placeholder 2"/>
          <p:cNvSpPr>
            <a:spLocks noGrp="1"/>
          </p:cNvSpPr>
          <p:nvPr>
            <p:ph idx="1"/>
          </p:nvPr>
        </p:nvSpPr>
        <p:spPr>
          <a:xfrm>
            <a:off x="1483995" y="2030730"/>
            <a:ext cx="10019030" cy="4557395"/>
          </a:xfrm>
        </p:spPr>
        <p:txBody>
          <a:bodyPr>
            <a:normAutofit fontScale="90000" lnSpcReduction="10000"/>
          </a:bodyPr>
          <a:p>
            <a:r>
              <a:rPr lang="en-US"/>
              <a:t>Upgrading of FCoEs to “universities of education”, officially started in older colleges (Zaria,  Kano, Ondo and Owerri), opens up these institutions to other areas of higher education, with significant consequences for curriculum and pedagogical relationships (Bell, 1981)</a:t>
            </a:r>
            <a:endParaRPr lang="en-US"/>
          </a:p>
          <a:p>
            <a:r>
              <a:rPr lang="en-US"/>
              <a:t>Reactions of the colleges to this move were: (i) to declare public support for the initiative but, (ii)  to justify the fixed capital invested in the diversified NCE programmes by insisting on retaining the NCE component as a distinct unit of the hard-earned dual mandate</a:t>
            </a:r>
            <a:endParaRPr lang="en-US"/>
          </a:p>
          <a:p>
            <a:r>
              <a:rPr lang="en-US"/>
              <a:t>Both NCCE and F/CoEs are agitating for a clearly distinguishable institutional identity for the colleges - </a:t>
            </a:r>
            <a:endParaRPr lang="en-US"/>
          </a:p>
          <a:p>
            <a:r>
              <a:rPr lang="en-US"/>
              <a:t>One which (i) retains both their original mandate of running NCE  and their names; but (ii) also upgrades their structures and culture to degree-awarding status under the impact of an expanded mandate.</a:t>
            </a:r>
            <a:endParaRPr lang="en-US"/>
          </a:p>
        </p:txBody>
      </p:sp>
      <p:sp>
        <p:nvSpPr>
          <p:cNvPr id="10" name="Date Placeholder 9"/>
          <p:cNvSpPr>
            <a:spLocks noGrp="1"/>
          </p:cNvSpPr>
          <p:nvPr>
            <p:ph type="dt" sz="half" idx="10"/>
          </p:nvPr>
        </p:nvSpPr>
        <p:spPr/>
        <p:txBody>
          <a:bodyPr/>
          <a:p>
            <a:fld id="{B61BEF0D-F0BB-DE4B-95CE-6DB70DBA9567}" type="datetime1">
              <a:rPr lang="en-US" dirty="0"/>
            </a:fld>
            <a:endParaRPr lang="en-US" dirty="0"/>
          </a:p>
        </p:txBody>
      </p:sp>
      <p:sp>
        <p:nvSpPr>
          <p:cNvPr id="11" name="Slide Number Placeholder 10"/>
          <p:cNvSpPr>
            <a:spLocks noGrp="1"/>
          </p:cNvSpPr>
          <p:nvPr>
            <p:ph type="sldNum" sz="quarter" idx="12"/>
          </p:nvPr>
        </p:nvSpPr>
        <p:spPr/>
        <p:txBody>
          <a:bodyPr/>
          <a:p>
            <a:fld id="{D57F1E4F-1CFF-5643-939E-217C01CDF565}" type="slidenum">
              <a:rPr lang="en-US" dirty="0"/>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483995" y="685800"/>
            <a:ext cx="10019030" cy="1210945"/>
          </a:xfrm>
        </p:spPr>
        <p:txBody>
          <a:bodyPr/>
          <a:p>
            <a:r>
              <a:rPr lang="en-US" sz="2400" b="1">
                <a:solidFill>
                  <a:schemeClr val="accent4"/>
                </a:solidFill>
              </a:rPr>
              <a:t>Implications of the official Response</a:t>
            </a:r>
            <a:endParaRPr lang="en-US" sz="2400" b="1">
              <a:solidFill>
                <a:schemeClr val="accent4"/>
              </a:solidFill>
            </a:endParaRPr>
          </a:p>
        </p:txBody>
      </p:sp>
      <p:sp>
        <p:nvSpPr>
          <p:cNvPr id="3" name="Content Placeholder 2"/>
          <p:cNvSpPr>
            <a:spLocks noGrp="1"/>
          </p:cNvSpPr>
          <p:nvPr>
            <p:ph idx="1"/>
          </p:nvPr>
        </p:nvSpPr>
        <p:spPr>
          <a:xfrm>
            <a:off x="1483995" y="2150110"/>
            <a:ext cx="10019030" cy="4233545"/>
          </a:xfrm>
        </p:spPr>
        <p:txBody>
          <a:bodyPr>
            <a:normAutofit fontScale="90000"/>
          </a:bodyPr>
          <a:p>
            <a:r>
              <a:rPr lang="en-US"/>
              <a:t>Uniting these two concerns in the concept of “a university of education” is prejudiced by the very nature of universities whose laws inhibit them from running sub-degree programmes. </a:t>
            </a:r>
            <a:endParaRPr lang="en-US"/>
          </a:p>
          <a:p>
            <a:r>
              <a:rPr lang="en-US"/>
              <a:t>Once a college of education is converted into a university, it will automatically detach from NCCE control and become subjected to these laws </a:t>
            </a:r>
            <a:endParaRPr lang="en-US"/>
          </a:p>
          <a:p>
            <a:r>
              <a:rPr lang="en-US"/>
              <a:t>There will be restricted opportunities for them to continue running the NCE programme</a:t>
            </a:r>
            <a:endParaRPr lang="en-US"/>
          </a:p>
          <a:p>
            <a:r>
              <a:rPr lang="en-US"/>
              <a:t>Moreover, the academic oriented affiliated B.Ed courses  are not wholly in tune with the current transformations going on in the colleges dictated by NTEP and BEC </a:t>
            </a:r>
            <a:endParaRPr lang="en-US"/>
          </a:p>
        </p:txBody>
      </p:sp>
      <p:sp>
        <p:nvSpPr>
          <p:cNvPr id="10" name="Date Placeholder 9"/>
          <p:cNvSpPr>
            <a:spLocks noGrp="1"/>
          </p:cNvSpPr>
          <p:nvPr>
            <p:ph type="dt" sz="half" idx="10"/>
          </p:nvPr>
        </p:nvSpPr>
        <p:spPr/>
        <p:txBody>
          <a:bodyPr/>
          <a:p>
            <a:fld id="{B61BEF0D-F0BB-DE4B-95CE-6DB70DBA9567}" type="datetime1">
              <a:rPr lang="en-US" dirty="0"/>
            </a:fld>
            <a:endParaRPr lang="en-US" dirty="0"/>
          </a:p>
        </p:txBody>
      </p:sp>
      <p:sp>
        <p:nvSpPr>
          <p:cNvPr id="11" name="Slide Number Placeholder 10"/>
          <p:cNvSpPr>
            <a:spLocks noGrp="1"/>
          </p:cNvSpPr>
          <p:nvPr>
            <p:ph type="sldNum" sz="quarter" idx="12"/>
          </p:nvPr>
        </p:nvSpPr>
        <p:spPr/>
        <p:txBody>
          <a:bodyPr/>
          <a:p>
            <a:fld id="{D57F1E4F-1CFF-5643-939E-217C01CDF565}" type="slidenum">
              <a:rPr lang="en-US" dirty="0"/>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sz="2400" b="1">
                <a:solidFill>
                  <a:schemeClr val="accent4"/>
                </a:solidFill>
              </a:rPr>
              <a:t>Finding an Alternative Route</a:t>
            </a:r>
            <a:endParaRPr lang="en-US" sz="2400" b="1">
              <a:solidFill>
                <a:schemeClr val="accent4"/>
              </a:solidFill>
            </a:endParaRPr>
          </a:p>
        </p:txBody>
      </p:sp>
      <p:sp>
        <p:nvSpPr>
          <p:cNvPr id="3" name="Content Placeholder 2"/>
          <p:cNvSpPr>
            <a:spLocks noGrp="1"/>
          </p:cNvSpPr>
          <p:nvPr>
            <p:ph idx="1"/>
          </p:nvPr>
        </p:nvSpPr>
        <p:spPr>
          <a:xfrm>
            <a:off x="1483995" y="1917700"/>
            <a:ext cx="10019030" cy="4432935"/>
          </a:xfrm>
        </p:spPr>
        <p:txBody>
          <a:bodyPr>
            <a:normAutofit/>
          </a:bodyPr>
          <a:p>
            <a:r>
              <a:rPr lang="en-US"/>
              <a:t>Both NCCE and the colleges are of the view that the upgraded F/CoEs could offer two-year B.Ed degree courses in specialized areas in education in their own names. </a:t>
            </a:r>
            <a:endParaRPr lang="en-US"/>
          </a:p>
          <a:p>
            <a:r>
              <a:rPr lang="en-US"/>
              <a:t>In this sense, the 2012 NCE reform represents not simply an opening, but also the foundation on which these new college B.Ed courses can be built</a:t>
            </a:r>
            <a:endParaRPr lang="en-US"/>
          </a:p>
          <a:p>
            <a:r>
              <a:rPr lang="en-US"/>
              <a:t>It also provides the context in which the transformation of the colleges into viable and distinguishable degree-awarding institutions quite distinct from the regular diversified universities can take effect</a:t>
            </a:r>
            <a:endParaRPr lang="en-US"/>
          </a:p>
          <a:p>
            <a:r>
              <a:rPr lang="en-US"/>
              <a:t>The reforms were devoted to institutionalizing a professional approach to teacher training, which in many ways, marked new departures </a:t>
            </a:r>
            <a:endParaRPr lang="en-US"/>
          </a:p>
        </p:txBody>
      </p:sp>
      <p:sp>
        <p:nvSpPr>
          <p:cNvPr id="10" name="Date Placeholder 9"/>
          <p:cNvSpPr>
            <a:spLocks noGrp="1"/>
          </p:cNvSpPr>
          <p:nvPr>
            <p:ph type="dt" sz="half" idx="10"/>
          </p:nvPr>
        </p:nvSpPr>
        <p:spPr/>
        <p:txBody>
          <a:bodyPr/>
          <a:p>
            <a:fld id="{B61BEF0D-F0BB-DE4B-95CE-6DB70DBA9567}" type="datetime1">
              <a:rPr lang="en-US" dirty="0"/>
            </a:fld>
            <a:endParaRPr lang="en-US" dirty="0"/>
          </a:p>
        </p:txBody>
      </p:sp>
      <p:sp>
        <p:nvSpPr>
          <p:cNvPr id="11" name="Slide Number Placeholder 10"/>
          <p:cNvSpPr>
            <a:spLocks noGrp="1"/>
          </p:cNvSpPr>
          <p:nvPr>
            <p:ph type="sldNum" sz="quarter" idx="12"/>
          </p:nvPr>
        </p:nvSpPr>
        <p:spPr/>
        <p:txBody>
          <a:bodyPr/>
          <a:p>
            <a:fld id="{D57F1E4F-1CFF-5643-939E-217C01CDF565}" type="slidenum">
              <a:rPr lang="en-US" dirty="0"/>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483995" y="685800"/>
            <a:ext cx="10019030" cy="1267460"/>
          </a:xfrm>
        </p:spPr>
        <p:txBody>
          <a:bodyPr/>
          <a:p>
            <a:r>
              <a:rPr lang="en-US" sz="2400" b="1">
                <a:solidFill>
                  <a:schemeClr val="accent4"/>
                </a:solidFill>
              </a:rPr>
              <a:t>Points of departure from the old Model</a:t>
            </a:r>
            <a:endParaRPr lang="en-US" sz="2400" b="1">
              <a:solidFill>
                <a:schemeClr val="accent4"/>
              </a:solidFill>
            </a:endParaRPr>
          </a:p>
        </p:txBody>
      </p:sp>
      <p:sp>
        <p:nvSpPr>
          <p:cNvPr id="3" name="Content Placeholder 2"/>
          <p:cNvSpPr>
            <a:spLocks noGrp="1"/>
          </p:cNvSpPr>
          <p:nvPr>
            <p:ph idx="1"/>
          </p:nvPr>
        </p:nvSpPr>
        <p:spPr>
          <a:xfrm>
            <a:off x="1483995" y="2047240"/>
            <a:ext cx="10019030" cy="4420870"/>
          </a:xfrm>
        </p:spPr>
        <p:txBody>
          <a:bodyPr>
            <a:noAutofit/>
          </a:bodyPr>
          <a:p>
            <a:pPr marL="457200" indent="-457200">
              <a:buFont typeface="+mj-lt"/>
              <a:buAutoNum type="arabicPeriod"/>
            </a:pPr>
            <a:r>
              <a:rPr lang="en-US" sz="2300">
                <a:solidFill>
                  <a:schemeClr val="accent5"/>
                </a:solidFill>
              </a:rPr>
              <a:t> </a:t>
            </a:r>
            <a:r>
              <a:rPr lang="en-US" sz="2300" b="1">
                <a:solidFill>
                  <a:srgbClr val="FF0000"/>
                </a:solidFill>
              </a:rPr>
              <a:t>A shift in curriculum focus and emphasis  on appropriate methods of instruction   in each area of basic education.</a:t>
            </a:r>
            <a:r>
              <a:rPr lang="en-US" sz="2300">
                <a:solidFill>
                  <a:srgbClr val="FF0000"/>
                </a:solidFill>
              </a:rPr>
              <a:t> </a:t>
            </a:r>
            <a:r>
              <a:rPr lang="en-US" sz="2300"/>
              <a:t>The curriculum of the training institutions was revised and refocused. </a:t>
            </a:r>
            <a:endParaRPr lang="en-US" sz="2300"/>
          </a:p>
          <a:p>
            <a:r>
              <a:rPr lang="en-US" sz="2300"/>
              <a:t>The instrument of this revision was the NCE Minimum Standards, the contents of which were largely extended versions of the approved national curriculum for the various areas of Basic Education.</a:t>
            </a:r>
            <a:endParaRPr lang="en-US" sz="2300"/>
          </a:p>
          <a:p>
            <a:r>
              <a:rPr lang="en-US" sz="2300"/>
              <a:t> Accordingly, appropriate minimum standards for training teachers to handle the five areas of basic education were developed.</a:t>
            </a:r>
            <a:endParaRPr lang="en-US" sz="2300"/>
          </a:p>
        </p:txBody>
      </p:sp>
      <p:sp>
        <p:nvSpPr>
          <p:cNvPr id="10" name="Date Placeholder 9"/>
          <p:cNvSpPr>
            <a:spLocks noGrp="1"/>
          </p:cNvSpPr>
          <p:nvPr>
            <p:ph type="dt" sz="half" idx="10"/>
          </p:nvPr>
        </p:nvSpPr>
        <p:spPr/>
        <p:txBody>
          <a:bodyPr/>
          <a:p>
            <a:fld id="{B61BEF0D-F0BB-DE4B-95CE-6DB70DBA9567}" type="datetime1">
              <a:rPr lang="en-US" dirty="0"/>
            </a:fld>
            <a:endParaRPr lang="en-US" dirty="0"/>
          </a:p>
        </p:txBody>
      </p:sp>
      <p:sp>
        <p:nvSpPr>
          <p:cNvPr id="11" name="Slide Number Placeholder 10"/>
          <p:cNvSpPr>
            <a:spLocks noGrp="1"/>
          </p:cNvSpPr>
          <p:nvPr>
            <p:ph type="sldNum" sz="quarter" idx="12"/>
          </p:nvPr>
        </p:nvSpPr>
        <p:spPr/>
        <p:txBody>
          <a:bodyPr/>
          <a:p>
            <a:fld id="{D57F1E4F-1CFF-5643-939E-217C01CDF565}" type="slidenum">
              <a:rPr lang="en-US" dirty="0"/>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sz="2400" b="1">
                <a:solidFill>
                  <a:schemeClr val="accent4"/>
                </a:solidFill>
                <a:sym typeface="+mn-ea"/>
              </a:rPr>
              <a:t>Points of departure Cont'd</a:t>
            </a:r>
            <a:br>
              <a:rPr lang="en-US" sz="2400" b="1">
                <a:solidFill>
                  <a:schemeClr val="accent4"/>
                </a:solidFill>
              </a:rPr>
            </a:br>
            <a:endParaRPr lang="en-US" sz="2400" b="1">
              <a:solidFill>
                <a:schemeClr val="accent4"/>
              </a:solidFill>
            </a:endParaRPr>
          </a:p>
        </p:txBody>
      </p:sp>
      <p:sp>
        <p:nvSpPr>
          <p:cNvPr id="3" name="Content Placeholder 2"/>
          <p:cNvSpPr>
            <a:spLocks noGrp="1"/>
          </p:cNvSpPr>
          <p:nvPr>
            <p:ph idx="1"/>
          </p:nvPr>
        </p:nvSpPr>
        <p:spPr>
          <a:xfrm>
            <a:off x="1483995" y="1923415"/>
            <a:ext cx="10019030" cy="4578985"/>
          </a:xfrm>
        </p:spPr>
        <p:txBody>
          <a:bodyPr>
            <a:normAutofit/>
          </a:bodyPr>
          <a:p>
            <a:pPr marL="457200" indent="-457200">
              <a:buFont typeface="+mj-lt"/>
              <a:buAutoNum type="arabicPeriod" startAt="2"/>
            </a:pPr>
            <a:r>
              <a:rPr lang="en-US" b="1">
                <a:solidFill>
                  <a:srgbClr val="FF0000"/>
                </a:solidFill>
              </a:rPr>
              <a:t>Changes in institutional structures of the training colleges:</a:t>
            </a:r>
            <a:endParaRPr lang="en-US" b="1">
              <a:solidFill>
                <a:srgbClr val="FF0000"/>
              </a:solidFill>
            </a:endParaRPr>
          </a:p>
          <a:p>
            <a:r>
              <a:rPr lang="en-US"/>
              <a:t>The training institutions were encouraged and supported to undertake fundamental changes in their structures to reflect the type of specialised teachers they were training.</a:t>
            </a:r>
            <a:endParaRPr lang="en-US"/>
          </a:p>
          <a:p>
            <a:r>
              <a:rPr lang="en-US"/>
              <a:t> Thus, instead of naming schools against the names of subjects such as School of Languages,  the schools were named after the types of specialised training they offered.</a:t>
            </a:r>
            <a:endParaRPr lang="en-US"/>
          </a:p>
          <a:p>
            <a:r>
              <a:rPr lang="en-US"/>
              <a:t>Argument: training that is located within level-specific context and is based on the processes of teaching and learning appropriate to that level has greater potential for producing effective/professional teachers than the fragmented subject-based training. </a:t>
            </a:r>
            <a:endParaRPr lang="en-US"/>
          </a:p>
        </p:txBody>
      </p:sp>
      <p:sp>
        <p:nvSpPr>
          <p:cNvPr id="10" name="Date Placeholder 9"/>
          <p:cNvSpPr>
            <a:spLocks noGrp="1"/>
          </p:cNvSpPr>
          <p:nvPr>
            <p:ph type="dt" sz="half" idx="10"/>
          </p:nvPr>
        </p:nvSpPr>
        <p:spPr/>
        <p:txBody>
          <a:bodyPr/>
          <a:p>
            <a:fld id="{B61BEF0D-F0BB-DE4B-95CE-6DB70DBA9567}" type="datetime1">
              <a:rPr lang="en-US" dirty="0"/>
            </a:fld>
            <a:endParaRPr lang="en-US" dirty="0"/>
          </a:p>
        </p:txBody>
      </p:sp>
      <p:sp>
        <p:nvSpPr>
          <p:cNvPr id="11" name="Slide Number Placeholder 10"/>
          <p:cNvSpPr>
            <a:spLocks noGrp="1"/>
          </p:cNvSpPr>
          <p:nvPr>
            <p:ph type="sldNum" sz="quarter" idx="12"/>
          </p:nvPr>
        </p:nvSpPr>
        <p:spPr/>
        <p:txBody>
          <a:bodyPr/>
          <a:p>
            <a:fld id="{D57F1E4F-1CFF-5643-939E-217C01CDF565}" type="slidenum">
              <a:rPr lang="en-US" dirty="0"/>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483995" y="685800"/>
            <a:ext cx="10019030" cy="1267460"/>
          </a:xfrm>
        </p:spPr>
        <p:txBody>
          <a:bodyPr/>
          <a:p>
            <a:r>
              <a:rPr lang="en-US" sz="2800" b="1">
                <a:solidFill>
                  <a:schemeClr val="accent4"/>
                </a:solidFill>
              </a:rPr>
              <a:t>The main thesis of the paper</a:t>
            </a:r>
            <a:endParaRPr lang="en-US" sz="2800" b="1">
              <a:solidFill>
                <a:schemeClr val="accent4"/>
              </a:solidFill>
            </a:endParaRPr>
          </a:p>
        </p:txBody>
      </p:sp>
      <p:sp>
        <p:nvSpPr>
          <p:cNvPr id="3" name="Content Placeholder 2"/>
          <p:cNvSpPr>
            <a:spLocks noGrp="1"/>
          </p:cNvSpPr>
          <p:nvPr>
            <p:ph idx="1"/>
          </p:nvPr>
        </p:nvSpPr>
        <p:spPr>
          <a:xfrm>
            <a:off x="1229360" y="1743075"/>
            <a:ext cx="10962005" cy="5003800"/>
          </a:xfrm>
        </p:spPr>
        <p:txBody>
          <a:bodyPr>
            <a:normAutofit fontScale="80000"/>
          </a:bodyPr>
          <a:p>
            <a:endParaRPr lang="en-US"/>
          </a:p>
          <a:p>
            <a:r>
              <a:rPr lang="en-US"/>
              <a:t>The idea of professionalism as a unifying factor of the two major concerns of NCCE and the CoEs of:</a:t>
            </a:r>
            <a:endParaRPr lang="en-US"/>
          </a:p>
          <a:p>
            <a:pPr marL="457200" indent="-457200">
              <a:buFont typeface="+mj-lt"/>
              <a:buAutoNum type="romanLcPeriod"/>
            </a:pPr>
            <a:r>
              <a:rPr lang="en-US">
                <a:solidFill>
                  <a:srgbClr val="FF0000"/>
                </a:solidFill>
              </a:rPr>
              <a:t>creating a clearly distinguishable institutional identity of degree-awarding status for the colleges</a:t>
            </a:r>
            <a:endParaRPr lang="en-US">
              <a:solidFill>
                <a:srgbClr val="FF0000"/>
              </a:solidFill>
            </a:endParaRPr>
          </a:p>
          <a:p>
            <a:pPr marL="457200" indent="-457200">
              <a:buFont typeface="+mj-lt"/>
              <a:buAutoNum type="romanLcPeriod"/>
            </a:pPr>
            <a:r>
              <a:rPr lang="en-US">
                <a:solidFill>
                  <a:srgbClr val="FF0000"/>
                </a:solidFill>
              </a:rPr>
              <a:t>without losing their mandate of offering NCE or their name as CoEs; and</a:t>
            </a:r>
            <a:endParaRPr lang="en-US">
              <a:solidFill>
                <a:srgbClr val="FF0000"/>
              </a:solidFill>
            </a:endParaRPr>
          </a:p>
          <a:p>
            <a:r>
              <a:rPr lang="en-US"/>
              <a:t>What the essence of its contribution might be to curriculum development and implementation for a new college B.Ed degree course.</a:t>
            </a:r>
            <a:endParaRPr lang="en-US"/>
          </a:p>
          <a:p>
            <a:r>
              <a:rPr lang="en-US"/>
              <a:t>The main argument: the affiliated B.Ed programmes of approved universities currently being offered by the colleges of education have been dominated by external influences from the universities where they originate; and </a:t>
            </a:r>
            <a:endParaRPr lang="en-US"/>
          </a:p>
          <a:p>
            <a:r>
              <a:rPr lang="en-US"/>
              <a:t>Such B.Ed programmes are therefore, more academic oriented than professional. </a:t>
            </a:r>
            <a:endParaRPr lang="en-US"/>
          </a:p>
          <a:p>
            <a:r>
              <a:rPr lang="en-US"/>
              <a:t>In this sense, the B.Ed programmes are fundamentally constrained within a limiting policy of affiliation which originates and is controlled from outside the colleges </a:t>
            </a:r>
            <a:endParaRPr lang="en-US"/>
          </a:p>
          <a:p>
            <a:endParaRPr lang="en-US"/>
          </a:p>
        </p:txBody>
      </p:sp>
      <p:sp>
        <p:nvSpPr>
          <p:cNvPr id="10" name="Date Placeholder 9"/>
          <p:cNvSpPr>
            <a:spLocks noGrp="1"/>
          </p:cNvSpPr>
          <p:nvPr>
            <p:ph type="dt" sz="half" idx="10"/>
          </p:nvPr>
        </p:nvSpPr>
        <p:spPr/>
        <p:txBody>
          <a:bodyPr/>
          <a:p>
            <a:fld id="{B61BEF0D-F0BB-DE4B-95CE-6DB70DBA9567}" type="datetime1">
              <a:rPr lang="en-US" dirty="0"/>
            </a:fld>
            <a:endParaRPr lang="en-US" dirty="0"/>
          </a:p>
        </p:txBody>
      </p:sp>
      <p:sp>
        <p:nvSpPr>
          <p:cNvPr id="11" name="Slide Number Placeholder 10"/>
          <p:cNvSpPr>
            <a:spLocks noGrp="1"/>
          </p:cNvSpPr>
          <p:nvPr>
            <p:ph type="sldNum" sz="quarter" idx="12"/>
          </p:nvPr>
        </p:nvSpPr>
        <p:spPr/>
        <p:txBody>
          <a:bodyPr/>
          <a:p>
            <a:fld id="{D57F1E4F-1CFF-5643-939E-217C01CDF565}" type="slidenum">
              <a:rPr lang="en-US" dirty="0"/>
            </a:fld>
            <a:endParaRPr lang="en-US" dirty="0"/>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483995" y="685800"/>
            <a:ext cx="10019030" cy="1095375"/>
          </a:xfrm>
        </p:spPr>
        <p:txBody>
          <a:bodyPr>
            <a:normAutofit/>
          </a:bodyPr>
          <a:p>
            <a:r>
              <a:rPr lang="en-US" sz="2665" b="1">
                <a:solidFill>
                  <a:schemeClr val="accent4"/>
                </a:solidFill>
                <a:sym typeface="+mn-ea"/>
              </a:rPr>
              <a:t>Points of departure Cont'd</a:t>
            </a:r>
            <a:br>
              <a:rPr lang="en-US" sz="2665" b="1">
                <a:solidFill>
                  <a:schemeClr val="accent4"/>
                </a:solidFill>
              </a:rPr>
            </a:br>
            <a:endParaRPr lang="en-US" sz="2665" b="1">
              <a:solidFill>
                <a:schemeClr val="accent4"/>
              </a:solidFill>
            </a:endParaRPr>
          </a:p>
        </p:txBody>
      </p:sp>
      <p:sp>
        <p:nvSpPr>
          <p:cNvPr id="3" name="Content Placeholder 2"/>
          <p:cNvSpPr>
            <a:spLocks noGrp="1"/>
          </p:cNvSpPr>
          <p:nvPr>
            <p:ph idx="1"/>
          </p:nvPr>
        </p:nvSpPr>
        <p:spPr>
          <a:xfrm>
            <a:off x="1483995" y="1780540"/>
            <a:ext cx="10019030" cy="4851400"/>
          </a:xfrm>
        </p:spPr>
        <p:txBody>
          <a:bodyPr>
            <a:normAutofit fontScale="90000"/>
          </a:bodyPr>
          <a:p>
            <a:pPr marL="457200" indent="-457200">
              <a:buFont typeface="+mj-lt"/>
              <a:buAutoNum type="arabicPeriod" startAt="3"/>
            </a:pPr>
            <a:r>
              <a:rPr lang="en-US" b="1">
                <a:solidFill>
                  <a:srgbClr val="FF0000"/>
                </a:solidFill>
              </a:rPr>
              <a:t>Changes in pedagogy: </a:t>
            </a:r>
            <a:endParaRPr lang="en-US" b="1">
              <a:solidFill>
                <a:srgbClr val="FF0000"/>
              </a:solidFill>
            </a:endParaRPr>
          </a:p>
          <a:p>
            <a:r>
              <a:rPr lang="en-US"/>
              <a:t>It was observed that most of the then teacher educators in the colleges, as is also the case now, who were expected to deliver the new curriculum were themselves handicapped.  </a:t>
            </a:r>
            <a:endParaRPr lang="en-US"/>
          </a:p>
          <a:p>
            <a:r>
              <a:rPr lang="en-US"/>
              <a:t>Either they were unfamiliar with the recommended strategies or they had an unchanging mindset. </a:t>
            </a:r>
            <a:endParaRPr lang="en-US"/>
          </a:p>
          <a:p>
            <a:r>
              <a:rPr lang="en-US"/>
              <a:t>This was not surprising as many, if not all staff of most colleges,  were  recruited based almost exclusively on their competence as subject specialists.</a:t>
            </a:r>
            <a:endParaRPr lang="en-US"/>
          </a:p>
          <a:p>
            <a:r>
              <a:rPr lang="en-US"/>
              <a:t>Although invariably they partook in supervision of TP and taught methods courses, their main preoccupation was their main subject teaching and that was the biggest institutional demand on them</a:t>
            </a:r>
            <a:endParaRPr lang="en-US"/>
          </a:p>
        </p:txBody>
      </p:sp>
      <p:sp>
        <p:nvSpPr>
          <p:cNvPr id="10" name="Date Placeholder 9"/>
          <p:cNvSpPr>
            <a:spLocks noGrp="1"/>
          </p:cNvSpPr>
          <p:nvPr>
            <p:ph type="dt" sz="half" idx="10"/>
          </p:nvPr>
        </p:nvSpPr>
        <p:spPr/>
        <p:txBody>
          <a:bodyPr/>
          <a:p>
            <a:fld id="{B61BEF0D-F0BB-DE4B-95CE-6DB70DBA9567}" type="datetime1">
              <a:rPr lang="en-US" dirty="0"/>
            </a:fld>
            <a:endParaRPr lang="en-US" dirty="0"/>
          </a:p>
        </p:txBody>
      </p:sp>
      <p:sp>
        <p:nvSpPr>
          <p:cNvPr id="11" name="Slide Number Placeholder 10"/>
          <p:cNvSpPr>
            <a:spLocks noGrp="1"/>
          </p:cNvSpPr>
          <p:nvPr>
            <p:ph type="sldNum" sz="quarter" idx="12"/>
          </p:nvPr>
        </p:nvSpPr>
        <p:spPr/>
        <p:txBody>
          <a:bodyPr/>
          <a:p>
            <a:fld id="{D57F1E4F-1CFF-5643-939E-217C01CDF565}" type="slidenum">
              <a:rPr lang="en-US" dirty="0"/>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sz="2400" b="1">
                <a:solidFill>
                  <a:schemeClr val="accent4"/>
                </a:solidFill>
                <a:sym typeface="+mn-ea"/>
              </a:rPr>
              <a:t>Points of departure Cont'd</a:t>
            </a:r>
            <a:br>
              <a:rPr lang="en-US" sz="2400" b="1">
                <a:solidFill>
                  <a:schemeClr val="accent4"/>
                </a:solidFill>
              </a:rPr>
            </a:br>
            <a:endParaRPr lang="en-US" sz="2400" b="1">
              <a:solidFill>
                <a:schemeClr val="accent4"/>
              </a:solidFill>
            </a:endParaRPr>
          </a:p>
        </p:txBody>
      </p:sp>
      <p:sp>
        <p:nvSpPr>
          <p:cNvPr id="3" name="Content Placeholder 2"/>
          <p:cNvSpPr>
            <a:spLocks noGrp="1"/>
          </p:cNvSpPr>
          <p:nvPr>
            <p:ph idx="1"/>
          </p:nvPr>
        </p:nvSpPr>
        <p:spPr>
          <a:xfrm>
            <a:off x="1483995" y="1804670"/>
            <a:ext cx="10019030" cy="4967605"/>
          </a:xfrm>
        </p:spPr>
        <p:txBody>
          <a:bodyPr>
            <a:normAutofit/>
          </a:bodyPr>
          <a:p>
            <a:r>
              <a:rPr lang="en-US">
                <a:solidFill>
                  <a:schemeClr val="tx1"/>
                </a:solidFill>
              </a:rPr>
              <a:t>Furthermore, the existing formal power structures of the colleges also reflected and reinforced the prominence of main subject teaching over technical training. </a:t>
            </a:r>
            <a:endParaRPr lang="en-US">
              <a:solidFill>
                <a:schemeClr val="tx1"/>
              </a:solidFill>
            </a:endParaRPr>
          </a:p>
          <a:p>
            <a:r>
              <a:rPr lang="en-US">
                <a:solidFill>
                  <a:schemeClr val="tx1"/>
                </a:solidFill>
              </a:rPr>
              <a:t>The vision of teaching implied by the notion of professional training embedded within the new NCE curriculum called for changes in teacher educators’  methods and styles of teaching  that were predominantly lecture-based, </a:t>
            </a:r>
            <a:endParaRPr lang="en-US">
              <a:solidFill>
                <a:schemeClr val="tx1"/>
              </a:solidFill>
            </a:endParaRPr>
          </a:p>
          <a:p>
            <a:r>
              <a:rPr lang="en-US">
                <a:solidFill>
                  <a:schemeClr val="tx1"/>
                </a:solidFill>
              </a:rPr>
              <a:t>But, the reform was flexible enough to accommodate the old two-subjects NCE courses of the colleges alongside the new level-specific courses. </a:t>
            </a:r>
            <a:endParaRPr lang="en-US">
              <a:solidFill>
                <a:schemeClr val="tx1"/>
              </a:solidFill>
            </a:endParaRPr>
          </a:p>
          <a:p>
            <a:r>
              <a:rPr lang="en-US">
                <a:solidFill>
                  <a:schemeClr val="tx1"/>
                </a:solidFill>
              </a:rPr>
              <a:t>With an expanded mandate, these old courses have now gained additional justification and significance for those who wish to train for senior secondary school teaching. </a:t>
            </a:r>
            <a:endParaRPr lang="en-US">
              <a:solidFill>
                <a:schemeClr val="tx1"/>
              </a:solidFill>
            </a:endParaRPr>
          </a:p>
        </p:txBody>
      </p:sp>
      <p:sp>
        <p:nvSpPr>
          <p:cNvPr id="10" name="Date Placeholder 9"/>
          <p:cNvSpPr>
            <a:spLocks noGrp="1"/>
          </p:cNvSpPr>
          <p:nvPr>
            <p:ph type="dt" sz="half" idx="10"/>
          </p:nvPr>
        </p:nvSpPr>
        <p:spPr/>
        <p:txBody>
          <a:bodyPr/>
          <a:p>
            <a:fld id="{B61BEF0D-F0BB-DE4B-95CE-6DB70DBA9567}" type="datetime1">
              <a:rPr lang="en-US" dirty="0"/>
            </a:fld>
            <a:endParaRPr lang="en-US" dirty="0"/>
          </a:p>
        </p:txBody>
      </p:sp>
      <p:sp>
        <p:nvSpPr>
          <p:cNvPr id="11" name="Slide Number Placeholder 10"/>
          <p:cNvSpPr>
            <a:spLocks noGrp="1"/>
          </p:cNvSpPr>
          <p:nvPr>
            <p:ph type="sldNum" sz="quarter" idx="12"/>
          </p:nvPr>
        </p:nvSpPr>
        <p:spPr/>
        <p:txBody>
          <a:bodyPr/>
          <a:p>
            <a:fld id="{D57F1E4F-1CFF-5643-939E-217C01CDF565}" type="slidenum">
              <a:rPr lang="en-US" dirty="0"/>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483995" y="685800"/>
            <a:ext cx="10019030" cy="1052830"/>
          </a:xfrm>
        </p:spPr>
        <p:txBody>
          <a:bodyPr/>
          <a:p>
            <a:r>
              <a:rPr lang="en-US" sz="2400" b="1">
                <a:solidFill>
                  <a:schemeClr val="accent4"/>
                </a:solidFill>
              </a:rPr>
              <a:t>Required Changes in the System</a:t>
            </a:r>
            <a:endParaRPr lang="en-US" sz="2400" b="1">
              <a:solidFill>
                <a:schemeClr val="accent4"/>
              </a:solidFill>
            </a:endParaRPr>
          </a:p>
        </p:txBody>
      </p:sp>
      <p:sp>
        <p:nvSpPr>
          <p:cNvPr id="3" name="Content Placeholder 2"/>
          <p:cNvSpPr>
            <a:spLocks noGrp="1"/>
          </p:cNvSpPr>
          <p:nvPr>
            <p:ph idx="1"/>
          </p:nvPr>
        </p:nvSpPr>
        <p:spPr>
          <a:xfrm>
            <a:off x="1483995" y="1955800"/>
            <a:ext cx="10019030" cy="4902835"/>
          </a:xfrm>
        </p:spPr>
        <p:txBody>
          <a:bodyPr>
            <a:normAutofit/>
          </a:bodyPr>
          <a:p>
            <a:r>
              <a:rPr lang="en-US"/>
              <a:t>The upgraded colleges would need to undertake profound changes not only in their governance and organisational structures, but also in their curriculum. </a:t>
            </a:r>
            <a:endParaRPr lang="en-US"/>
          </a:p>
          <a:p>
            <a:r>
              <a:rPr lang="en-US"/>
              <a:t>Questions such as the following and a host of others need to be addressed: </a:t>
            </a:r>
            <a:endParaRPr lang="en-US"/>
          </a:p>
          <a:p>
            <a:pPr marL="457200" indent="-457200">
              <a:buFont typeface="+mj-lt"/>
              <a:buAutoNum type="romanLcPeriod"/>
            </a:pPr>
            <a:r>
              <a:rPr lang="en-US"/>
              <a:t>Who should head the institutions and the schools within them? </a:t>
            </a:r>
            <a:endParaRPr lang="en-US"/>
          </a:p>
          <a:p>
            <a:pPr marL="457200" indent="-457200">
              <a:buFont typeface="+mj-lt"/>
              <a:buAutoNum type="romanLcPeriod"/>
            </a:pPr>
            <a:r>
              <a:rPr lang="en-US"/>
              <a:t>Which college structure should replace the university senate?</a:t>
            </a:r>
            <a:endParaRPr lang="en-US"/>
          </a:p>
          <a:p>
            <a:pPr marL="457200" indent="-457200">
              <a:buFont typeface="+mj-lt"/>
              <a:buAutoNum type="romanLcPeriod"/>
            </a:pPr>
            <a:r>
              <a:rPr lang="en-US"/>
              <a:t> What ranks of college lecturers should constitute its membership? </a:t>
            </a:r>
            <a:endParaRPr lang="en-US"/>
          </a:p>
          <a:p>
            <a:pPr marL="457200" indent="-457200">
              <a:buFont typeface="+mj-lt"/>
              <a:buAutoNum type="romanLcPeriod"/>
            </a:pPr>
            <a:r>
              <a:rPr lang="en-US"/>
              <a:t>Who should regulate the college B.Ed degrees? </a:t>
            </a:r>
            <a:endParaRPr lang="en-US"/>
          </a:p>
          <a:p>
            <a:pPr marL="457200" indent="-457200">
              <a:buFont typeface="+mj-lt"/>
              <a:buAutoNum type="romanLcPeriod"/>
            </a:pPr>
            <a:r>
              <a:rPr lang="en-US"/>
              <a:t>Which type of curriculum is most suitable for the college B.Ed programme(s)?  </a:t>
            </a:r>
            <a:endParaRPr lang="en-US"/>
          </a:p>
        </p:txBody>
      </p:sp>
      <p:sp>
        <p:nvSpPr>
          <p:cNvPr id="10" name="Date Placeholder 9"/>
          <p:cNvSpPr>
            <a:spLocks noGrp="1"/>
          </p:cNvSpPr>
          <p:nvPr>
            <p:ph type="dt" sz="half" idx="10"/>
          </p:nvPr>
        </p:nvSpPr>
        <p:spPr/>
        <p:txBody>
          <a:bodyPr/>
          <a:p>
            <a:fld id="{B61BEF0D-F0BB-DE4B-95CE-6DB70DBA9567}" type="datetime1">
              <a:rPr lang="en-US" dirty="0"/>
            </a:fld>
            <a:endParaRPr lang="en-US" dirty="0"/>
          </a:p>
        </p:txBody>
      </p:sp>
      <p:sp>
        <p:nvSpPr>
          <p:cNvPr id="11" name="Slide Number Placeholder 10"/>
          <p:cNvSpPr>
            <a:spLocks noGrp="1"/>
          </p:cNvSpPr>
          <p:nvPr>
            <p:ph type="sldNum" sz="quarter" idx="12"/>
          </p:nvPr>
        </p:nvSpPr>
        <p:spPr/>
        <p:txBody>
          <a:bodyPr/>
          <a:p>
            <a:fld id="{D57F1E4F-1CFF-5643-939E-217C01CDF565}" type="slidenum">
              <a:rPr lang="en-US" dirty="0"/>
            </a:fld>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483995" y="685800"/>
            <a:ext cx="10019030" cy="1191895"/>
          </a:xfrm>
        </p:spPr>
        <p:txBody>
          <a:bodyPr/>
          <a:p>
            <a:r>
              <a:rPr lang="en-US" sz="2400" b="1">
                <a:solidFill>
                  <a:schemeClr val="accent4"/>
                </a:solidFill>
              </a:rPr>
              <a:t>Focus on a new Curriculum</a:t>
            </a:r>
            <a:endParaRPr lang="en-US" sz="2400" b="1">
              <a:solidFill>
                <a:schemeClr val="accent4"/>
              </a:solidFill>
            </a:endParaRPr>
          </a:p>
        </p:txBody>
      </p:sp>
      <p:sp>
        <p:nvSpPr>
          <p:cNvPr id="3" name="Content Placeholder 2"/>
          <p:cNvSpPr>
            <a:spLocks noGrp="1"/>
          </p:cNvSpPr>
          <p:nvPr>
            <p:ph idx="1"/>
          </p:nvPr>
        </p:nvSpPr>
        <p:spPr>
          <a:xfrm>
            <a:off x="1483995" y="2667000"/>
            <a:ext cx="10019030" cy="3813175"/>
          </a:xfrm>
        </p:spPr>
        <p:txBody>
          <a:bodyPr>
            <a:normAutofit fontScale="90000"/>
          </a:bodyPr>
          <a:p>
            <a:r>
              <a:rPr lang="en-US"/>
              <a:t>The new curriculum for the dual mandate is polarised around two distinct professional training programmes: NCE and B.Ed.</a:t>
            </a:r>
            <a:endParaRPr lang="en-US"/>
          </a:p>
          <a:p>
            <a:r>
              <a:rPr lang="en-US"/>
              <a:t>It is assumed here that the case of the NCE curriculum has already largely been settled by the 2012 NCE reforms, which had created a new professional agenda for the programme. </a:t>
            </a:r>
            <a:endParaRPr lang="en-US"/>
          </a:p>
          <a:p>
            <a:r>
              <a:rPr lang="en-US"/>
              <a:t>The NCE curriculum will therefore, maintain its current new structure and content comprising six distinct minimum standards</a:t>
            </a:r>
            <a:endParaRPr lang="en-US"/>
          </a:p>
          <a:p>
            <a:r>
              <a:rPr lang="en-US"/>
              <a:t>These standards are  presently arranged in the following  three groups, each representing a school:</a:t>
            </a:r>
            <a:endParaRPr lang="en-US"/>
          </a:p>
        </p:txBody>
      </p:sp>
      <p:sp>
        <p:nvSpPr>
          <p:cNvPr id="10" name="Date Placeholder 9"/>
          <p:cNvSpPr>
            <a:spLocks noGrp="1"/>
          </p:cNvSpPr>
          <p:nvPr>
            <p:ph type="dt" sz="half" idx="10"/>
          </p:nvPr>
        </p:nvSpPr>
        <p:spPr/>
        <p:txBody>
          <a:bodyPr/>
          <a:p>
            <a:fld id="{B61BEF0D-F0BB-DE4B-95CE-6DB70DBA9567}" type="datetime1">
              <a:rPr lang="en-US" dirty="0"/>
            </a:fld>
            <a:endParaRPr lang="en-US" dirty="0"/>
          </a:p>
        </p:txBody>
      </p:sp>
      <p:sp>
        <p:nvSpPr>
          <p:cNvPr id="11" name="Slide Number Placeholder 10"/>
          <p:cNvSpPr>
            <a:spLocks noGrp="1"/>
          </p:cNvSpPr>
          <p:nvPr>
            <p:ph type="sldNum" sz="quarter" idx="12"/>
          </p:nvPr>
        </p:nvSpPr>
        <p:spPr/>
        <p:txBody>
          <a:bodyPr/>
          <a:p>
            <a:fld id="{D57F1E4F-1CFF-5643-939E-217C01CDF565}" type="slidenum">
              <a:rPr lang="en-US" dirty="0"/>
            </a:fld>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483995" y="685800"/>
            <a:ext cx="10019030" cy="922655"/>
          </a:xfrm>
        </p:spPr>
        <p:txBody>
          <a:bodyPr/>
          <a:p>
            <a:r>
              <a:rPr lang="en-US" sz="2400" b="1">
                <a:solidFill>
                  <a:schemeClr val="accent4"/>
                </a:solidFill>
              </a:rPr>
              <a:t>The 2012 Structure of the NCE Curriculum</a:t>
            </a:r>
            <a:endParaRPr lang="en-US" sz="2400" b="1">
              <a:solidFill>
                <a:schemeClr val="accent4"/>
              </a:solidFill>
            </a:endParaRPr>
          </a:p>
        </p:txBody>
      </p:sp>
      <p:sp>
        <p:nvSpPr>
          <p:cNvPr id="10" name="Date Placeholder 9"/>
          <p:cNvSpPr>
            <a:spLocks noGrp="1"/>
          </p:cNvSpPr>
          <p:nvPr>
            <p:ph type="dt" sz="half" idx="10"/>
          </p:nvPr>
        </p:nvSpPr>
        <p:spPr/>
        <p:txBody>
          <a:bodyPr/>
          <a:p>
            <a:fld id="{B61BEF0D-F0BB-DE4B-95CE-6DB70DBA9567}" type="datetime1">
              <a:rPr lang="en-US" dirty="0"/>
            </a:fld>
            <a:endParaRPr lang="en-US" dirty="0"/>
          </a:p>
        </p:txBody>
      </p:sp>
      <p:sp>
        <p:nvSpPr>
          <p:cNvPr id="11" name="Slide Number Placeholder 10"/>
          <p:cNvSpPr>
            <a:spLocks noGrp="1"/>
          </p:cNvSpPr>
          <p:nvPr>
            <p:ph type="sldNum" sz="quarter" idx="12"/>
          </p:nvPr>
        </p:nvSpPr>
        <p:spPr/>
        <p:txBody>
          <a:bodyPr/>
          <a:p>
            <a:fld id="{D57F1E4F-1CFF-5643-939E-217C01CDF565}" type="slidenum">
              <a:rPr lang="en-US" dirty="0"/>
            </a:fld>
            <a:endParaRPr lang="en-US" dirty="0"/>
          </a:p>
        </p:txBody>
      </p:sp>
      <p:graphicFrame>
        <p:nvGraphicFramePr>
          <p:cNvPr id="6" name="Content Placeholder 5"/>
          <p:cNvGraphicFramePr/>
          <p:nvPr>
            <p:ph idx="1"/>
          </p:nvPr>
        </p:nvGraphicFramePr>
        <p:xfrm>
          <a:off x="1256665" y="1608455"/>
          <a:ext cx="10741660" cy="4938395"/>
        </p:xfrm>
        <a:graphic>
          <a:graphicData uri="http://schemas.openxmlformats.org/drawingml/2006/table">
            <a:tbl>
              <a:tblPr firstRow="1" bandRow="1">
                <a:tableStyleId>{5C22544A-7EE6-4342-B048-85BDC9FD1C3A}</a:tableStyleId>
              </a:tblPr>
              <a:tblGrid>
                <a:gridCol w="5123180"/>
                <a:gridCol w="5618480"/>
              </a:tblGrid>
              <a:tr h="934085">
                <a:tc>
                  <a:txBody>
                    <a:bodyPr/>
                    <a:p>
                      <a:pPr>
                        <a:buNone/>
                      </a:pPr>
                      <a:r>
                        <a:rPr lang="en-US"/>
                        <a:t>a. Minimum Standards for ECCDE &amp; Primary Education </a:t>
                      </a:r>
                      <a:endParaRPr lang="en-US"/>
                    </a:p>
                  </a:txBody>
                  <a:tcPr/>
                </a:tc>
                <a:tc>
                  <a:txBody>
                    <a:bodyPr/>
                    <a:p>
                      <a:pPr>
                        <a:buNone/>
                      </a:pPr>
                      <a:r>
                        <a:rPr lang="en-US"/>
                        <a:t>   </a:t>
                      </a:r>
                      <a:endParaRPr lang="en-US"/>
                    </a:p>
                  </a:txBody>
                  <a:tcPr/>
                </a:tc>
              </a:tr>
              <a:tr h="2536190">
                <a:tc>
                  <a:txBody>
                    <a:bodyPr/>
                    <a:p>
                      <a:pPr>
                        <a:buNone/>
                      </a:pPr>
                      <a:r>
                        <a:rPr lang="en-US" b="1"/>
                        <a:t>b. Minimum Standards for Arts and Social Sciences Education</a:t>
                      </a:r>
                      <a:endParaRPr lang="en-US" b="1"/>
                    </a:p>
                    <a:p>
                      <a:pPr>
                        <a:buNone/>
                      </a:pPr>
                      <a:r>
                        <a:rPr lang="en-US" b="1"/>
                        <a:t>Minimum Standards for the Sciences</a:t>
                      </a:r>
                      <a:endParaRPr lang="en-US" b="1"/>
                    </a:p>
                    <a:p>
                      <a:pPr>
                        <a:buNone/>
                      </a:pPr>
                      <a:r>
                        <a:rPr lang="en-US" b="1"/>
                        <a:t>Minimum Standards for Languages and</a:t>
                      </a:r>
                      <a:endParaRPr lang="en-US" b="1"/>
                    </a:p>
                    <a:p>
                      <a:pPr>
                        <a:buNone/>
                      </a:pPr>
                      <a:r>
                        <a:rPr lang="en-US" b="1"/>
                        <a:t>Minimum Standards for Vocational and Technical Education</a:t>
                      </a:r>
                      <a:endParaRPr lang="en-US" b="1"/>
                    </a:p>
                  </a:txBody>
                  <a:tcPr/>
                </a:tc>
                <a:tc>
                  <a:txBody>
                    <a:bodyPr/>
                    <a:p>
                      <a:pPr>
                        <a:buNone/>
                      </a:pPr>
                      <a:endParaRPr lang="en-US" b="1">
                        <a:latin typeface="SimSun" panose="02010600030101010101" pitchFamily="2" charset="-122"/>
                        <a:ea typeface="SimSun" panose="02010600030101010101" pitchFamily="2" charset="-122"/>
                      </a:endParaRPr>
                    </a:p>
                    <a:p>
                      <a:pPr>
                        <a:buNone/>
                      </a:pPr>
                      <a:endParaRPr lang="en-US" b="1">
                        <a:latin typeface="SimSun" panose="02010600030101010101" pitchFamily="2" charset="-122"/>
                        <a:ea typeface="SimSun" panose="02010600030101010101" pitchFamily="2" charset="-122"/>
                      </a:endParaRPr>
                    </a:p>
                    <a:p>
                      <a:pPr>
                        <a:buNone/>
                      </a:pPr>
                      <a:endParaRPr lang="en-US" b="1">
                        <a:latin typeface="SimSun" panose="02010600030101010101" pitchFamily="2" charset="-122"/>
                        <a:ea typeface="SimSun" panose="02010600030101010101" pitchFamily="2" charset="-122"/>
                      </a:endParaRPr>
                    </a:p>
                  </a:txBody>
                  <a:tcPr/>
                </a:tc>
              </a:tr>
              <a:tr h="934085">
                <a:tc>
                  <a:txBody>
                    <a:bodyPr/>
                    <a:p>
                      <a:pPr>
                        <a:buNone/>
                      </a:pPr>
                      <a:r>
                        <a:rPr lang="en-US" b="1"/>
                        <a:t>c. Minimum Standards for Adult, Non-formal and Special Education.</a:t>
                      </a:r>
                      <a:endParaRPr lang="en-US" b="1"/>
                    </a:p>
                  </a:txBody>
                  <a:tcPr/>
                </a:tc>
                <a:tc>
                  <a:txBody>
                    <a:bodyPr/>
                    <a:p>
                      <a:pPr>
                        <a:buNone/>
                      </a:pPr>
                      <a:endParaRPr lang="en-US"/>
                    </a:p>
                  </a:txBody>
                  <a:tcPr/>
                </a:tc>
              </a:tr>
              <a:tr h="534035">
                <a:tc>
                  <a:txBody>
                    <a:bodyPr/>
                    <a:p>
                      <a:pPr>
                        <a:buNone/>
                      </a:pPr>
                      <a:endParaRPr lang="en-US"/>
                    </a:p>
                  </a:txBody>
                  <a:tcPr/>
                </a:tc>
                <a:tc>
                  <a:txBody>
                    <a:bodyPr/>
                    <a:p>
                      <a:pPr>
                        <a:buNone/>
                      </a:pPr>
                      <a:endParaRPr lang="en-US"/>
                    </a:p>
                  </a:txBody>
                  <a:tcPr/>
                </a:tc>
              </a:tr>
            </a:tbl>
          </a:graphicData>
        </a:graphic>
      </p:graphicFrame>
      <p:sp>
        <p:nvSpPr>
          <p:cNvPr id="12" name="Left Bracket 11"/>
          <p:cNvSpPr/>
          <p:nvPr/>
        </p:nvSpPr>
        <p:spPr>
          <a:xfrm>
            <a:off x="1184910" y="2545715"/>
            <a:ext cx="5094605" cy="2421255"/>
          </a:xfrm>
          <a:prstGeom prst="leftBracket">
            <a:avLst/>
          </a:prstGeom>
        </p:spPr>
        <p:style>
          <a:lnRef idx="1">
            <a:schemeClr val="accent1"/>
          </a:lnRef>
          <a:fillRef idx="0">
            <a:schemeClr val="accent1"/>
          </a:fillRef>
          <a:effectRef idx="0">
            <a:schemeClr val="accent1"/>
          </a:effectRef>
          <a:fontRef idx="minor">
            <a:schemeClr val="tx1"/>
          </a:fontRef>
        </p:style>
        <p:txBody>
          <a:bodyPr rtlCol="0" anchor="ctr"/>
          <a:p>
            <a:pPr algn="ctr"/>
            <a:endParaRPr lang="en-US"/>
          </a:p>
        </p:txBody>
      </p:sp>
      <p:sp>
        <p:nvSpPr>
          <p:cNvPr id="13" name="Right Brace 12"/>
          <p:cNvSpPr/>
          <p:nvPr/>
        </p:nvSpPr>
        <p:spPr>
          <a:xfrm>
            <a:off x="6162675" y="2545715"/>
            <a:ext cx="229235" cy="200152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p>
            <a:pPr algn="ctr"/>
            <a:endParaRPr lang="en-US"/>
          </a:p>
        </p:txBody>
      </p:sp>
      <p:sp>
        <p:nvSpPr>
          <p:cNvPr id="14" name="Rectangles 13"/>
          <p:cNvSpPr/>
          <p:nvPr/>
        </p:nvSpPr>
        <p:spPr>
          <a:xfrm>
            <a:off x="6510655" y="3029585"/>
            <a:ext cx="4441825" cy="1033145"/>
          </a:xfrm>
          <a:prstGeom prst="rect">
            <a:avLst/>
          </a:prstGeom>
        </p:spPr>
        <p:style>
          <a:lnRef idx="2">
            <a:schemeClr val="accent6"/>
          </a:lnRef>
          <a:fillRef idx="1">
            <a:schemeClr val="lt1"/>
          </a:fillRef>
          <a:effectRef idx="0">
            <a:schemeClr val="accent6"/>
          </a:effectRef>
          <a:fontRef idx="minor">
            <a:schemeClr val="dk1"/>
          </a:fontRef>
        </p:style>
        <p:txBody>
          <a:bodyPr rtlCol="0" anchor="ctr"/>
          <a:p>
            <a:pPr algn="ctr"/>
            <a:r>
              <a:rPr lang="en-US" b="1"/>
              <a:t>For Junior and Secondary Education</a:t>
            </a:r>
            <a:endParaRPr lang="en-US" b="1"/>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483995" y="685800"/>
            <a:ext cx="10019030" cy="1450975"/>
          </a:xfrm>
        </p:spPr>
        <p:txBody>
          <a:bodyPr/>
          <a:p>
            <a:r>
              <a:rPr lang="en-US" sz="2400" b="1">
                <a:solidFill>
                  <a:schemeClr val="accent4"/>
                </a:solidFill>
              </a:rPr>
              <a:t>Supporting Documents</a:t>
            </a:r>
            <a:endParaRPr lang="en-US" sz="2400" b="1">
              <a:solidFill>
                <a:schemeClr val="accent4"/>
              </a:solidFill>
            </a:endParaRPr>
          </a:p>
        </p:txBody>
      </p:sp>
      <p:sp>
        <p:nvSpPr>
          <p:cNvPr id="3" name="Content Placeholder 2"/>
          <p:cNvSpPr>
            <a:spLocks noGrp="1"/>
          </p:cNvSpPr>
          <p:nvPr>
            <p:ph idx="1"/>
          </p:nvPr>
        </p:nvSpPr>
        <p:spPr/>
        <p:txBody>
          <a:bodyPr/>
          <a:p>
            <a:pPr algn="just"/>
            <a:r>
              <a:rPr lang="en-US"/>
              <a:t>In addition to these standards, support guidelines/manuals for implementing the new programmes in the teacher training institutions have been published and circulated to colleges since 2012. </a:t>
            </a:r>
            <a:endParaRPr lang="en-US"/>
          </a:p>
          <a:p>
            <a:pPr marL="0" indent="0">
              <a:buNone/>
            </a:pPr>
            <a:endParaRPr lang="en-US"/>
          </a:p>
          <a:p>
            <a:pPr algn="just"/>
            <a:r>
              <a:rPr lang="en-US"/>
              <a:t>As these programmes expand and gain more students, and with adequate funding of the colleges, this structure may break out into five or six schools to give each level a separate school of its own.</a:t>
            </a:r>
            <a:endParaRPr lang="en-US"/>
          </a:p>
        </p:txBody>
      </p:sp>
      <p:sp>
        <p:nvSpPr>
          <p:cNvPr id="4" name="Date Placeholder 3"/>
          <p:cNvSpPr>
            <a:spLocks noGrp="1"/>
          </p:cNvSpPr>
          <p:nvPr>
            <p:ph type="dt" sz="half" idx="10"/>
          </p:nvPr>
        </p:nvSpPr>
        <p:spPr/>
        <p:txBody>
          <a:bodyPr/>
          <a:p>
            <a:fld id="{B61BEF0D-F0BB-DE4B-95CE-6DB70DBA9567}" type="datetime1">
              <a:rPr lang="en-US" dirty="0"/>
            </a:fld>
            <a:endParaRPr lang="en-US" dirty="0"/>
          </a:p>
        </p:txBody>
      </p:sp>
      <p:sp>
        <p:nvSpPr>
          <p:cNvPr id="5" name="Slide Number Placeholder 4"/>
          <p:cNvSpPr>
            <a:spLocks noGrp="1"/>
          </p:cNvSpPr>
          <p:nvPr>
            <p:ph type="sldNum" sz="quarter" idx="12"/>
          </p:nvPr>
        </p:nvSpPr>
        <p:spPr/>
        <p:txBody>
          <a:bodyPr/>
          <a:p>
            <a:fld id="{D57F1E4F-1CFF-5643-939E-217C01CDF565}" type="slidenum">
              <a:rPr lang="en-US" dirty="0"/>
            </a:fld>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483995" y="685800"/>
            <a:ext cx="10019030" cy="1202055"/>
          </a:xfrm>
        </p:spPr>
        <p:txBody>
          <a:bodyPr/>
          <a:p>
            <a:r>
              <a:rPr lang="en-US" sz="2400" b="1">
                <a:solidFill>
                  <a:schemeClr val="accent4"/>
                </a:solidFill>
              </a:rPr>
              <a:t>Agenda for a new College B.Ed </a:t>
            </a:r>
            <a:endParaRPr lang="en-US" sz="2400" b="1">
              <a:solidFill>
                <a:schemeClr val="accent4"/>
              </a:solidFill>
            </a:endParaRPr>
          </a:p>
        </p:txBody>
      </p:sp>
      <p:sp>
        <p:nvSpPr>
          <p:cNvPr id="3" name="Content Placeholder 2"/>
          <p:cNvSpPr>
            <a:spLocks noGrp="1"/>
          </p:cNvSpPr>
          <p:nvPr>
            <p:ph idx="1"/>
          </p:nvPr>
        </p:nvSpPr>
        <p:spPr>
          <a:xfrm>
            <a:off x="1483995" y="1888490"/>
            <a:ext cx="10019030" cy="4968875"/>
          </a:xfrm>
        </p:spPr>
        <p:txBody>
          <a:bodyPr>
            <a:noAutofit/>
          </a:bodyPr>
          <a:p>
            <a:r>
              <a:rPr lang="en-US" sz="2000"/>
              <a:t>The ongoing transformations in the structure and curriculum of the F/CoEs create an agenda for a new college B.Ed curriculum developers</a:t>
            </a:r>
            <a:endParaRPr lang="en-US" sz="2000"/>
          </a:p>
          <a:p>
            <a:r>
              <a:rPr lang="en-US" sz="2000"/>
              <a:t>Some of the key aspects of this agenda which could form the focus for curriculum development and implementation for the new college B.Ed  include:</a:t>
            </a:r>
            <a:endParaRPr lang="en-US" sz="2000"/>
          </a:p>
          <a:p>
            <a:pPr marL="342900" indent="-342900">
              <a:buFont typeface="+mj-lt"/>
              <a:buAutoNum type="romanLcPeriod"/>
            </a:pPr>
            <a:r>
              <a:rPr lang="en-US" sz="2000">
                <a:solidFill>
                  <a:schemeClr val="accent5"/>
                </a:solidFill>
              </a:rPr>
              <a:t>the restructuring of the colleges in which teacher training is becoming increasingly specialized; and</a:t>
            </a:r>
            <a:endParaRPr lang="en-US" sz="2000">
              <a:solidFill>
                <a:schemeClr val="accent5"/>
              </a:solidFill>
            </a:endParaRPr>
          </a:p>
          <a:p>
            <a:pPr marL="342900" indent="-342900">
              <a:buFont typeface="+mj-lt"/>
              <a:buAutoNum type="romanLcPeriod"/>
            </a:pPr>
            <a:r>
              <a:rPr lang="en-US" sz="2000">
                <a:solidFill>
                  <a:schemeClr val="accent5"/>
                </a:solidFill>
              </a:rPr>
              <a:t>rational planning of the curriculum for the specific purpose of producing specialist teachers capable of effective teaching at one of the five key areas of basic education </a:t>
            </a:r>
            <a:endParaRPr lang="en-US" sz="2000">
              <a:solidFill>
                <a:schemeClr val="accent5"/>
              </a:solidFill>
            </a:endParaRPr>
          </a:p>
          <a:p>
            <a:r>
              <a:rPr lang="en-US" sz="2000"/>
              <a:t>These aspects are vital for providing directions to curriculum developers for the college B.Ed; and</a:t>
            </a:r>
            <a:endParaRPr lang="en-US" sz="2000"/>
          </a:p>
          <a:p>
            <a:r>
              <a:rPr lang="en-US" sz="2000"/>
              <a:t> Meeting the higher education needs of the graduates of the new Teacher Education programme whose first cohort was expected to complete their training by July 2017.</a:t>
            </a:r>
            <a:endParaRPr lang="en-US" sz="2000"/>
          </a:p>
        </p:txBody>
      </p:sp>
      <p:sp>
        <p:nvSpPr>
          <p:cNvPr id="10" name="Date Placeholder 9"/>
          <p:cNvSpPr>
            <a:spLocks noGrp="1"/>
          </p:cNvSpPr>
          <p:nvPr>
            <p:ph type="dt" sz="half" idx="10"/>
          </p:nvPr>
        </p:nvSpPr>
        <p:spPr/>
        <p:txBody>
          <a:bodyPr/>
          <a:p>
            <a:fld id="{B61BEF0D-F0BB-DE4B-95CE-6DB70DBA9567}" type="datetime1">
              <a:rPr lang="en-US" dirty="0"/>
            </a:fld>
            <a:endParaRPr lang="en-US" dirty="0"/>
          </a:p>
        </p:txBody>
      </p:sp>
      <p:sp>
        <p:nvSpPr>
          <p:cNvPr id="11" name="Slide Number Placeholder 10"/>
          <p:cNvSpPr>
            <a:spLocks noGrp="1"/>
          </p:cNvSpPr>
          <p:nvPr>
            <p:ph type="sldNum" sz="quarter" idx="12"/>
          </p:nvPr>
        </p:nvSpPr>
        <p:spPr/>
        <p:txBody>
          <a:bodyPr/>
          <a:p>
            <a:fld id="{D57F1E4F-1CFF-5643-939E-217C01CDF565}" type="slidenum">
              <a:rPr lang="en-US" dirty="0"/>
            </a:fld>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483995" y="685800"/>
            <a:ext cx="10019030" cy="1369060"/>
          </a:xfrm>
        </p:spPr>
        <p:txBody>
          <a:bodyPr/>
          <a:p>
            <a:r>
              <a:rPr lang="en-US">
                <a:sym typeface="+mn-ea"/>
              </a:rPr>
              <a:t> </a:t>
            </a:r>
            <a:r>
              <a:rPr lang="en-US" sz="2400" b="1">
                <a:solidFill>
                  <a:schemeClr val="accent4"/>
                </a:solidFill>
                <a:sym typeface="+mn-ea"/>
              </a:rPr>
              <a:t>Rationale for a new college B.Ed </a:t>
            </a:r>
            <a:endParaRPr lang="en-US" sz="2400" b="1">
              <a:solidFill>
                <a:schemeClr val="accent4"/>
              </a:solidFill>
              <a:sym typeface="+mn-ea"/>
            </a:endParaRPr>
          </a:p>
        </p:txBody>
      </p:sp>
      <p:sp>
        <p:nvSpPr>
          <p:cNvPr id="3" name="Content Placeholder 2"/>
          <p:cNvSpPr>
            <a:spLocks noGrp="1"/>
          </p:cNvSpPr>
          <p:nvPr>
            <p:ph idx="1"/>
          </p:nvPr>
        </p:nvSpPr>
        <p:spPr>
          <a:xfrm>
            <a:off x="1483995" y="1986280"/>
            <a:ext cx="10019030" cy="4797425"/>
          </a:xfrm>
        </p:spPr>
        <p:txBody>
          <a:bodyPr>
            <a:normAutofit fontScale="90000"/>
          </a:bodyPr>
          <a:p>
            <a:r>
              <a:rPr lang="en-US"/>
              <a:t>The justification for a new college B.Ed can be found in the need for a credible curriculum - one that serves the needs of both its intended target group and those of the broader society. </a:t>
            </a:r>
            <a:endParaRPr lang="en-US"/>
          </a:p>
          <a:p>
            <a:r>
              <a:rPr lang="en-US"/>
              <a:t>A curriculum can only achieve credibility when it serves the needs of the students and the host community (</a:t>
            </a:r>
            <a:r>
              <a:rPr lang="en-US">
                <a:sym typeface="+mn-ea"/>
              </a:rPr>
              <a:t>Holgate (1992), </a:t>
            </a:r>
            <a:r>
              <a:rPr lang="en-US"/>
              <a:t>.</a:t>
            </a:r>
            <a:endParaRPr lang="en-US"/>
          </a:p>
          <a:p>
            <a:r>
              <a:rPr lang="en-US"/>
              <a:t>The affiliated B.Ed prevalent in F/CoEs presently, lacks such credibility for the graduates of the new NCE programmes</a:t>
            </a:r>
            <a:endParaRPr lang="en-US"/>
          </a:p>
          <a:p>
            <a:r>
              <a:rPr lang="en-US"/>
              <a:t>Few universities offer B.Ed degrees in the specialized areas emphasized by both the NCE reforms and NTEP making opportunities for transition to higher education very limited for such NCE graduates</a:t>
            </a:r>
            <a:endParaRPr lang="en-US"/>
          </a:p>
          <a:p>
            <a:r>
              <a:rPr lang="en-US"/>
              <a:t>Here then is the organisational root for the current derive towards professionalism</a:t>
            </a:r>
            <a:endParaRPr lang="en-US"/>
          </a:p>
        </p:txBody>
      </p:sp>
      <p:sp>
        <p:nvSpPr>
          <p:cNvPr id="10" name="Date Placeholder 9"/>
          <p:cNvSpPr>
            <a:spLocks noGrp="1"/>
          </p:cNvSpPr>
          <p:nvPr>
            <p:ph type="dt" sz="half" idx="10"/>
          </p:nvPr>
        </p:nvSpPr>
        <p:spPr/>
        <p:txBody>
          <a:bodyPr/>
          <a:p>
            <a:fld id="{B61BEF0D-F0BB-DE4B-95CE-6DB70DBA9567}" type="datetime1">
              <a:rPr lang="en-US" dirty="0"/>
            </a:fld>
            <a:endParaRPr lang="en-US" dirty="0"/>
          </a:p>
        </p:txBody>
      </p:sp>
      <p:sp>
        <p:nvSpPr>
          <p:cNvPr id="11" name="Slide Number Placeholder 10"/>
          <p:cNvSpPr>
            <a:spLocks noGrp="1"/>
          </p:cNvSpPr>
          <p:nvPr>
            <p:ph type="sldNum" sz="quarter" idx="12"/>
          </p:nvPr>
        </p:nvSpPr>
        <p:spPr/>
        <p:txBody>
          <a:bodyPr/>
          <a:p>
            <a:fld id="{D57F1E4F-1CFF-5643-939E-217C01CDF565}" type="slidenum">
              <a:rPr lang="en-US" dirty="0"/>
            </a:fld>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483995" y="685800"/>
            <a:ext cx="10019030" cy="1182370"/>
          </a:xfrm>
        </p:spPr>
        <p:txBody>
          <a:bodyPr/>
          <a:p>
            <a:r>
              <a:rPr lang="en-US" sz="2400" b="1">
                <a:solidFill>
                  <a:schemeClr val="accent4"/>
                </a:solidFill>
              </a:rPr>
              <a:t>A Note of Warning</a:t>
            </a:r>
            <a:endParaRPr lang="en-US" sz="2400" b="1">
              <a:solidFill>
                <a:schemeClr val="accent4"/>
              </a:solidFill>
            </a:endParaRPr>
          </a:p>
        </p:txBody>
      </p:sp>
      <p:sp>
        <p:nvSpPr>
          <p:cNvPr id="3" name="Content Placeholder 2"/>
          <p:cNvSpPr>
            <a:spLocks noGrp="1"/>
          </p:cNvSpPr>
          <p:nvPr>
            <p:ph idx="1"/>
          </p:nvPr>
        </p:nvSpPr>
        <p:spPr>
          <a:xfrm>
            <a:off x="1483995" y="1868170"/>
            <a:ext cx="10368915" cy="4990465"/>
          </a:xfrm>
        </p:spPr>
        <p:txBody>
          <a:bodyPr>
            <a:normAutofit fontScale="80000"/>
          </a:bodyPr>
          <a:p>
            <a:pPr algn="just"/>
            <a:endParaRPr lang="en-US"/>
          </a:p>
          <a:p>
            <a:pPr algn="just"/>
            <a:r>
              <a:rPr lang="en-US" sz="2500"/>
              <a:t>The affiliated B.Ed degrees run by the colleges  were fashioned out along academic oriented and disciplines based courses of the faculties/ Institutes of education of conventional universities.</a:t>
            </a:r>
            <a:endParaRPr lang="en-US" sz="2500"/>
          </a:p>
          <a:p>
            <a:pPr algn="just"/>
            <a:r>
              <a:rPr lang="en-US" sz="2500"/>
              <a:t>An academic oriented B.Ed might lose sight of the epistemological assumptions and commitments of the new teacher education programme dictated by NTEP and the new BEC.</a:t>
            </a:r>
            <a:endParaRPr lang="en-US" sz="2500"/>
          </a:p>
          <a:p>
            <a:pPr algn="just"/>
            <a:endParaRPr lang="en-US" sz="2500"/>
          </a:p>
          <a:p>
            <a:pPr algn="just"/>
            <a:r>
              <a:rPr lang="en-US" sz="2500"/>
              <a:t>There is a present danger that, if care is not taken, a novel variety of these irrelevant/academic B.Ed courses may find their way back into the system under the expanded mandate.</a:t>
            </a:r>
            <a:endParaRPr lang="en-US" sz="2500"/>
          </a:p>
          <a:p>
            <a:pPr algn="just"/>
            <a:endParaRPr lang="en-US" sz="2500">
              <a:sym typeface="+mn-ea"/>
            </a:endParaRPr>
          </a:p>
          <a:p>
            <a:pPr algn="just"/>
            <a:r>
              <a:rPr lang="en-US" sz="2500">
                <a:sym typeface="+mn-ea"/>
              </a:rPr>
              <a:t>It is in this sense that a caution is sounded against a premature and uninformed choice of an academic oriented B.Ed. </a:t>
            </a:r>
            <a:endParaRPr lang="en-US" sz="2500"/>
          </a:p>
          <a:p>
            <a:endParaRPr lang="en-US" sz="2500"/>
          </a:p>
        </p:txBody>
      </p:sp>
      <p:sp>
        <p:nvSpPr>
          <p:cNvPr id="10" name="Date Placeholder 9"/>
          <p:cNvSpPr>
            <a:spLocks noGrp="1"/>
          </p:cNvSpPr>
          <p:nvPr>
            <p:ph type="dt" sz="half" idx="10"/>
          </p:nvPr>
        </p:nvSpPr>
        <p:spPr/>
        <p:txBody>
          <a:bodyPr/>
          <a:p>
            <a:fld id="{B61BEF0D-F0BB-DE4B-95CE-6DB70DBA9567}" type="datetime1">
              <a:rPr lang="en-US" dirty="0"/>
            </a:fld>
            <a:endParaRPr lang="en-US" dirty="0"/>
          </a:p>
        </p:txBody>
      </p:sp>
      <p:sp>
        <p:nvSpPr>
          <p:cNvPr id="11" name="Slide Number Placeholder 10"/>
          <p:cNvSpPr>
            <a:spLocks noGrp="1"/>
          </p:cNvSpPr>
          <p:nvPr>
            <p:ph type="sldNum" sz="quarter" idx="12"/>
          </p:nvPr>
        </p:nvSpPr>
        <p:spPr/>
        <p:txBody>
          <a:bodyPr/>
          <a:p>
            <a:fld id="{D57F1E4F-1CFF-5643-939E-217C01CDF565}" type="slidenum">
              <a:rPr lang="en-US" dirty="0"/>
            </a:fld>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a:bodyPr>
          <a:p>
            <a:r>
              <a:rPr lang="en-US" sz="2400" b="1">
                <a:solidFill>
                  <a:schemeClr val="accent4"/>
                </a:solidFill>
              </a:rPr>
              <a:t>The Two Traditions In Teacher Training </a:t>
            </a:r>
            <a:endParaRPr lang="en-US" sz="2400" b="1">
              <a:solidFill>
                <a:schemeClr val="accent4"/>
              </a:solidFill>
            </a:endParaRPr>
          </a:p>
        </p:txBody>
      </p:sp>
      <p:sp>
        <p:nvSpPr>
          <p:cNvPr id="3" name="Content Placeholder 2"/>
          <p:cNvSpPr>
            <a:spLocks noGrp="1"/>
          </p:cNvSpPr>
          <p:nvPr>
            <p:ph idx="1"/>
          </p:nvPr>
        </p:nvSpPr>
        <p:spPr>
          <a:xfrm>
            <a:off x="1483995" y="2035175"/>
            <a:ext cx="10019030" cy="4213225"/>
          </a:xfrm>
        </p:spPr>
        <p:txBody>
          <a:bodyPr>
            <a:normAutofit lnSpcReduction="20000"/>
          </a:bodyPr>
          <a:p>
            <a:r>
              <a:rPr lang="en-US"/>
              <a:t> Discussion about the curriculum of teacher education revolves around the following two main issues (</a:t>
            </a:r>
            <a:r>
              <a:rPr lang="en-US">
                <a:sym typeface="+mn-ea"/>
              </a:rPr>
              <a:t>Bell, 1981),</a:t>
            </a:r>
            <a:r>
              <a:rPr lang="en-US"/>
              <a:t>:</a:t>
            </a:r>
            <a:endParaRPr lang="en-US"/>
          </a:p>
          <a:p>
            <a:pPr marL="457200" indent="-457200">
              <a:buFont typeface="+mj-lt"/>
              <a:buAutoNum type="romanLcPeriod"/>
            </a:pPr>
            <a:r>
              <a:rPr lang="en-US">
                <a:solidFill>
                  <a:schemeClr val="accent5"/>
                </a:solidFill>
              </a:rPr>
              <a:t>“the relationship between academic knowledge about education and the practice of teaching” ; and</a:t>
            </a:r>
            <a:endParaRPr lang="en-US">
              <a:solidFill>
                <a:schemeClr val="accent5"/>
              </a:solidFill>
            </a:endParaRPr>
          </a:p>
          <a:p>
            <a:pPr marL="457200" indent="-457200">
              <a:buFont typeface="+mj-lt"/>
              <a:buAutoNum type="romanLcPeriod"/>
            </a:pPr>
            <a:r>
              <a:rPr lang="en-US">
                <a:solidFill>
                  <a:schemeClr val="accent5"/>
                </a:solidFill>
              </a:rPr>
              <a:t>“the place of main subject study”. </a:t>
            </a:r>
            <a:endParaRPr lang="en-US"/>
          </a:p>
          <a:p>
            <a:r>
              <a:rPr lang="en-US"/>
              <a:t>Okebukola (2015) identified two main types of pedagogical models that characterised teacher training in Nigeria:</a:t>
            </a:r>
            <a:endParaRPr lang="en-US"/>
          </a:p>
          <a:p>
            <a:pPr marL="457200" indent="-457200">
              <a:buFont typeface="+mj-lt"/>
              <a:buAutoNum type="alphaLcPeriod"/>
            </a:pPr>
            <a:r>
              <a:rPr lang="en-US">
                <a:solidFill>
                  <a:schemeClr val="accent5"/>
                </a:solidFill>
              </a:rPr>
              <a:t>the pre-Course Unit system training model; and</a:t>
            </a:r>
            <a:endParaRPr lang="en-US">
              <a:solidFill>
                <a:schemeClr val="accent5"/>
              </a:solidFill>
            </a:endParaRPr>
          </a:p>
          <a:p>
            <a:pPr marL="457200" indent="-457200">
              <a:buFont typeface="+mj-lt"/>
              <a:buAutoNum type="alphaLcPeriod"/>
            </a:pPr>
            <a:r>
              <a:rPr lang="en-US">
                <a:solidFill>
                  <a:schemeClr val="accent5"/>
                </a:solidFill>
              </a:rPr>
              <a:t>the post-Course Unit system training model.</a:t>
            </a:r>
            <a:endParaRPr lang="en-US">
              <a:solidFill>
                <a:schemeClr val="accent5"/>
              </a:solidFill>
            </a:endParaRPr>
          </a:p>
        </p:txBody>
      </p:sp>
      <p:sp>
        <p:nvSpPr>
          <p:cNvPr id="10" name="Date Placeholder 9"/>
          <p:cNvSpPr>
            <a:spLocks noGrp="1"/>
          </p:cNvSpPr>
          <p:nvPr>
            <p:ph type="dt" sz="half" idx="10"/>
          </p:nvPr>
        </p:nvSpPr>
        <p:spPr/>
        <p:txBody>
          <a:bodyPr/>
          <a:p>
            <a:fld id="{B61BEF0D-F0BB-DE4B-95CE-6DB70DBA9567}" type="datetime1">
              <a:rPr lang="en-US" dirty="0"/>
            </a:fld>
            <a:endParaRPr lang="en-US" dirty="0"/>
          </a:p>
        </p:txBody>
      </p:sp>
      <p:sp>
        <p:nvSpPr>
          <p:cNvPr id="11" name="Slide Number Placeholder 10"/>
          <p:cNvSpPr>
            <a:spLocks noGrp="1"/>
          </p:cNvSpPr>
          <p:nvPr>
            <p:ph type="sldNum" sz="quarter" idx="12"/>
          </p:nvPr>
        </p:nvSpPr>
        <p:spPr/>
        <p:txBody>
          <a:bodyPr/>
          <a:p>
            <a:fld id="{D57F1E4F-1CFF-5643-939E-217C01CDF565}" type="slidenum">
              <a:rPr lang="en-US" dirty="0"/>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483995" y="-635"/>
            <a:ext cx="10019030" cy="1456690"/>
          </a:xfrm>
        </p:spPr>
        <p:txBody>
          <a:bodyPr/>
          <a:p>
            <a:r>
              <a:rPr lang="en-US" sz="2800" b="1">
                <a:solidFill>
                  <a:schemeClr val="accent4"/>
                </a:solidFill>
              </a:rPr>
              <a:t>Other criticisms of the affiliated B.Ed</a:t>
            </a:r>
            <a:endParaRPr lang="en-US" sz="2800" b="1">
              <a:solidFill>
                <a:schemeClr val="accent4"/>
              </a:solidFill>
            </a:endParaRPr>
          </a:p>
        </p:txBody>
      </p:sp>
      <p:sp>
        <p:nvSpPr>
          <p:cNvPr id="3" name="Content Placeholder 2"/>
          <p:cNvSpPr>
            <a:spLocks noGrp="1"/>
          </p:cNvSpPr>
          <p:nvPr>
            <p:ph idx="1"/>
          </p:nvPr>
        </p:nvSpPr>
        <p:spPr>
          <a:xfrm>
            <a:off x="1483995" y="1455420"/>
            <a:ext cx="10708005" cy="5260975"/>
          </a:xfrm>
        </p:spPr>
        <p:txBody>
          <a:bodyPr>
            <a:normAutofit lnSpcReduction="10000"/>
          </a:bodyPr>
          <a:p>
            <a:r>
              <a:rPr lang="en-US" b="1">
                <a:solidFill>
                  <a:srgbClr val="FF0000"/>
                </a:solidFill>
              </a:rPr>
              <a:t>Lack of depth of subject matter knowledge, especially in specialized areas </a:t>
            </a:r>
            <a:r>
              <a:rPr lang="en-US"/>
              <a:t>producing graduate teachers  that are ill-prepared for teaching complex concepts in their chosen subjects (Okebukola, 2015).</a:t>
            </a:r>
            <a:endParaRPr lang="en-US"/>
          </a:p>
          <a:p>
            <a:r>
              <a:rPr lang="en-US" b="1">
                <a:solidFill>
                  <a:srgbClr val="FF0000"/>
                </a:solidFill>
              </a:rPr>
              <a:t>Overemphasis on theory at the expense of practical application in the pedagogical focus of the B.Ed degree</a:t>
            </a:r>
            <a:r>
              <a:rPr lang="en-US"/>
              <a:t>, which creates a theory/practical dichotomy</a:t>
            </a:r>
            <a:endParaRPr lang="en-US"/>
          </a:p>
          <a:p>
            <a:r>
              <a:rPr lang="en-US" b="1">
                <a:solidFill>
                  <a:srgbClr val="FF0000"/>
                </a:solidFill>
              </a:rPr>
              <a:t>Limited duration and quality of practical teaching experience </a:t>
            </a:r>
            <a:r>
              <a:rPr lang="en-US"/>
              <a:t>that fails to provide trainee teachers with the essential practical teaching skills and classroom management techniques required for effective teaching (Adeyanju, 2005)</a:t>
            </a:r>
            <a:endParaRPr lang="en-US"/>
          </a:p>
          <a:p>
            <a:r>
              <a:rPr lang="en-US" b="1">
                <a:solidFill>
                  <a:srgbClr val="FF0000"/>
                </a:solidFill>
              </a:rPr>
              <a:t>Worries concerning quality and a lack of a central control on practice</a:t>
            </a:r>
            <a:r>
              <a:rPr lang="en-US"/>
              <a:t> despite the regulatory oversight by the NUC (Rasheed, 2020).</a:t>
            </a:r>
            <a:endParaRPr lang="en-US"/>
          </a:p>
          <a:p>
            <a:r>
              <a:rPr lang="en-US"/>
              <a:t>These concerns form the basis upon which a case for new directions for curriculum development and implementation for a college B.Ed is being made.</a:t>
            </a:r>
            <a:endParaRPr lang="en-US"/>
          </a:p>
        </p:txBody>
      </p:sp>
      <p:sp>
        <p:nvSpPr>
          <p:cNvPr id="10" name="Date Placeholder 9"/>
          <p:cNvSpPr>
            <a:spLocks noGrp="1"/>
          </p:cNvSpPr>
          <p:nvPr>
            <p:ph type="dt" sz="half" idx="10"/>
          </p:nvPr>
        </p:nvSpPr>
        <p:spPr/>
        <p:txBody>
          <a:bodyPr/>
          <a:p>
            <a:fld id="{B61BEF0D-F0BB-DE4B-95CE-6DB70DBA9567}" type="datetime1">
              <a:rPr lang="en-US" dirty="0"/>
            </a:fld>
            <a:endParaRPr lang="en-US" dirty="0"/>
          </a:p>
        </p:txBody>
      </p:sp>
      <p:sp>
        <p:nvSpPr>
          <p:cNvPr id="11" name="Slide Number Placeholder 10"/>
          <p:cNvSpPr>
            <a:spLocks noGrp="1"/>
          </p:cNvSpPr>
          <p:nvPr>
            <p:ph type="sldNum" sz="quarter" idx="12"/>
          </p:nvPr>
        </p:nvSpPr>
        <p:spPr/>
        <p:txBody>
          <a:bodyPr/>
          <a:p>
            <a:fld id="{D57F1E4F-1CFF-5643-939E-217C01CDF565}" type="slidenum">
              <a:rPr lang="en-US" dirty="0"/>
            </a:fld>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483995" y="685800"/>
            <a:ext cx="10019030" cy="1138555"/>
          </a:xfrm>
        </p:spPr>
        <p:txBody>
          <a:bodyPr/>
          <a:p>
            <a:r>
              <a:rPr lang="en-US" sz="2400" b="1">
                <a:solidFill>
                  <a:schemeClr val="accent4"/>
                </a:solidFill>
              </a:rPr>
              <a:t>The Pre-Course Unit Model</a:t>
            </a:r>
            <a:endParaRPr lang="en-US" sz="2400" b="1">
              <a:solidFill>
                <a:schemeClr val="accent4"/>
              </a:solidFill>
            </a:endParaRPr>
          </a:p>
        </p:txBody>
      </p:sp>
      <p:sp>
        <p:nvSpPr>
          <p:cNvPr id="3" name="Content Placeholder 2"/>
          <p:cNvSpPr>
            <a:spLocks noGrp="1"/>
          </p:cNvSpPr>
          <p:nvPr>
            <p:ph idx="1"/>
          </p:nvPr>
        </p:nvSpPr>
        <p:spPr>
          <a:xfrm>
            <a:off x="1483995" y="2091055"/>
            <a:ext cx="10019030" cy="4767580"/>
          </a:xfrm>
        </p:spPr>
        <p:txBody>
          <a:bodyPr>
            <a:normAutofit/>
          </a:bodyPr>
          <a:p>
            <a:r>
              <a:rPr lang="en-US"/>
              <a:t>This pedagogical model was one in which the student teacher was exposed to more content knowledge in his/her teaching subjects than in education.</a:t>
            </a:r>
            <a:endParaRPr lang="en-US"/>
          </a:p>
          <a:p>
            <a:r>
              <a:rPr lang="en-US"/>
              <a:t>The common practice in teacher preparation institutions was to devote about 90% of the teacher education curriculum to the teaching subject and about 10% to education”.</a:t>
            </a:r>
            <a:endParaRPr lang="en-US"/>
          </a:p>
          <a:p>
            <a:r>
              <a:rPr lang="en-US"/>
              <a:t>The model produced high levels of mastery of the content knowledge of the teaching subjects in their students,</a:t>
            </a:r>
            <a:endParaRPr lang="en-US"/>
          </a:p>
          <a:p>
            <a:r>
              <a:rPr lang="en-US"/>
              <a:t>It also   built their practical skills of teaching and professional competence by ensuring that only relevant and useful knowledge and skills of the education components were taught to them.</a:t>
            </a:r>
            <a:endParaRPr lang="en-US"/>
          </a:p>
        </p:txBody>
      </p:sp>
      <p:sp>
        <p:nvSpPr>
          <p:cNvPr id="10" name="Date Placeholder 9"/>
          <p:cNvSpPr>
            <a:spLocks noGrp="1"/>
          </p:cNvSpPr>
          <p:nvPr>
            <p:ph type="dt" sz="half" idx="10"/>
          </p:nvPr>
        </p:nvSpPr>
        <p:spPr/>
        <p:txBody>
          <a:bodyPr/>
          <a:p>
            <a:fld id="{B61BEF0D-F0BB-DE4B-95CE-6DB70DBA9567}" type="datetime1">
              <a:rPr lang="en-US" dirty="0"/>
            </a:fld>
            <a:endParaRPr lang="en-US" dirty="0"/>
          </a:p>
        </p:txBody>
      </p:sp>
      <p:sp>
        <p:nvSpPr>
          <p:cNvPr id="11" name="Slide Number Placeholder 10"/>
          <p:cNvSpPr>
            <a:spLocks noGrp="1"/>
          </p:cNvSpPr>
          <p:nvPr>
            <p:ph type="sldNum" sz="quarter" idx="12"/>
          </p:nvPr>
        </p:nvSpPr>
        <p:spPr/>
        <p:txBody>
          <a:bodyPr/>
          <a:p>
            <a:fld id="{D57F1E4F-1CFF-5643-939E-217C01CDF565}" type="slidenum">
              <a:rPr lang="en-US" dirty="0"/>
            </a:fld>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sz="2400" b="1">
                <a:solidFill>
                  <a:schemeClr val="accent4"/>
                </a:solidFill>
              </a:rPr>
              <a:t>Post-Course Unit Model</a:t>
            </a:r>
            <a:endParaRPr lang="en-US" sz="2400" b="1">
              <a:solidFill>
                <a:schemeClr val="accent4"/>
              </a:solidFill>
            </a:endParaRPr>
          </a:p>
        </p:txBody>
      </p:sp>
      <p:sp>
        <p:nvSpPr>
          <p:cNvPr id="3" name="Content Placeholder 2"/>
          <p:cNvSpPr>
            <a:spLocks noGrp="1"/>
          </p:cNvSpPr>
          <p:nvPr>
            <p:ph idx="1"/>
          </p:nvPr>
        </p:nvSpPr>
        <p:spPr>
          <a:xfrm>
            <a:off x="1483995" y="1976755"/>
            <a:ext cx="10708005" cy="4773930"/>
          </a:xfrm>
        </p:spPr>
        <p:txBody>
          <a:bodyPr>
            <a:normAutofit/>
          </a:bodyPr>
          <a:p>
            <a:r>
              <a:rPr lang="en-US"/>
              <a:t>In the second model, the ratio of subject studies to education courses is reversed.</a:t>
            </a:r>
            <a:endParaRPr lang="en-US"/>
          </a:p>
          <a:p>
            <a:r>
              <a:rPr lang="en-US"/>
              <a:t>The education experts in particular, seized the opportunity of the course unit system to “navigate their way to increasing the load of the courses in education” at the expense of the teaching subjects.</a:t>
            </a:r>
            <a:endParaRPr lang="en-US"/>
          </a:p>
          <a:p>
            <a:r>
              <a:rPr lang="en-US"/>
              <a:t>The result: “a recipe for producing the half-baked teachers we are now confronted with in terms of content knowledge”.</a:t>
            </a:r>
            <a:endParaRPr lang="en-US"/>
          </a:p>
          <a:p>
            <a:r>
              <a:rPr lang="en-US"/>
              <a:t>The assumption underpinning this training model is that broad and intense exposure to all manner of education courses  is a grooming experience which produces a fully and truly competent teacher.</a:t>
            </a:r>
            <a:endParaRPr lang="en-US"/>
          </a:p>
        </p:txBody>
      </p:sp>
      <p:sp>
        <p:nvSpPr>
          <p:cNvPr id="10" name="Date Placeholder 9"/>
          <p:cNvSpPr>
            <a:spLocks noGrp="1"/>
          </p:cNvSpPr>
          <p:nvPr>
            <p:ph type="dt" sz="half" idx="10"/>
          </p:nvPr>
        </p:nvSpPr>
        <p:spPr/>
        <p:txBody>
          <a:bodyPr/>
          <a:p>
            <a:fld id="{B61BEF0D-F0BB-DE4B-95CE-6DB70DBA9567}" type="datetime1">
              <a:rPr lang="en-US" dirty="0"/>
            </a:fld>
            <a:endParaRPr lang="en-US" dirty="0"/>
          </a:p>
        </p:txBody>
      </p:sp>
      <p:sp>
        <p:nvSpPr>
          <p:cNvPr id="11" name="Slide Number Placeholder 10"/>
          <p:cNvSpPr>
            <a:spLocks noGrp="1"/>
          </p:cNvSpPr>
          <p:nvPr>
            <p:ph type="sldNum" sz="quarter" idx="12"/>
          </p:nvPr>
        </p:nvSpPr>
        <p:spPr/>
        <p:txBody>
          <a:bodyPr/>
          <a:p>
            <a:fld id="{D57F1E4F-1CFF-5643-939E-217C01CDF565}" type="slidenum">
              <a:rPr lang="en-US" dirty="0"/>
            </a:fld>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483995" y="685800"/>
            <a:ext cx="10019030" cy="1075055"/>
          </a:xfrm>
        </p:spPr>
        <p:txBody>
          <a:bodyPr/>
          <a:p>
            <a:r>
              <a:rPr lang="en-US" sz="2400" b="1">
                <a:solidFill>
                  <a:schemeClr val="accent4"/>
                </a:solidFill>
              </a:rPr>
              <a:t>A Graphic representation of the two Models</a:t>
            </a:r>
            <a:endParaRPr lang="en-US" sz="2400" b="1">
              <a:solidFill>
                <a:schemeClr val="accent4"/>
              </a:solidFill>
            </a:endParaRPr>
          </a:p>
        </p:txBody>
      </p:sp>
      <p:graphicFrame>
        <p:nvGraphicFramePr>
          <p:cNvPr id="4" name="Chart 12"/>
          <p:cNvGraphicFramePr/>
          <p:nvPr>
            <p:ph idx="1"/>
          </p:nvPr>
        </p:nvGraphicFramePr>
        <p:xfrm>
          <a:off x="1822450" y="1979295"/>
          <a:ext cx="9488805" cy="4398645"/>
        </p:xfrm>
        <a:graphic>
          <a:graphicData uri="http://schemas.openxmlformats.org/drawingml/2006/chart">
            <c:chart xmlns:c="http://schemas.openxmlformats.org/drawingml/2006/chart" xmlns:r="http://schemas.openxmlformats.org/officeDocument/2006/relationships" r:id="rId1"/>
          </a:graphicData>
        </a:graphic>
      </p:graphicFrame>
      <p:sp>
        <p:nvSpPr>
          <p:cNvPr id="10" name="Date Placeholder 9"/>
          <p:cNvSpPr>
            <a:spLocks noGrp="1"/>
          </p:cNvSpPr>
          <p:nvPr>
            <p:ph type="dt" sz="half" idx="10"/>
          </p:nvPr>
        </p:nvSpPr>
        <p:spPr/>
        <p:txBody>
          <a:bodyPr/>
          <a:p>
            <a:fld id="{B61BEF0D-F0BB-DE4B-95CE-6DB70DBA9567}" type="datetime1">
              <a:rPr lang="en-US" dirty="0"/>
            </a:fld>
            <a:endParaRPr lang="en-US" dirty="0"/>
          </a:p>
        </p:txBody>
      </p:sp>
      <p:sp>
        <p:nvSpPr>
          <p:cNvPr id="11" name="Slide Number Placeholder 10"/>
          <p:cNvSpPr>
            <a:spLocks noGrp="1"/>
          </p:cNvSpPr>
          <p:nvPr>
            <p:ph type="sldNum" sz="quarter" idx="12"/>
          </p:nvPr>
        </p:nvSpPr>
        <p:spPr/>
        <p:txBody>
          <a:bodyPr/>
          <a:p>
            <a:fld id="{D57F1E4F-1CFF-5643-939E-217C01CDF565}" type="slidenum">
              <a:rPr lang="en-US" dirty="0"/>
            </a:fld>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483995" y="685800"/>
            <a:ext cx="10019030" cy="1199515"/>
          </a:xfrm>
        </p:spPr>
        <p:txBody>
          <a:bodyPr/>
          <a:p>
            <a:r>
              <a:rPr lang="en-US" sz="2400" b="1">
                <a:solidFill>
                  <a:schemeClr val="accent4"/>
                </a:solidFill>
              </a:rPr>
              <a:t>The Two Models Contrasted</a:t>
            </a:r>
            <a:endParaRPr lang="en-US" sz="2400" b="1">
              <a:solidFill>
                <a:schemeClr val="accent4"/>
              </a:solidFill>
            </a:endParaRPr>
          </a:p>
        </p:txBody>
      </p:sp>
      <p:sp>
        <p:nvSpPr>
          <p:cNvPr id="3" name="Content Placeholder 2"/>
          <p:cNvSpPr>
            <a:spLocks noGrp="1"/>
          </p:cNvSpPr>
          <p:nvPr>
            <p:ph idx="1"/>
          </p:nvPr>
        </p:nvSpPr>
        <p:spPr>
          <a:xfrm>
            <a:off x="1066165" y="1729740"/>
            <a:ext cx="11204575" cy="5212080"/>
          </a:xfrm>
        </p:spPr>
        <p:txBody>
          <a:bodyPr>
            <a:normAutofit/>
          </a:bodyPr>
          <a:p>
            <a:pPr algn="just"/>
            <a:r>
              <a:rPr lang="en-US"/>
              <a:t>In theory, the abiding concern of both models was to produce what Bell (1981) described as the “professionally skilled practitioner of effective teaching.”</a:t>
            </a:r>
            <a:endParaRPr lang="en-US"/>
          </a:p>
          <a:p>
            <a:pPr algn="just"/>
            <a:r>
              <a:rPr lang="en-US"/>
              <a:t> But in practice, they differed in the emphasis they laid on the kind of teacher they aimed to produce. </a:t>
            </a:r>
            <a:endParaRPr lang="en-US"/>
          </a:p>
          <a:p>
            <a:pPr algn="just"/>
            <a:r>
              <a:rPr lang="en-US"/>
              <a:t>The first typology, with its emphasis on  the study of education theory leaned more towards preparing student teachers for intelligent and informed discourse about educational issues than practical expertise or knowledge of the subject matter.</a:t>
            </a:r>
            <a:endParaRPr lang="en-US"/>
          </a:p>
          <a:p>
            <a:pPr algn="just"/>
            <a:r>
              <a:rPr lang="en-US"/>
              <a:t>Hence, its curriculum, pedagogy and assessment processes were all skewed in accordance with its own conception of what it is to be an effective teacher - a teacher well grounded in educational discourse but deficient in subject matter knowledge.</a:t>
            </a:r>
            <a:endParaRPr lang="en-US"/>
          </a:p>
          <a:p>
            <a:endParaRPr lang="en-US"/>
          </a:p>
        </p:txBody>
      </p:sp>
      <p:sp>
        <p:nvSpPr>
          <p:cNvPr id="10" name="Date Placeholder 9"/>
          <p:cNvSpPr>
            <a:spLocks noGrp="1"/>
          </p:cNvSpPr>
          <p:nvPr>
            <p:ph type="dt" sz="half" idx="10"/>
          </p:nvPr>
        </p:nvSpPr>
        <p:spPr/>
        <p:txBody>
          <a:bodyPr/>
          <a:p>
            <a:fld id="{B61BEF0D-F0BB-DE4B-95CE-6DB70DBA9567}" type="datetime1">
              <a:rPr lang="en-US" dirty="0"/>
            </a:fld>
            <a:endParaRPr lang="en-US" dirty="0"/>
          </a:p>
        </p:txBody>
      </p:sp>
      <p:sp>
        <p:nvSpPr>
          <p:cNvPr id="11" name="Slide Number Placeholder 10"/>
          <p:cNvSpPr>
            <a:spLocks noGrp="1"/>
          </p:cNvSpPr>
          <p:nvPr>
            <p:ph type="sldNum" sz="quarter" idx="12"/>
          </p:nvPr>
        </p:nvSpPr>
        <p:spPr/>
        <p:txBody>
          <a:bodyPr/>
          <a:p>
            <a:fld id="{D57F1E4F-1CFF-5643-939E-217C01CDF565}" type="slidenum">
              <a:rPr lang="en-US" dirty="0"/>
            </a:fld>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483995" y="685800"/>
            <a:ext cx="10019030" cy="1149350"/>
          </a:xfrm>
        </p:spPr>
        <p:txBody>
          <a:bodyPr/>
          <a:p>
            <a:r>
              <a:rPr lang="en-US" sz="2400" b="1">
                <a:solidFill>
                  <a:schemeClr val="accent4"/>
                </a:solidFill>
                <a:sym typeface="+mn-ea"/>
              </a:rPr>
              <a:t>The Two Models Contrasted</a:t>
            </a:r>
            <a:br>
              <a:rPr lang="en-US" sz="2400" b="1">
                <a:solidFill>
                  <a:schemeClr val="accent4"/>
                </a:solidFill>
              </a:rPr>
            </a:br>
            <a:endParaRPr lang="en-US" sz="2400"/>
          </a:p>
        </p:txBody>
      </p:sp>
      <p:sp>
        <p:nvSpPr>
          <p:cNvPr id="3" name="Content Placeholder 2"/>
          <p:cNvSpPr>
            <a:spLocks noGrp="1"/>
          </p:cNvSpPr>
          <p:nvPr>
            <p:ph idx="1"/>
          </p:nvPr>
        </p:nvSpPr>
        <p:spPr>
          <a:xfrm>
            <a:off x="1483995" y="2113280"/>
            <a:ext cx="10019030" cy="4603115"/>
          </a:xfrm>
        </p:spPr>
        <p:txBody>
          <a:bodyPr>
            <a:normAutofit fontScale="90000"/>
          </a:bodyPr>
          <a:p>
            <a:r>
              <a:rPr lang="en-US"/>
              <a:t>The second model was concerned to produce what both Bell (1981) and Okebukola (2015) defined as “a highly educated teacher in the subject area who happened to want to be a teacher”.</a:t>
            </a:r>
            <a:endParaRPr lang="en-US"/>
          </a:p>
          <a:p>
            <a:r>
              <a:rPr lang="en-US"/>
              <a:t>Accordingly, the curriculum laid greater emphasis on the main subject study with diminished and largely applied role for the study of education theory and practice.  </a:t>
            </a:r>
            <a:endParaRPr lang="en-US"/>
          </a:p>
          <a:p>
            <a:r>
              <a:rPr lang="en-US"/>
              <a:t>The  model downplayed the usefulness of the education disciplines in initial preparation of teachers except in so far as they could be tailored to offer direct practical applicability. </a:t>
            </a:r>
            <a:endParaRPr lang="en-US"/>
          </a:p>
          <a:p>
            <a:r>
              <a:rPr lang="en-US"/>
              <a:t>Their role was regarded as contributory to effective teaching of the main subject.</a:t>
            </a:r>
            <a:endParaRPr lang="en-US"/>
          </a:p>
          <a:p>
            <a:endParaRPr lang="en-US"/>
          </a:p>
        </p:txBody>
      </p:sp>
      <p:sp>
        <p:nvSpPr>
          <p:cNvPr id="10" name="Date Placeholder 9"/>
          <p:cNvSpPr>
            <a:spLocks noGrp="1"/>
          </p:cNvSpPr>
          <p:nvPr>
            <p:ph type="dt" sz="half" idx="10"/>
          </p:nvPr>
        </p:nvSpPr>
        <p:spPr/>
        <p:txBody>
          <a:bodyPr/>
          <a:p>
            <a:fld id="{B61BEF0D-F0BB-DE4B-95CE-6DB70DBA9567}" type="datetime1">
              <a:rPr lang="en-US" dirty="0"/>
            </a:fld>
            <a:endParaRPr lang="en-US" dirty="0"/>
          </a:p>
        </p:txBody>
      </p:sp>
      <p:sp>
        <p:nvSpPr>
          <p:cNvPr id="11" name="Slide Number Placeholder 10"/>
          <p:cNvSpPr>
            <a:spLocks noGrp="1"/>
          </p:cNvSpPr>
          <p:nvPr>
            <p:ph type="sldNum" sz="quarter" idx="12"/>
          </p:nvPr>
        </p:nvSpPr>
        <p:spPr/>
        <p:txBody>
          <a:bodyPr/>
          <a:p>
            <a:fld id="{D57F1E4F-1CFF-5643-939E-217C01CDF565}" type="slidenum">
              <a:rPr lang="en-US" dirty="0"/>
            </a:fld>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483995" y="685800"/>
            <a:ext cx="10019030" cy="793115"/>
          </a:xfrm>
        </p:spPr>
        <p:txBody>
          <a:bodyPr>
            <a:normAutofit fontScale="90000"/>
          </a:bodyPr>
          <a:p>
            <a:r>
              <a:rPr lang="en-US" sz="2400" b="1">
                <a:solidFill>
                  <a:schemeClr val="accent4"/>
                </a:solidFill>
                <a:sym typeface="+mn-ea"/>
              </a:rPr>
              <a:t>The Two Models Contrasted</a:t>
            </a:r>
            <a:br>
              <a:rPr lang="en-US" sz="2400" b="1">
                <a:solidFill>
                  <a:schemeClr val="accent4"/>
                </a:solidFill>
              </a:rPr>
            </a:br>
            <a:endParaRPr lang="en-US" sz="2400"/>
          </a:p>
        </p:txBody>
      </p:sp>
      <p:sp>
        <p:nvSpPr>
          <p:cNvPr id="3" name="Content Placeholder 2"/>
          <p:cNvSpPr>
            <a:spLocks noGrp="1"/>
          </p:cNvSpPr>
          <p:nvPr>
            <p:ph idx="1"/>
          </p:nvPr>
        </p:nvSpPr>
        <p:spPr>
          <a:xfrm>
            <a:off x="1483995" y="1866265"/>
            <a:ext cx="10019030" cy="4771390"/>
          </a:xfrm>
        </p:spPr>
        <p:txBody>
          <a:bodyPr>
            <a:normAutofit/>
          </a:bodyPr>
          <a:p>
            <a:r>
              <a:rPr lang="en-US">
                <a:sym typeface="+mn-ea"/>
              </a:rPr>
              <a:t>This view is rooted in the dual function of the training institutions, which involves not only technical training but also the broader education of the student teacher.</a:t>
            </a:r>
            <a:endParaRPr lang="en-US"/>
          </a:p>
          <a:p>
            <a:endParaRPr lang="en-US"/>
          </a:p>
          <a:p>
            <a:r>
              <a:rPr lang="en-US"/>
              <a:t>The adage that “a teacher must himself be educated before he can educate others” is at the heart of the main subject study. </a:t>
            </a:r>
            <a:endParaRPr lang="en-US"/>
          </a:p>
          <a:p>
            <a:endParaRPr lang="en-US">
              <a:solidFill>
                <a:schemeClr val="tx1"/>
              </a:solidFill>
            </a:endParaRPr>
          </a:p>
          <a:p>
            <a:r>
              <a:rPr lang="en-US">
                <a:solidFill>
                  <a:schemeClr val="tx1"/>
                </a:solidFill>
              </a:rPr>
              <a:t>Here then lies the rationale for the current derive towards a professional B.Ed.</a:t>
            </a:r>
            <a:endParaRPr lang="en-US">
              <a:solidFill>
                <a:schemeClr val="tx1"/>
              </a:solidFill>
            </a:endParaRPr>
          </a:p>
          <a:p>
            <a:endParaRPr lang="en-US">
              <a:solidFill>
                <a:schemeClr val="tx1"/>
              </a:solidFill>
            </a:endParaRPr>
          </a:p>
        </p:txBody>
      </p:sp>
      <p:sp>
        <p:nvSpPr>
          <p:cNvPr id="10" name="Date Placeholder 9"/>
          <p:cNvSpPr>
            <a:spLocks noGrp="1"/>
          </p:cNvSpPr>
          <p:nvPr>
            <p:ph type="dt" sz="half" idx="10"/>
          </p:nvPr>
        </p:nvSpPr>
        <p:spPr/>
        <p:txBody>
          <a:bodyPr/>
          <a:p>
            <a:fld id="{B61BEF0D-F0BB-DE4B-95CE-6DB70DBA9567}" type="datetime1">
              <a:rPr lang="en-US" dirty="0"/>
            </a:fld>
            <a:endParaRPr lang="en-US" dirty="0"/>
          </a:p>
        </p:txBody>
      </p:sp>
      <p:sp>
        <p:nvSpPr>
          <p:cNvPr id="11" name="Slide Number Placeholder 10"/>
          <p:cNvSpPr>
            <a:spLocks noGrp="1"/>
          </p:cNvSpPr>
          <p:nvPr>
            <p:ph type="sldNum" sz="quarter" idx="12"/>
          </p:nvPr>
        </p:nvSpPr>
        <p:spPr/>
        <p:txBody>
          <a:bodyPr/>
          <a:p>
            <a:fld id="{D57F1E4F-1CFF-5643-939E-217C01CDF565}" type="slidenum">
              <a:rPr lang="en-US" dirty="0"/>
            </a:fld>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483995" y="685800"/>
            <a:ext cx="10019030" cy="1019810"/>
          </a:xfrm>
        </p:spPr>
        <p:txBody>
          <a:bodyPr/>
          <a:p>
            <a:r>
              <a:rPr lang="en-US" sz="2400" b="1">
                <a:solidFill>
                  <a:schemeClr val="accent4"/>
                </a:solidFill>
              </a:rPr>
              <a:t>Choosing a Focus a new College B.Ed</a:t>
            </a:r>
            <a:endParaRPr lang="en-US" sz="2400" b="1">
              <a:solidFill>
                <a:schemeClr val="accent4"/>
              </a:solidFill>
            </a:endParaRPr>
          </a:p>
        </p:txBody>
      </p:sp>
      <p:sp>
        <p:nvSpPr>
          <p:cNvPr id="3" name="Content Placeholder 2"/>
          <p:cNvSpPr>
            <a:spLocks noGrp="1"/>
          </p:cNvSpPr>
          <p:nvPr>
            <p:ph idx="1"/>
          </p:nvPr>
        </p:nvSpPr>
        <p:spPr>
          <a:xfrm>
            <a:off x="1483995" y="2012950"/>
            <a:ext cx="10516235" cy="4373245"/>
          </a:xfrm>
        </p:spPr>
        <p:txBody>
          <a:bodyPr>
            <a:normAutofit fontScale="25000"/>
          </a:bodyPr>
          <a:p>
            <a:endParaRPr lang="en-US">
              <a:solidFill>
                <a:schemeClr val="tx1"/>
              </a:solidFill>
              <a:sym typeface="+mn-ea"/>
            </a:endParaRPr>
          </a:p>
          <a:p>
            <a:endParaRPr lang="en-US">
              <a:solidFill>
                <a:schemeClr val="tx1"/>
              </a:solidFill>
              <a:sym typeface="+mn-ea"/>
            </a:endParaRPr>
          </a:p>
          <a:p>
            <a:endParaRPr lang="en-US" sz="8000">
              <a:solidFill>
                <a:schemeClr val="tx1"/>
              </a:solidFill>
              <a:sym typeface="+mn-ea"/>
            </a:endParaRPr>
          </a:p>
          <a:p>
            <a:endParaRPr lang="en-US" sz="8000">
              <a:solidFill>
                <a:schemeClr val="tx1"/>
              </a:solidFill>
              <a:sym typeface="+mn-ea"/>
            </a:endParaRPr>
          </a:p>
          <a:p>
            <a:r>
              <a:rPr lang="en-US" sz="8000">
                <a:solidFill>
                  <a:schemeClr val="tx1"/>
                </a:solidFill>
                <a:sym typeface="+mn-ea"/>
              </a:rPr>
              <a:t>Choosing a focus for the new college B.Ed within the age- and level-specific model of training prescribed by NTEP, calls for a balanced attention to these two crucial functions of the training programme.</a:t>
            </a:r>
            <a:endParaRPr lang="en-US" sz="8000">
              <a:solidFill>
                <a:schemeClr val="tx1"/>
              </a:solidFill>
            </a:endParaRPr>
          </a:p>
          <a:p>
            <a:r>
              <a:rPr lang="en-US" sz="8000">
                <a:solidFill>
                  <a:schemeClr val="tx1"/>
                </a:solidFill>
                <a:sym typeface="+mn-ea"/>
              </a:rPr>
              <a:t>No one function must be undermined by the other such as in the prevailing disciplines-based model.</a:t>
            </a:r>
            <a:endParaRPr lang="en-US" sz="8000">
              <a:solidFill>
                <a:schemeClr val="tx1"/>
              </a:solidFill>
            </a:endParaRPr>
          </a:p>
          <a:p>
            <a:r>
              <a:rPr lang="en-US" sz="8000">
                <a:solidFill>
                  <a:schemeClr val="tx1"/>
                </a:solidFill>
                <a:sym typeface="+mn-ea"/>
              </a:rPr>
              <a:t>Hence, in developing a curriculum for the new college B.Ed, one must be concerned to identify  both the subject matter knowledge and the technical methods  that are consistent with the qualities of the kind of specialist teacher prescribed by the training objectives.</a:t>
            </a:r>
            <a:endParaRPr lang="en-US" sz="8000">
              <a:solidFill>
                <a:schemeClr val="tx1"/>
              </a:solidFill>
              <a:sym typeface="+mn-ea"/>
            </a:endParaRPr>
          </a:p>
          <a:p>
            <a:r>
              <a:rPr lang="en-US" sz="8000">
                <a:sym typeface="+mn-ea"/>
              </a:rPr>
              <a:t>This is very different from identifying technical methods merely in terms of their effectiveness in  teaching a particular subject or topic as the practice is presently in colleges.</a:t>
            </a:r>
            <a:endParaRPr lang="en-US" sz="8000">
              <a:sym typeface="+mn-ea"/>
            </a:endParaRPr>
          </a:p>
          <a:p>
            <a:endParaRPr lang="en-US" sz="8000"/>
          </a:p>
          <a:p>
            <a:endParaRPr lang="en-US" sz="8000">
              <a:solidFill>
                <a:schemeClr val="tx1"/>
              </a:solidFill>
            </a:endParaRPr>
          </a:p>
          <a:p>
            <a:endParaRPr lang="en-US" sz="8000">
              <a:solidFill>
                <a:schemeClr val="tx1"/>
              </a:solidFill>
            </a:endParaRPr>
          </a:p>
        </p:txBody>
      </p:sp>
      <p:sp>
        <p:nvSpPr>
          <p:cNvPr id="4" name="Date Placeholder 3"/>
          <p:cNvSpPr>
            <a:spLocks noGrp="1"/>
          </p:cNvSpPr>
          <p:nvPr>
            <p:ph type="dt" sz="half" idx="10"/>
          </p:nvPr>
        </p:nvSpPr>
        <p:spPr/>
        <p:txBody>
          <a:bodyPr/>
          <a:p>
            <a:fld id="{B61BEF0D-F0BB-DE4B-95CE-6DB70DBA9567}" type="datetime1">
              <a:rPr lang="en-US" dirty="0"/>
            </a:fld>
            <a:endParaRPr lang="en-US" dirty="0"/>
          </a:p>
        </p:txBody>
      </p:sp>
      <p:sp>
        <p:nvSpPr>
          <p:cNvPr id="5" name="Slide Number Placeholder 4"/>
          <p:cNvSpPr>
            <a:spLocks noGrp="1"/>
          </p:cNvSpPr>
          <p:nvPr>
            <p:ph type="sldNum" sz="quarter" idx="12"/>
          </p:nvPr>
        </p:nvSpPr>
        <p:spPr/>
        <p:txBody>
          <a:bodyPr/>
          <a:p>
            <a:fld id="{D57F1E4F-1CFF-5643-939E-217C01CDF565}" type="slidenum">
              <a:rPr lang="en-US" dirty="0"/>
            </a:fld>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483995" y="234315"/>
            <a:ext cx="10019030" cy="1033780"/>
          </a:xfrm>
        </p:spPr>
        <p:txBody>
          <a:bodyPr>
            <a:normAutofit/>
          </a:bodyPr>
          <a:p>
            <a:r>
              <a:rPr lang="en-US" sz="2400" b="1">
                <a:solidFill>
                  <a:schemeClr val="accent4"/>
                </a:solidFill>
              </a:rPr>
              <a:t>Choosing a Focus for a new College B.Ed</a:t>
            </a:r>
            <a:endParaRPr lang="en-US" sz="2400" b="1">
              <a:solidFill>
                <a:schemeClr val="accent4"/>
              </a:solidFill>
            </a:endParaRPr>
          </a:p>
        </p:txBody>
      </p:sp>
      <p:sp>
        <p:nvSpPr>
          <p:cNvPr id="3" name="Content Placeholder 2"/>
          <p:cNvSpPr>
            <a:spLocks noGrp="1"/>
          </p:cNvSpPr>
          <p:nvPr>
            <p:ph idx="1"/>
          </p:nvPr>
        </p:nvSpPr>
        <p:spPr>
          <a:xfrm>
            <a:off x="1483995" y="1455420"/>
            <a:ext cx="10955655" cy="5260975"/>
          </a:xfrm>
        </p:spPr>
        <p:txBody>
          <a:bodyPr>
            <a:normAutofit/>
          </a:bodyPr>
          <a:p>
            <a:r>
              <a:rPr lang="en-US">
                <a:sym typeface="+mn-ea"/>
              </a:rPr>
              <a:t>The development of professional practices  of individual teachers is limited if they simply reflect about them in isolation  from  relevant contexts and their peers (Lortie, 1975).</a:t>
            </a:r>
            <a:endParaRPr lang="en-US">
              <a:sym typeface="+mn-ea"/>
            </a:endParaRPr>
          </a:p>
          <a:p>
            <a:r>
              <a:rPr lang="en-US"/>
              <a:t>This means that the capacity for technical knowledge to support competent practice depends on the extent to which it is contextualized and shared among members of a professional group (e.g., Association of Early Childhood Teachers).</a:t>
            </a:r>
            <a:endParaRPr lang="en-US"/>
          </a:p>
          <a:p>
            <a:r>
              <a:rPr lang="en-US"/>
              <a:t>In this structural context, the notion of a specialised expert training to produce “effective teaching” makes considerable sense.</a:t>
            </a:r>
            <a:endParaRPr lang="en-US"/>
          </a:p>
        </p:txBody>
      </p:sp>
      <p:sp>
        <p:nvSpPr>
          <p:cNvPr id="10" name="Date Placeholder 9"/>
          <p:cNvSpPr>
            <a:spLocks noGrp="1"/>
          </p:cNvSpPr>
          <p:nvPr>
            <p:ph type="dt" sz="half" idx="10"/>
          </p:nvPr>
        </p:nvSpPr>
        <p:spPr/>
        <p:txBody>
          <a:bodyPr/>
          <a:p>
            <a:fld id="{B61BEF0D-F0BB-DE4B-95CE-6DB70DBA9567}" type="datetime1">
              <a:rPr lang="en-US" dirty="0"/>
            </a:fld>
            <a:endParaRPr lang="en-US" dirty="0"/>
          </a:p>
        </p:txBody>
      </p:sp>
      <p:sp>
        <p:nvSpPr>
          <p:cNvPr id="11" name="Slide Number Placeholder 10"/>
          <p:cNvSpPr>
            <a:spLocks noGrp="1"/>
          </p:cNvSpPr>
          <p:nvPr>
            <p:ph type="sldNum" sz="quarter" idx="12"/>
          </p:nvPr>
        </p:nvSpPr>
        <p:spPr/>
        <p:txBody>
          <a:bodyPr/>
          <a:p>
            <a:fld id="{D57F1E4F-1CFF-5643-939E-217C01CDF565}" type="slidenum">
              <a:rPr lang="en-US" dirty="0"/>
            </a:fld>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483995" y="685800"/>
            <a:ext cx="10019030" cy="1144905"/>
          </a:xfrm>
        </p:spPr>
        <p:txBody>
          <a:bodyPr/>
          <a:p>
            <a:r>
              <a:rPr lang="en-US" sz="2400" b="1">
                <a:solidFill>
                  <a:schemeClr val="accent4"/>
                </a:solidFill>
              </a:rPr>
              <a:t>Arguments for a Professional B.Ed</a:t>
            </a:r>
            <a:endParaRPr lang="en-US" sz="2400" b="1">
              <a:solidFill>
                <a:schemeClr val="accent4"/>
              </a:solidFill>
            </a:endParaRPr>
          </a:p>
        </p:txBody>
      </p:sp>
      <p:sp>
        <p:nvSpPr>
          <p:cNvPr id="3" name="Content Placeholder 2"/>
          <p:cNvSpPr>
            <a:spLocks noGrp="1"/>
          </p:cNvSpPr>
          <p:nvPr>
            <p:ph idx="1"/>
          </p:nvPr>
        </p:nvSpPr>
        <p:spPr>
          <a:xfrm>
            <a:off x="1483995" y="1831340"/>
            <a:ext cx="10019030" cy="4760595"/>
          </a:xfrm>
        </p:spPr>
        <p:txBody>
          <a:bodyPr>
            <a:normAutofit/>
          </a:bodyPr>
          <a:p>
            <a:r>
              <a:rPr lang="en-US"/>
              <a:t>Before 2012, there was insufficient recognition of the importance of aligning teacher training with the curricula of the levels of education for which teachers were being trained, or the willingness to do so in the colleges.</a:t>
            </a:r>
            <a:endParaRPr lang="en-US"/>
          </a:p>
          <a:p>
            <a:r>
              <a:rPr lang="en-US"/>
              <a:t>Both the dominant power structures of the F/CoEs and the affiliated B.Ed courses  reflected and reinforced a distorted version of the second training model.</a:t>
            </a:r>
            <a:endParaRPr lang="en-US"/>
          </a:p>
          <a:p>
            <a:r>
              <a:rPr lang="en-US"/>
              <a:t>The  professional tradition of the old teacher training colleges (TTCs) was relegated to much reduced importance and subject study was given more prominence.</a:t>
            </a:r>
            <a:endParaRPr lang="en-US"/>
          </a:p>
          <a:p>
            <a:r>
              <a:rPr lang="en-US"/>
              <a:t>Again, the duration for practical training was short and teaching practice was poorly organised and supervised during this short period.</a:t>
            </a:r>
            <a:endParaRPr lang="en-US"/>
          </a:p>
        </p:txBody>
      </p:sp>
      <p:sp>
        <p:nvSpPr>
          <p:cNvPr id="10" name="Date Placeholder 9"/>
          <p:cNvSpPr>
            <a:spLocks noGrp="1"/>
          </p:cNvSpPr>
          <p:nvPr>
            <p:ph type="dt" sz="half" idx="10"/>
          </p:nvPr>
        </p:nvSpPr>
        <p:spPr/>
        <p:txBody>
          <a:bodyPr/>
          <a:p>
            <a:fld id="{B61BEF0D-F0BB-DE4B-95CE-6DB70DBA9567}" type="datetime1">
              <a:rPr lang="en-US" dirty="0"/>
            </a:fld>
            <a:endParaRPr lang="en-US" dirty="0"/>
          </a:p>
        </p:txBody>
      </p:sp>
      <p:sp>
        <p:nvSpPr>
          <p:cNvPr id="11" name="Slide Number Placeholder 10"/>
          <p:cNvSpPr>
            <a:spLocks noGrp="1"/>
          </p:cNvSpPr>
          <p:nvPr>
            <p:ph type="sldNum" sz="quarter" idx="12"/>
          </p:nvPr>
        </p:nvSpPr>
        <p:spPr/>
        <p:txBody>
          <a:bodyPr/>
          <a:p>
            <a:fld id="{D57F1E4F-1CFF-5643-939E-217C01CDF565}" type="slidenum">
              <a:rPr lang="en-US" dirty="0"/>
            </a:fld>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483995" y="685800"/>
            <a:ext cx="10019030" cy="1033780"/>
          </a:xfrm>
        </p:spPr>
        <p:txBody>
          <a:bodyPr>
            <a:normAutofit/>
          </a:bodyPr>
          <a:p>
            <a:r>
              <a:rPr lang="en-US" sz="2665" b="1">
                <a:solidFill>
                  <a:schemeClr val="accent4"/>
                </a:solidFill>
                <a:sym typeface="+mn-ea"/>
              </a:rPr>
              <a:t>Arguments for a Professional B.Ed</a:t>
            </a:r>
            <a:br>
              <a:rPr lang="en-US" sz="2665" b="1">
                <a:solidFill>
                  <a:schemeClr val="accent4"/>
                </a:solidFill>
              </a:rPr>
            </a:br>
            <a:endParaRPr lang="en-US" sz="2665"/>
          </a:p>
        </p:txBody>
      </p:sp>
      <p:sp>
        <p:nvSpPr>
          <p:cNvPr id="3" name="Content Placeholder 2"/>
          <p:cNvSpPr>
            <a:spLocks noGrp="1"/>
          </p:cNvSpPr>
          <p:nvPr>
            <p:ph idx="1"/>
          </p:nvPr>
        </p:nvSpPr>
        <p:spPr>
          <a:xfrm>
            <a:off x="1483995" y="1718945"/>
            <a:ext cx="10019030" cy="5139055"/>
          </a:xfrm>
        </p:spPr>
        <p:txBody>
          <a:bodyPr>
            <a:normAutofit/>
          </a:bodyPr>
          <a:p>
            <a:r>
              <a:rPr lang="en-US"/>
              <a:t>This problem was further compounded by the following factors:</a:t>
            </a:r>
            <a:endParaRPr lang="en-US"/>
          </a:p>
          <a:p>
            <a:pPr marL="457200" indent="-457200">
              <a:buFont typeface="+mj-lt"/>
              <a:buAutoNum type="romanLcPeriod"/>
            </a:pPr>
            <a:r>
              <a:rPr lang="en-US">
                <a:solidFill>
                  <a:srgbClr val="FF0000"/>
                </a:solidFill>
              </a:rPr>
              <a:t>separation of the academic education theory course from technical methods training and aligning these methods to subjects teaching.</a:t>
            </a:r>
            <a:endParaRPr lang="en-US">
              <a:solidFill>
                <a:srgbClr val="FF0000"/>
              </a:solidFill>
            </a:endParaRPr>
          </a:p>
          <a:p>
            <a:pPr marL="457200" indent="-457200">
              <a:buFont typeface="+mj-lt"/>
              <a:buAutoNum type="romanLcPeriod"/>
            </a:pPr>
            <a:r>
              <a:rPr lang="en-US">
                <a:solidFill>
                  <a:srgbClr val="FF0000"/>
                </a:solidFill>
              </a:rPr>
              <a:t> recruitment and preponderance of younger and less professionally experienced but better academically qualified staff in the college.</a:t>
            </a:r>
            <a:endParaRPr lang="en-US">
              <a:solidFill>
                <a:srgbClr val="FF0000"/>
              </a:solidFill>
            </a:endParaRPr>
          </a:p>
          <a:p>
            <a:pPr marL="457200" indent="-457200">
              <a:buFont typeface="+mj-lt"/>
              <a:buAutoNum type="romanLcPeriod"/>
            </a:pPr>
            <a:r>
              <a:rPr lang="en-US">
                <a:solidFill>
                  <a:srgbClr val="FF0000"/>
                </a:solidFill>
              </a:rPr>
              <a:t>the fact that due to expansion in size and academic influences from outside, F/CoEs have had to increasingly deal with a majority of students whose vocational interest is not in teaching.</a:t>
            </a:r>
            <a:endParaRPr lang="en-US">
              <a:solidFill>
                <a:srgbClr val="FF0000"/>
              </a:solidFill>
            </a:endParaRPr>
          </a:p>
          <a:p>
            <a:r>
              <a:rPr lang="en-US"/>
              <a:t>These factors led to increased acceptance of the academic norms of the disciplines approach at the expense of technical training in the colleges. </a:t>
            </a:r>
            <a:endParaRPr lang="en-US"/>
          </a:p>
          <a:p>
            <a:endParaRPr lang="en-US"/>
          </a:p>
        </p:txBody>
      </p:sp>
      <p:sp>
        <p:nvSpPr>
          <p:cNvPr id="10" name="Date Placeholder 9"/>
          <p:cNvSpPr>
            <a:spLocks noGrp="1"/>
          </p:cNvSpPr>
          <p:nvPr>
            <p:ph type="dt" sz="half" idx="10"/>
          </p:nvPr>
        </p:nvSpPr>
        <p:spPr/>
        <p:txBody>
          <a:bodyPr/>
          <a:p>
            <a:fld id="{B61BEF0D-F0BB-DE4B-95CE-6DB70DBA9567}" type="datetime1">
              <a:rPr lang="en-US" dirty="0"/>
            </a:fld>
            <a:endParaRPr lang="en-US" dirty="0"/>
          </a:p>
        </p:txBody>
      </p:sp>
      <p:sp>
        <p:nvSpPr>
          <p:cNvPr id="11" name="Slide Number Placeholder 10"/>
          <p:cNvSpPr>
            <a:spLocks noGrp="1"/>
          </p:cNvSpPr>
          <p:nvPr>
            <p:ph type="sldNum" sz="quarter" idx="12"/>
          </p:nvPr>
        </p:nvSpPr>
        <p:spPr/>
        <p:txBody>
          <a:bodyPr/>
          <a:p>
            <a:fld id="{D57F1E4F-1CFF-5643-939E-217C01CDF565}" type="slidenum">
              <a:rPr lang="en-US" dirty="0"/>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483995" y="685800"/>
            <a:ext cx="10019030" cy="770890"/>
          </a:xfrm>
        </p:spPr>
        <p:txBody>
          <a:bodyPr/>
          <a:p>
            <a:r>
              <a:rPr lang="en-US" sz="2800" b="1">
                <a:solidFill>
                  <a:schemeClr val="accent4"/>
                </a:solidFill>
              </a:rPr>
              <a:t>The Historical Setting</a:t>
            </a:r>
            <a:endParaRPr lang="en-US" sz="2800" b="1">
              <a:solidFill>
                <a:schemeClr val="accent4"/>
              </a:solidFill>
            </a:endParaRPr>
          </a:p>
        </p:txBody>
      </p:sp>
      <p:sp>
        <p:nvSpPr>
          <p:cNvPr id="3" name="Content Placeholder 2"/>
          <p:cNvSpPr>
            <a:spLocks noGrp="1"/>
          </p:cNvSpPr>
          <p:nvPr>
            <p:ph idx="1"/>
          </p:nvPr>
        </p:nvSpPr>
        <p:spPr>
          <a:xfrm>
            <a:off x="1246505" y="1875155"/>
            <a:ext cx="10617200" cy="4660900"/>
          </a:xfrm>
        </p:spPr>
        <p:txBody>
          <a:bodyPr>
            <a:noAutofit/>
          </a:bodyPr>
          <a:p>
            <a:endParaRPr lang="en-US" sz="2300"/>
          </a:p>
          <a:p>
            <a:r>
              <a:rPr lang="en-US" sz="2300"/>
              <a:t>For nearly two decades now, if not more, colleges of education (CoEs) have been in a dilemma about their impending future.</a:t>
            </a:r>
            <a:endParaRPr lang="en-US" sz="2300"/>
          </a:p>
          <a:p>
            <a:r>
              <a:rPr lang="en-US" sz="2300"/>
              <a:t>The 2006 FME educational reforms, which sought to automatically convert the colleges to degree awarding institutions by transforming them into campuses of proximate universities were vehemently resisted</a:t>
            </a:r>
            <a:endParaRPr lang="en-US" sz="2300"/>
          </a:p>
          <a:p>
            <a:r>
              <a:rPr lang="en-US" sz="2300"/>
              <a:t>The sub-sector saw this move by the FME as an affront on teacher education</a:t>
            </a:r>
            <a:endParaRPr lang="en-US" sz="2300"/>
          </a:p>
          <a:p>
            <a:r>
              <a:rPr lang="en-US" sz="2300"/>
              <a:t>Since then, developments in both the official policy and legal framework in teacher education have reflected three main characteristics that are affecting the present and future directions of the CoEs.</a:t>
            </a:r>
            <a:endParaRPr lang="en-US" sz="2300"/>
          </a:p>
          <a:p>
            <a:endParaRPr lang="en-US" sz="1800"/>
          </a:p>
        </p:txBody>
      </p:sp>
      <p:sp>
        <p:nvSpPr>
          <p:cNvPr id="10" name="Date Placeholder 9"/>
          <p:cNvSpPr>
            <a:spLocks noGrp="1"/>
          </p:cNvSpPr>
          <p:nvPr>
            <p:ph type="dt" sz="half" idx="10"/>
          </p:nvPr>
        </p:nvSpPr>
        <p:spPr/>
        <p:txBody>
          <a:bodyPr/>
          <a:p>
            <a:fld id="{B61BEF0D-F0BB-DE4B-95CE-6DB70DBA9567}" type="datetime1">
              <a:rPr lang="en-US" dirty="0"/>
            </a:fld>
            <a:endParaRPr lang="en-US" dirty="0"/>
          </a:p>
        </p:txBody>
      </p:sp>
      <p:sp>
        <p:nvSpPr>
          <p:cNvPr id="11" name="Slide Number Placeholder 10"/>
          <p:cNvSpPr>
            <a:spLocks noGrp="1"/>
          </p:cNvSpPr>
          <p:nvPr>
            <p:ph type="sldNum" sz="quarter" idx="12"/>
          </p:nvPr>
        </p:nvSpPr>
        <p:spPr/>
        <p:txBody>
          <a:bodyPr/>
          <a:p>
            <a:fld id="{D57F1E4F-1CFF-5643-939E-217C01CDF565}" type="slidenum">
              <a:rPr lang="en-US" dirty="0"/>
            </a:fld>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483995" y="685800"/>
            <a:ext cx="10019030" cy="1311910"/>
          </a:xfrm>
        </p:spPr>
        <p:txBody>
          <a:bodyPr/>
          <a:p>
            <a:r>
              <a:rPr lang="en-US" sz="2400" b="1">
                <a:solidFill>
                  <a:schemeClr val="accent4"/>
                </a:solidFill>
              </a:rPr>
              <a:t>My own Conclusion</a:t>
            </a:r>
            <a:endParaRPr lang="en-US" sz="2400" b="1">
              <a:solidFill>
                <a:schemeClr val="accent4"/>
              </a:solidFill>
            </a:endParaRPr>
          </a:p>
        </p:txBody>
      </p:sp>
      <p:sp>
        <p:nvSpPr>
          <p:cNvPr id="3" name="Content Placeholder 2"/>
          <p:cNvSpPr>
            <a:spLocks noGrp="1"/>
          </p:cNvSpPr>
          <p:nvPr>
            <p:ph idx="1"/>
          </p:nvPr>
        </p:nvSpPr>
        <p:spPr>
          <a:xfrm>
            <a:off x="1483995" y="2249170"/>
            <a:ext cx="10708640" cy="4609465"/>
          </a:xfrm>
        </p:spPr>
        <p:txBody>
          <a:bodyPr>
            <a:normAutofit/>
          </a:bodyPr>
          <a:p>
            <a:endParaRPr lang="en-US"/>
          </a:p>
          <a:p>
            <a:r>
              <a:rPr lang="en-US"/>
              <a:t>The age- and level-specific or the professional model has most to offer in terms of creating a clearly distinguishable institutional identity of degree-awarding status for the colleges.</a:t>
            </a:r>
            <a:endParaRPr lang="en-US"/>
          </a:p>
          <a:p>
            <a:r>
              <a:rPr lang="en-US"/>
              <a:t>It will allow the colleges to offer a professional B.Ed without losing their original mandate of offering the NCE programme or their names.</a:t>
            </a:r>
            <a:endParaRPr lang="en-US"/>
          </a:p>
          <a:p>
            <a:r>
              <a:rPr lang="en-US"/>
              <a:t>It provides an opportunity and the structural context for making practical teaching skills and professional studies the centre and culmination of the B.Ed degree course(s) in the five key specialised areas introduced at the NCE level by the 2012 reforms.</a:t>
            </a:r>
            <a:endParaRPr lang="en-US"/>
          </a:p>
          <a:p>
            <a:endParaRPr lang="en-US"/>
          </a:p>
        </p:txBody>
      </p:sp>
      <p:sp>
        <p:nvSpPr>
          <p:cNvPr id="10" name="Date Placeholder 9"/>
          <p:cNvSpPr>
            <a:spLocks noGrp="1"/>
          </p:cNvSpPr>
          <p:nvPr>
            <p:ph type="dt" sz="half" idx="10"/>
          </p:nvPr>
        </p:nvSpPr>
        <p:spPr/>
        <p:txBody>
          <a:bodyPr/>
          <a:p>
            <a:fld id="{B61BEF0D-F0BB-DE4B-95CE-6DB70DBA9567}" type="datetime1">
              <a:rPr lang="en-US" dirty="0"/>
            </a:fld>
            <a:endParaRPr lang="en-US" dirty="0"/>
          </a:p>
        </p:txBody>
      </p:sp>
      <p:sp>
        <p:nvSpPr>
          <p:cNvPr id="11" name="Slide Number Placeholder 10"/>
          <p:cNvSpPr>
            <a:spLocks noGrp="1"/>
          </p:cNvSpPr>
          <p:nvPr>
            <p:ph type="sldNum" sz="quarter" idx="12"/>
          </p:nvPr>
        </p:nvSpPr>
        <p:spPr/>
        <p:txBody>
          <a:bodyPr/>
          <a:p>
            <a:fld id="{D57F1E4F-1CFF-5643-939E-217C01CDF565}" type="slidenum">
              <a:rPr lang="en-US" dirty="0"/>
            </a:fld>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483995" y="1012825"/>
            <a:ext cx="10019030" cy="1177290"/>
          </a:xfrm>
        </p:spPr>
        <p:txBody>
          <a:bodyPr/>
          <a:p>
            <a:r>
              <a:rPr lang="en-US" sz="2400" b="1">
                <a:solidFill>
                  <a:schemeClr val="accent4"/>
                </a:solidFill>
                <a:sym typeface="+mn-ea"/>
              </a:rPr>
              <a:t>My own Conclusion</a:t>
            </a:r>
            <a:br>
              <a:rPr lang="en-US" sz="2400" b="1">
                <a:solidFill>
                  <a:schemeClr val="accent4"/>
                </a:solidFill>
              </a:rPr>
            </a:br>
            <a:endParaRPr lang="en-US" sz="2400" b="1">
              <a:solidFill>
                <a:schemeClr val="accent4"/>
              </a:solidFill>
            </a:endParaRPr>
          </a:p>
        </p:txBody>
      </p:sp>
      <p:sp>
        <p:nvSpPr>
          <p:cNvPr id="3" name="Content Placeholder 2"/>
          <p:cNvSpPr>
            <a:spLocks noGrp="1"/>
          </p:cNvSpPr>
          <p:nvPr>
            <p:ph idx="1"/>
          </p:nvPr>
        </p:nvSpPr>
        <p:spPr>
          <a:xfrm>
            <a:off x="1483995" y="1780540"/>
            <a:ext cx="10639425" cy="5077460"/>
          </a:xfrm>
        </p:spPr>
        <p:txBody>
          <a:bodyPr>
            <a:normAutofit fontScale="90000"/>
          </a:bodyPr>
          <a:p>
            <a:endParaRPr lang="en-US"/>
          </a:p>
          <a:p>
            <a:endParaRPr lang="en-US">
              <a:sym typeface="+mn-ea"/>
            </a:endParaRPr>
          </a:p>
          <a:p>
            <a:r>
              <a:rPr lang="en-US">
                <a:sym typeface="+mn-ea"/>
              </a:rPr>
              <a:t>It will guarantee a seamless transition from the NCE courses to the degree courses for the F/CoE students; and </a:t>
            </a:r>
            <a:endParaRPr lang="en-US"/>
          </a:p>
          <a:p>
            <a:endParaRPr lang="en-US">
              <a:sym typeface="+mn-ea"/>
            </a:endParaRPr>
          </a:p>
          <a:p>
            <a:r>
              <a:rPr lang="en-US">
                <a:sym typeface="+mn-ea"/>
              </a:rPr>
              <a:t>Provides an opportunity for the colleges to develop truly professional degree courses, quite distinct from the subject-based, academic oriented B.Ed courses offered by the universities.</a:t>
            </a:r>
            <a:endParaRPr lang="en-US"/>
          </a:p>
          <a:p>
            <a:endParaRPr lang="en-US"/>
          </a:p>
          <a:p>
            <a:r>
              <a:rPr lang="en-US"/>
              <a:t>By providing a clear historical understanding of the rationale for  and the distinguishable nature of the professional B.Ed, the apparent paradox of regulatory role, which fits the NCCE against the NUC might </a:t>
            </a:r>
            <a:r>
              <a:rPr lang="en-US">
                <a:sym typeface="+mn-ea"/>
              </a:rPr>
              <a:t>be </a:t>
            </a:r>
            <a:r>
              <a:rPr lang="en-US"/>
              <a:t>better  understood and resolved.</a:t>
            </a:r>
            <a:endParaRPr lang="en-US"/>
          </a:p>
          <a:p>
            <a:endParaRPr lang="en-US"/>
          </a:p>
        </p:txBody>
      </p:sp>
      <p:sp>
        <p:nvSpPr>
          <p:cNvPr id="10" name="Date Placeholder 9"/>
          <p:cNvSpPr>
            <a:spLocks noGrp="1"/>
          </p:cNvSpPr>
          <p:nvPr>
            <p:ph type="dt" sz="half" idx="10"/>
          </p:nvPr>
        </p:nvSpPr>
        <p:spPr/>
        <p:txBody>
          <a:bodyPr/>
          <a:p>
            <a:fld id="{B61BEF0D-F0BB-DE4B-95CE-6DB70DBA9567}" type="datetime1">
              <a:rPr lang="en-US" dirty="0"/>
            </a:fld>
            <a:endParaRPr lang="en-US" dirty="0"/>
          </a:p>
        </p:txBody>
      </p:sp>
      <p:sp>
        <p:nvSpPr>
          <p:cNvPr id="11" name="Slide Number Placeholder 10"/>
          <p:cNvSpPr>
            <a:spLocks noGrp="1"/>
          </p:cNvSpPr>
          <p:nvPr>
            <p:ph type="sldNum" sz="quarter" idx="12"/>
          </p:nvPr>
        </p:nvSpPr>
        <p:spPr/>
        <p:txBody>
          <a:bodyPr/>
          <a:p>
            <a:fld id="{D57F1E4F-1CFF-5643-939E-217C01CDF565}" type="slidenum">
              <a:rPr lang="en-US" dirty="0"/>
            </a:fld>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483995" y="685800"/>
            <a:ext cx="10019030" cy="1134110"/>
          </a:xfrm>
        </p:spPr>
        <p:txBody>
          <a:bodyPr/>
          <a:p>
            <a:r>
              <a:rPr lang="en-US" sz="2400" b="1">
                <a:solidFill>
                  <a:schemeClr val="accent4"/>
                </a:solidFill>
              </a:rPr>
              <a:t>What then are the key Elements of a Professional B.Ed  Curriculum Framework?</a:t>
            </a:r>
            <a:endParaRPr lang="en-US" sz="2400" b="1">
              <a:solidFill>
                <a:schemeClr val="accent4"/>
              </a:solidFill>
            </a:endParaRPr>
          </a:p>
        </p:txBody>
      </p:sp>
      <p:sp>
        <p:nvSpPr>
          <p:cNvPr id="3" name="Content Placeholder 2"/>
          <p:cNvSpPr>
            <a:spLocks noGrp="1"/>
          </p:cNvSpPr>
          <p:nvPr>
            <p:ph idx="1"/>
          </p:nvPr>
        </p:nvSpPr>
        <p:spPr>
          <a:xfrm>
            <a:off x="1483995" y="2124710"/>
            <a:ext cx="10019030" cy="4591685"/>
          </a:xfrm>
        </p:spPr>
        <p:txBody>
          <a:bodyPr>
            <a:normAutofit fontScale="90000"/>
          </a:bodyPr>
          <a:p>
            <a:r>
              <a:rPr lang="en-US"/>
              <a:t>The answer is polarised around the concepts of “ethic” and “expert knowledge”.</a:t>
            </a:r>
            <a:endParaRPr lang="en-US"/>
          </a:p>
          <a:p>
            <a:r>
              <a:rPr lang="en-US"/>
              <a:t>The idea/concept of a professional B.Ed can be analysed into two inter-related components: </a:t>
            </a:r>
            <a:r>
              <a:rPr lang="en-US" b="1">
                <a:solidFill>
                  <a:srgbClr val="FF0000"/>
                </a:solidFill>
              </a:rPr>
              <a:t>practice of an ethic</a:t>
            </a:r>
            <a:r>
              <a:rPr lang="en-US"/>
              <a:t> and the </a:t>
            </a:r>
            <a:r>
              <a:rPr lang="en-US" b="1">
                <a:solidFill>
                  <a:srgbClr val="FF0000"/>
                </a:solidFill>
              </a:rPr>
              <a:t>possession of expert knowledge </a:t>
            </a:r>
            <a:r>
              <a:rPr lang="en-US"/>
              <a:t>in relation to </a:t>
            </a:r>
            <a:r>
              <a:rPr lang="en-US" b="1">
                <a:solidFill>
                  <a:srgbClr val="FF0000"/>
                </a:solidFill>
              </a:rPr>
              <a:t>teaching in particular contexts</a:t>
            </a:r>
            <a:r>
              <a:rPr lang="en-US"/>
              <a:t>.</a:t>
            </a:r>
            <a:endParaRPr lang="en-US"/>
          </a:p>
          <a:p>
            <a:r>
              <a:rPr lang="en-US"/>
              <a:t>Both of these components need to be given considerable attention in developing a curriculum framework for the new college B.Ed. </a:t>
            </a:r>
            <a:endParaRPr lang="en-US"/>
          </a:p>
          <a:p>
            <a:r>
              <a:rPr lang="en-US"/>
              <a:t>The idea of a professionally informed training is not new in education.</a:t>
            </a:r>
            <a:endParaRPr lang="en-US"/>
          </a:p>
          <a:p>
            <a:r>
              <a:rPr lang="en-US"/>
              <a:t>It has developed generally in education over the years (</a:t>
            </a:r>
            <a:r>
              <a:rPr lang="en-US" b="1">
                <a:solidFill>
                  <a:srgbClr val="FF0000"/>
                </a:solidFill>
              </a:rPr>
              <a:t>Creasy, 2015; Tatto, 2021; Lam, 2022; Kassa, 2025</a:t>
            </a:r>
            <a:r>
              <a:rPr lang="en-US" b="1">
                <a:solidFill>
                  <a:schemeClr val="tx1"/>
                </a:solidFill>
              </a:rPr>
              <a:t>)</a:t>
            </a:r>
            <a:r>
              <a:rPr lang="en-US">
                <a:solidFill>
                  <a:schemeClr val="tx1"/>
                </a:solidFill>
              </a:rPr>
              <a:t> </a:t>
            </a:r>
            <a:r>
              <a:rPr lang="en-US"/>
              <a:t>as in other professions such as law </a:t>
            </a:r>
            <a:r>
              <a:rPr lang="en-US" b="1">
                <a:solidFill>
                  <a:schemeClr val="tx1"/>
                </a:solidFill>
              </a:rPr>
              <a:t>(</a:t>
            </a:r>
            <a:r>
              <a:rPr lang="en-US" b="1">
                <a:solidFill>
                  <a:srgbClr val="FF0000"/>
                </a:solidFill>
              </a:rPr>
              <a:t>Hession, 2016; Mira &amp; Nieva, 2023</a:t>
            </a:r>
            <a:r>
              <a:rPr lang="en-US" b="1">
                <a:solidFill>
                  <a:schemeClr val="tx1"/>
                </a:solidFill>
              </a:rPr>
              <a:t>)</a:t>
            </a:r>
            <a:r>
              <a:rPr lang="en-US">
                <a:solidFill>
                  <a:schemeClr val="tx1"/>
                </a:solidFill>
              </a:rPr>
              <a:t> </a:t>
            </a:r>
            <a:r>
              <a:rPr lang="en-US"/>
              <a:t>and medicine </a:t>
            </a:r>
            <a:r>
              <a:rPr lang="en-US" b="1">
                <a:solidFill>
                  <a:schemeClr val="tx1"/>
                </a:solidFill>
              </a:rPr>
              <a:t>(</a:t>
            </a:r>
            <a:r>
              <a:rPr lang="en-US" b="1">
                <a:solidFill>
                  <a:srgbClr val="FF0000"/>
                </a:solidFill>
              </a:rPr>
              <a:t>Altirkani, 2014; Mohanraj &amp; Jaiprakash, 2020</a:t>
            </a:r>
            <a:r>
              <a:rPr lang="en-US" b="1">
                <a:solidFill>
                  <a:schemeClr val="tx1"/>
                </a:solidFill>
              </a:rPr>
              <a:t>).</a:t>
            </a:r>
            <a:r>
              <a:rPr lang="en-US" b="1">
                <a:solidFill>
                  <a:srgbClr val="FF0000"/>
                </a:solidFill>
              </a:rPr>
              <a:t> </a:t>
            </a:r>
            <a:endParaRPr lang="en-US" b="1">
              <a:solidFill>
                <a:srgbClr val="FF0000"/>
              </a:solidFill>
            </a:endParaRPr>
          </a:p>
        </p:txBody>
      </p:sp>
      <p:sp>
        <p:nvSpPr>
          <p:cNvPr id="10" name="Date Placeholder 9"/>
          <p:cNvSpPr>
            <a:spLocks noGrp="1"/>
          </p:cNvSpPr>
          <p:nvPr>
            <p:ph type="dt" sz="half" idx="10"/>
          </p:nvPr>
        </p:nvSpPr>
        <p:spPr>
          <a:xfrm>
            <a:off x="10952480" y="5883275"/>
            <a:ext cx="859790" cy="692150"/>
          </a:xfrm>
        </p:spPr>
        <p:txBody>
          <a:bodyPr/>
          <a:p>
            <a:fld id="{B61BEF0D-F0BB-DE4B-95CE-6DB70DBA9567}" type="datetime1">
              <a:rPr lang="en-US" dirty="0"/>
            </a:fld>
            <a:endParaRPr lang="en-US" dirty="0"/>
          </a:p>
        </p:txBody>
      </p:sp>
      <p:sp>
        <p:nvSpPr>
          <p:cNvPr id="11" name="Slide Number Placeholder 10"/>
          <p:cNvSpPr>
            <a:spLocks noGrp="1"/>
          </p:cNvSpPr>
          <p:nvPr>
            <p:ph type="sldNum" sz="quarter" idx="12"/>
          </p:nvPr>
        </p:nvSpPr>
        <p:spPr>
          <a:xfrm>
            <a:off x="9946640" y="5867400"/>
            <a:ext cx="801370" cy="365125"/>
          </a:xfrm>
        </p:spPr>
        <p:txBody>
          <a:bodyPr/>
          <a:p>
            <a:fld id="{D57F1E4F-1CFF-5643-939E-217C01CDF565}" type="slidenum">
              <a:rPr lang="en-US" dirty="0"/>
            </a:fld>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483995" y="685800"/>
            <a:ext cx="10019030" cy="1267460"/>
          </a:xfrm>
        </p:spPr>
        <p:txBody>
          <a:bodyPr/>
          <a:p>
            <a:r>
              <a:rPr lang="en-US" sz="2400" b="1">
                <a:solidFill>
                  <a:schemeClr val="accent4"/>
                </a:solidFill>
              </a:rPr>
              <a:t>Criteria for Developing a Professional B.Ed Curriculum Framework</a:t>
            </a:r>
            <a:endParaRPr lang="en-US" sz="2400" b="1">
              <a:solidFill>
                <a:schemeClr val="accent4"/>
              </a:solidFill>
            </a:endParaRPr>
          </a:p>
        </p:txBody>
      </p:sp>
      <p:sp>
        <p:nvSpPr>
          <p:cNvPr id="3" name="Content Placeholder 2"/>
          <p:cNvSpPr>
            <a:spLocks noGrp="1"/>
          </p:cNvSpPr>
          <p:nvPr>
            <p:ph idx="1"/>
          </p:nvPr>
        </p:nvSpPr>
        <p:spPr>
          <a:xfrm>
            <a:off x="1483995" y="1843405"/>
            <a:ext cx="10019030" cy="5166360"/>
          </a:xfrm>
        </p:spPr>
        <p:txBody>
          <a:bodyPr/>
          <a:p>
            <a:pPr algn="just"/>
            <a:r>
              <a:rPr lang="en-US"/>
              <a:t>These studies provide us with a clear insight on how the criteria for developing a professionally informed curriculum can be logically derived from educational aims.</a:t>
            </a:r>
            <a:endParaRPr lang="en-US"/>
          </a:p>
          <a:p>
            <a:pPr algn="just"/>
            <a:r>
              <a:rPr lang="en-US"/>
              <a:t>The following key guiding principles are identified among several others. Thus, the list is not exhaustive:</a:t>
            </a:r>
            <a:endParaRPr lang="en-US"/>
          </a:p>
          <a:p>
            <a:pPr marL="457200" indent="-457200" algn="just">
              <a:buAutoNum type="arabicPeriod"/>
            </a:pPr>
            <a:r>
              <a:rPr lang="en-US"/>
              <a:t>Alignment of the curriculum with educational goals and objectives and the desired outcomes for learners enshrined in the educational policy.</a:t>
            </a:r>
            <a:endParaRPr lang="en-US"/>
          </a:p>
          <a:p>
            <a:pPr marL="457200" indent="-457200" algn="just">
              <a:buAutoNum type="arabicPeriod"/>
            </a:pPr>
            <a:r>
              <a:rPr lang="en-US"/>
              <a:t>That the curriculum must be relevant and contextualised aimed at meeting the needs of  both learners and those of the wider society.</a:t>
            </a:r>
            <a:endParaRPr lang="en-US"/>
          </a:p>
          <a:p>
            <a:pPr marL="457200" indent="-457200" algn="just">
              <a:buAutoNum type="arabicPeriod"/>
            </a:pPr>
            <a:r>
              <a:rPr lang="en-US"/>
              <a:t>Integration of systematic evaluation procedures for programmes, students, courses and teacher educators in the various minimum standards and educator guides to be developed for the different levels of education.</a:t>
            </a:r>
            <a:endParaRPr lang="en-US"/>
          </a:p>
        </p:txBody>
      </p:sp>
      <p:sp>
        <p:nvSpPr>
          <p:cNvPr id="10" name="Date Placeholder 9"/>
          <p:cNvSpPr>
            <a:spLocks noGrp="1"/>
          </p:cNvSpPr>
          <p:nvPr>
            <p:ph type="dt" sz="half" idx="10"/>
          </p:nvPr>
        </p:nvSpPr>
        <p:spPr/>
        <p:txBody>
          <a:bodyPr/>
          <a:p>
            <a:fld id="{B61BEF0D-F0BB-DE4B-95CE-6DB70DBA9567}" type="datetime1">
              <a:rPr lang="en-US" dirty="0"/>
            </a:fld>
            <a:endParaRPr lang="en-US" dirty="0"/>
          </a:p>
        </p:txBody>
      </p:sp>
      <p:sp>
        <p:nvSpPr>
          <p:cNvPr id="11" name="Slide Number Placeholder 10"/>
          <p:cNvSpPr>
            <a:spLocks noGrp="1"/>
          </p:cNvSpPr>
          <p:nvPr>
            <p:ph type="sldNum" sz="quarter" idx="12"/>
          </p:nvPr>
        </p:nvSpPr>
        <p:spPr/>
        <p:txBody>
          <a:bodyPr/>
          <a:p>
            <a:fld id="{D57F1E4F-1CFF-5643-939E-217C01CDF565}" type="slidenum">
              <a:rPr lang="en-US" dirty="0"/>
            </a:fld>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sz="2400" b="1">
                <a:solidFill>
                  <a:schemeClr val="accent4"/>
                </a:solidFill>
                <a:sym typeface="+mn-ea"/>
              </a:rPr>
              <a:t>Criteria for Developing a Professional B.Ed Curriculum Framework</a:t>
            </a:r>
            <a:br>
              <a:rPr lang="en-US" sz="2400" b="1">
                <a:solidFill>
                  <a:schemeClr val="accent4"/>
                </a:solidFill>
              </a:rPr>
            </a:br>
            <a:endParaRPr lang="en-US" sz="2400" b="1">
              <a:solidFill>
                <a:schemeClr val="accent4"/>
              </a:solidFill>
            </a:endParaRPr>
          </a:p>
        </p:txBody>
      </p:sp>
      <p:sp>
        <p:nvSpPr>
          <p:cNvPr id="3" name="Content Placeholder 2"/>
          <p:cNvSpPr>
            <a:spLocks noGrp="1"/>
          </p:cNvSpPr>
          <p:nvPr>
            <p:ph idx="1"/>
          </p:nvPr>
        </p:nvSpPr>
        <p:spPr>
          <a:xfrm>
            <a:off x="1483995" y="1911350"/>
            <a:ext cx="10019030" cy="4839335"/>
          </a:xfrm>
        </p:spPr>
        <p:txBody>
          <a:bodyPr>
            <a:normAutofit/>
          </a:bodyPr>
          <a:p>
            <a:pPr marL="457200" indent="-457200">
              <a:buFont typeface="+mj-lt"/>
              <a:buAutoNum type="arabicPeriod" startAt="4"/>
            </a:pPr>
            <a:r>
              <a:rPr lang="en-US"/>
              <a:t>That the contents of the curriculum must be learner-centred as opposed to teacher-centred </a:t>
            </a:r>
            <a:endParaRPr lang="en-US"/>
          </a:p>
          <a:p>
            <a:pPr marL="457200" indent="-457200">
              <a:buFont typeface="+mj-lt"/>
              <a:buAutoNum type="arabicPeriod" startAt="4"/>
            </a:pPr>
            <a:r>
              <a:rPr lang="en-US"/>
              <a:t>That the recommended teaching methods are consistent with the qualities of learning specified by the process aims such as developing a creative and inquiring mind </a:t>
            </a:r>
            <a:endParaRPr lang="en-US"/>
          </a:p>
          <a:p>
            <a:pPr marL="457200" indent="-457200">
              <a:buFont typeface="+mj-lt"/>
              <a:buAutoNum type="arabicPeriod" startAt="4"/>
            </a:pPr>
            <a:r>
              <a:rPr lang="en-US"/>
              <a:t>Creating a multidisciplinary  curriculum development team of experts to partake in the development process. This will ensure the development of a comprehensive and well-rounded curriculum.</a:t>
            </a:r>
            <a:endParaRPr lang="en-US"/>
          </a:p>
          <a:p>
            <a:pPr marL="457200" indent="-457200">
              <a:buFont typeface="+mj-lt"/>
              <a:buAutoNum type="arabicPeriod" startAt="4"/>
            </a:pPr>
            <a:r>
              <a:rPr lang="en-US"/>
              <a:t>Integration of technology into the curriculum to encourage training on the use of blended learning approach to teaching.</a:t>
            </a:r>
            <a:endParaRPr lang="en-US"/>
          </a:p>
          <a:p>
            <a:endParaRPr lang="en-US"/>
          </a:p>
        </p:txBody>
      </p:sp>
      <p:sp>
        <p:nvSpPr>
          <p:cNvPr id="10" name="Date Placeholder 9"/>
          <p:cNvSpPr>
            <a:spLocks noGrp="1"/>
          </p:cNvSpPr>
          <p:nvPr>
            <p:ph type="dt" sz="half" idx="10"/>
          </p:nvPr>
        </p:nvSpPr>
        <p:spPr/>
        <p:txBody>
          <a:bodyPr/>
          <a:p>
            <a:fld id="{B61BEF0D-F0BB-DE4B-95CE-6DB70DBA9567}" type="datetime1">
              <a:rPr lang="en-US" dirty="0"/>
            </a:fld>
            <a:endParaRPr lang="en-US" dirty="0"/>
          </a:p>
        </p:txBody>
      </p:sp>
      <p:sp>
        <p:nvSpPr>
          <p:cNvPr id="11" name="Slide Number Placeholder 10"/>
          <p:cNvSpPr>
            <a:spLocks noGrp="1"/>
          </p:cNvSpPr>
          <p:nvPr>
            <p:ph type="sldNum" sz="quarter" idx="12"/>
          </p:nvPr>
        </p:nvSpPr>
        <p:spPr/>
        <p:txBody>
          <a:bodyPr/>
          <a:p>
            <a:fld id="{D57F1E4F-1CFF-5643-939E-217C01CDF565}" type="slidenum">
              <a:rPr lang="en-US" dirty="0"/>
            </a:fld>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483995" y="685800"/>
            <a:ext cx="10019030" cy="873125"/>
          </a:xfrm>
        </p:spPr>
        <p:txBody>
          <a:bodyPr/>
          <a:p>
            <a:r>
              <a:rPr lang="en-US" sz="2400" b="1">
                <a:solidFill>
                  <a:schemeClr val="accent4"/>
                </a:solidFill>
              </a:rPr>
              <a:t>Conclusion</a:t>
            </a:r>
            <a:endParaRPr lang="en-US" sz="2400" b="1">
              <a:solidFill>
                <a:schemeClr val="accent4"/>
              </a:solidFill>
            </a:endParaRPr>
          </a:p>
        </p:txBody>
      </p:sp>
      <p:sp>
        <p:nvSpPr>
          <p:cNvPr id="3" name="Content Placeholder 2"/>
          <p:cNvSpPr>
            <a:spLocks noGrp="1"/>
          </p:cNvSpPr>
          <p:nvPr>
            <p:ph idx="1"/>
          </p:nvPr>
        </p:nvSpPr>
        <p:spPr>
          <a:xfrm>
            <a:off x="1483995" y="1910715"/>
            <a:ext cx="10537825" cy="4947920"/>
          </a:xfrm>
        </p:spPr>
        <p:txBody>
          <a:bodyPr>
            <a:normAutofit/>
          </a:bodyPr>
          <a:p>
            <a:r>
              <a:rPr lang="en-US"/>
              <a:t>Developing the college B.Ed curriculum along these lines would, I believe, within the next five-ten years begin to correct the observed weaknesses in the supply (number, type, and quality) and training of teachers.</a:t>
            </a:r>
            <a:endParaRPr lang="en-US"/>
          </a:p>
          <a:p>
            <a:r>
              <a:rPr lang="en-US"/>
              <a:t> It would transform the colleges from their rigid, inflexible posture in the face of changing societal demands and needs for new teachers to more proactive and flexible institutions capable of adapting quickly to the changing short- and long-term needs of the employers of teachers. </a:t>
            </a:r>
            <a:endParaRPr lang="en-US"/>
          </a:p>
          <a:p>
            <a:r>
              <a:rPr lang="en-US"/>
              <a:t>The supply of different types of teachers would also be regularised and their quality improved and maintained by a more relevant and differentiated training programmes as opposed to the dominant ‘one-size-fits-all’ model.</a:t>
            </a:r>
            <a:endParaRPr lang="en-US"/>
          </a:p>
          <a:p>
            <a:endParaRPr lang="en-US"/>
          </a:p>
        </p:txBody>
      </p:sp>
      <p:sp>
        <p:nvSpPr>
          <p:cNvPr id="10" name="Date Placeholder 9"/>
          <p:cNvSpPr>
            <a:spLocks noGrp="1"/>
          </p:cNvSpPr>
          <p:nvPr>
            <p:ph type="dt" sz="half" idx="10"/>
          </p:nvPr>
        </p:nvSpPr>
        <p:spPr/>
        <p:txBody>
          <a:bodyPr/>
          <a:p>
            <a:fld id="{B61BEF0D-F0BB-DE4B-95CE-6DB70DBA9567}" type="datetime1">
              <a:rPr lang="en-US" dirty="0"/>
            </a:fld>
            <a:endParaRPr lang="en-US" dirty="0"/>
          </a:p>
        </p:txBody>
      </p:sp>
      <p:sp>
        <p:nvSpPr>
          <p:cNvPr id="11" name="Slide Number Placeholder 10"/>
          <p:cNvSpPr>
            <a:spLocks noGrp="1"/>
          </p:cNvSpPr>
          <p:nvPr>
            <p:ph type="sldNum" sz="quarter" idx="12"/>
          </p:nvPr>
        </p:nvSpPr>
        <p:spPr/>
        <p:txBody>
          <a:bodyPr/>
          <a:p>
            <a:fld id="{D57F1E4F-1CFF-5643-939E-217C01CDF565}" type="slidenum">
              <a:rPr lang="en-US" dirty="0"/>
            </a:fld>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483995" y="685800"/>
            <a:ext cx="10019030" cy="838835"/>
          </a:xfrm>
        </p:spPr>
        <p:txBody>
          <a:bodyPr/>
          <a:p>
            <a:r>
              <a:rPr lang="en-US" sz="2400" b="1">
                <a:solidFill>
                  <a:schemeClr val="accent4"/>
                </a:solidFill>
              </a:rPr>
              <a:t>Conclusion Cont'd</a:t>
            </a:r>
            <a:endParaRPr lang="en-US" sz="2400" b="1">
              <a:solidFill>
                <a:schemeClr val="accent4"/>
              </a:solidFill>
            </a:endParaRPr>
          </a:p>
        </p:txBody>
      </p:sp>
      <p:sp>
        <p:nvSpPr>
          <p:cNvPr id="3" name="Content Placeholder 2"/>
          <p:cNvSpPr>
            <a:spLocks noGrp="1"/>
          </p:cNvSpPr>
          <p:nvPr>
            <p:ph idx="1"/>
          </p:nvPr>
        </p:nvSpPr>
        <p:spPr>
          <a:xfrm>
            <a:off x="1483995" y="1797685"/>
            <a:ext cx="10019030" cy="4986655"/>
          </a:xfrm>
        </p:spPr>
        <p:txBody>
          <a:bodyPr>
            <a:normAutofit/>
          </a:bodyPr>
          <a:p>
            <a:r>
              <a:rPr lang="en-US">
                <a:sym typeface="+mn-ea"/>
              </a:rPr>
              <a:t>Sadly, though, experience from implementation of the recent NCE reforms has shown that mere changes to the curriculum and college structures alone are not enough to bring about the desired change. </a:t>
            </a:r>
            <a:endParaRPr lang="en-US">
              <a:sym typeface="+mn-ea"/>
            </a:endParaRPr>
          </a:p>
          <a:p>
            <a:r>
              <a:rPr lang="en-US">
                <a:sym typeface="+mn-ea"/>
              </a:rPr>
              <a:t>Rigid opposition in the form of vested interests and recalcitrant habits is too strong among college staff (both academic and non-academic). </a:t>
            </a:r>
            <a:endParaRPr lang="en-US">
              <a:sym typeface="+mn-ea"/>
            </a:endParaRPr>
          </a:p>
          <a:p>
            <a:r>
              <a:rPr lang="en-US">
                <a:sym typeface="+mn-ea"/>
              </a:rPr>
              <a:t>Courageous leadership at both federal (FME &amp; NCCE) and college levels is therefore needed to carry through these innovative changes in the system. </a:t>
            </a:r>
            <a:endParaRPr lang="en-US">
              <a:sym typeface="+mn-ea"/>
            </a:endParaRPr>
          </a:p>
          <a:p>
            <a:r>
              <a:rPr lang="en-US">
                <a:sym typeface="+mn-ea"/>
              </a:rPr>
              <a:t>The good news however, is that this move for change  is now being initiated and championed by the colleges themselves rather than being forced on them from the top.</a:t>
            </a:r>
            <a:endParaRPr lang="en-US">
              <a:sym typeface="+mn-ea"/>
            </a:endParaRPr>
          </a:p>
          <a:p>
            <a:endParaRPr lang="en-US"/>
          </a:p>
        </p:txBody>
      </p:sp>
      <p:sp>
        <p:nvSpPr>
          <p:cNvPr id="10" name="Date Placeholder 9"/>
          <p:cNvSpPr>
            <a:spLocks noGrp="1"/>
          </p:cNvSpPr>
          <p:nvPr>
            <p:ph type="dt" sz="half" idx="10"/>
          </p:nvPr>
        </p:nvSpPr>
        <p:spPr/>
        <p:txBody>
          <a:bodyPr/>
          <a:p>
            <a:fld id="{B61BEF0D-F0BB-DE4B-95CE-6DB70DBA9567}" type="datetime1">
              <a:rPr lang="en-US" dirty="0"/>
            </a:fld>
            <a:endParaRPr lang="en-US" dirty="0"/>
          </a:p>
        </p:txBody>
      </p:sp>
      <p:sp>
        <p:nvSpPr>
          <p:cNvPr id="11" name="Slide Number Placeholder 10"/>
          <p:cNvSpPr>
            <a:spLocks noGrp="1"/>
          </p:cNvSpPr>
          <p:nvPr>
            <p:ph type="sldNum" sz="quarter" idx="12"/>
          </p:nvPr>
        </p:nvSpPr>
        <p:spPr/>
        <p:txBody>
          <a:bodyPr/>
          <a:p>
            <a:fld id="{D57F1E4F-1CFF-5643-939E-217C01CDF565}" type="slidenum">
              <a:rPr lang="en-US" dirty="0"/>
            </a:fld>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b="1">
                <a:solidFill>
                  <a:schemeClr val="accent4"/>
                </a:solidFill>
              </a:rPr>
              <a:t>The End</a:t>
            </a:r>
            <a:endParaRPr lang="en-US" b="1">
              <a:solidFill>
                <a:schemeClr val="accent4"/>
              </a:solidFill>
            </a:endParaRPr>
          </a:p>
        </p:txBody>
      </p:sp>
      <p:sp>
        <p:nvSpPr>
          <p:cNvPr id="3" name="Content Placeholder 2"/>
          <p:cNvSpPr>
            <a:spLocks noGrp="1"/>
          </p:cNvSpPr>
          <p:nvPr>
            <p:ph idx="1"/>
          </p:nvPr>
        </p:nvSpPr>
        <p:spPr/>
        <p:txBody>
          <a:bodyPr/>
          <a:p>
            <a:pPr marL="0" indent="0" algn="ctr">
              <a:buNone/>
            </a:pPr>
            <a:r>
              <a:rPr lang="en-US"/>
              <a:t>     </a:t>
            </a:r>
            <a:r>
              <a:rPr lang="en-US" sz="4000" b="1">
                <a:solidFill>
                  <a:schemeClr val="accent4"/>
                </a:solidFill>
              </a:rPr>
              <a:t>Thank You</a:t>
            </a:r>
            <a:endParaRPr lang="en-US" sz="4000" b="1">
              <a:solidFill>
                <a:schemeClr val="accent4"/>
              </a:solidFill>
            </a:endParaRPr>
          </a:p>
        </p:txBody>
      </p:sp>
      <p:sp>
        <p:nvSpPr>
          <p:cNvPr id="4" name="Date Placeholder 3"/>
          <p:cNvSpPr>
            <a:spLocks noGrp="1"/>
          </p:cNvSpPr>
          <p:nvPr>
            <p:ph type="dt" sz="half" idx="10"/>
          </p:nvPr>
        </p:nvSpPr>
        <p:spPr/>
        <p:txBody>
          <a:bodyPr/>
          <a:p>
            <a:fld id="{B61BEF0D-F0BB-DE4B-95CE-6DB70DBA9567}" type="datetime1">
              <a:rPr lang="en-US" dirty="0"/>
            </a:fld>
            <a:endParaRPr lang="en-US" dirty="0"/>
          </a:p>
        </p:txBody>
      </p:sp>
      <p:sp>
        <p:nvSpPr>
          <p:cNvPr id="5" name="Slide Number Placeholder 4"/>
          <p:cNvSpPr>
            <a:spLocks noGrp="1"/>
          </p:cNvSpPr>
          <p:nvPr>
            <p:ph type="sldNum" sz="quarter" idx="12"/>
          </p:nvPr>
        </p:nvSpPr>
        <p:spPr/>
        <p:txBody>
          <a:bodyPr/>
          <a:p>
            <a:fld id="{D57F1E4F-1CFF-5643-939E-217C01CDF565}" type="slidenum">
              <a:rPr lang="en-US" dirty="0"/>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483995" y="685800"/>
            <a:ext cx="10019030" cy="1381125"/>
          </a:xfrm>
        </p:spPr>
        <p:txBody>
          <a:bodyPr/>
          <a:p>
            <a:r>
              <a:rPr lang="en-US" sz="2800" b="1">
                <a:solidFill>
                  <a:schemeClr val="accent4"/>
                </a:solidFill>
              </a:rPr>
              <a:t>The  three Characteristics affecting F/CoEs</a:t>
            </a:r>
            <a:endParaRPr lang="en-US" sz="2800" b="1">
              <a:solidFill>
                <a:schemeClr val="accent4"/>
              </a:solidFill>
            </a:endParaRPr>
          </a:p>
        </p:txBody>
      </p:sp>
      <p:sp>
        <p:nvSpPr>
          <p:cNvPr id="3" name="Content Placeholder 2"/>
          <p:cNvSpPr>
            <a:spLocks noGrp="1"/>
          </p:cNvSpPr>
          <p:nvPr>
            <p:ph idx="1"/>
          </p:nvPr>
        </p:nvSpPr>
        <p:spPr>
          <a:xfrm>
            <a:off x="1483995" y="2667000"/>
            <a:ext cx="10019030" cy="3931920"/>
          </a:xfrm>
        </p:spPr>
        <p:txBody>
          <a:bodyPr>
            <a:normAutofit lnSpcReduction="10000"/>
          </a:bodyPr>
          <a:p>
            <a:pPr marL="457200" indent="-457200">
              <a:buFont typeface="+mj-lt"/>
              <a:buAutoNum type="arabicPeriod"/>
            </a:pPr>
            <a:r>
              <a:rPr lang="en-US"/>
              <a:t>Declining resource allocation accompanied with low rates of release of the allocated funds that combined to stunt the growth of the institutions.</a:t>
            </a:r>
            <a:endParaRPr lang="en-US"/>
          </a:p>
          <a:p>
            <a:pPr marL="457200" indent="-457200">
              <a:buAutoNum type="arabicPeriod"/>
            </a:pPr>
            <a:r>
              <a:rPr lang="en-US"/>
              <a:t>A sharp drop in intake into CoEs over the years, which poses existential threat to the colleges leading to diversification into all kinds of non-education diploma courses and concurrent affiliated degree courses.</a:t>
            </a:r>
            <a:endParaRPr lang="en-US"/>
          </a:p>
          <a:p>
            <a:pPr marL="457200" indent="-457200">
              <a:buAutoNum type="arabicPeriod"/>
            </a:pPr>
            <a:r>
              <a:rPr lang="en-US"/>
              <a:t>A growing demand for degree awarding status by the CoEs, which culminated into the 2023 amended Act of federal colleges of education (FCEs)</a:t>
            </a:r>
            <a:endParaRPr lang="en-US"/>
          </a:p>
          <a:p>
            <a:r>
              <a:rPr lang="en-US"/>
              <a:t>These developments have contributed to the changes that are now taking place in the colleges </a:t>
            </a:r>
            <a:endParaRPr lang="en-US"/>
          </a:p>
        </p:txBody>
      </p:sp>
      <p:sp>
        <p:nvSpPr>
          <p:cNvPr id="10" name="Date Placeholder 9"/>
          <p:cNvSpPr>
            <a:spLocks noGrp="1"/>
          </p:cNvSpPr>
          <p:nvPr>
            <p:ph type="dt" sz="half" idx="10"/>
          </p:nvPr>
        </p:nvSpPr>
        <p:spPr/>
        <p:txBody>
          <a:bodyPr/>
          <a:p>
            <a:fld id="{B61BEF0D-F0BB-DE4B-95CE-6DB70DBA9567}" type="datetime1">
              <a:rPr lang="en-US" dirty="0"/>
            </a:fld>
            <a:endParaRPr lang="en-US" dirty="0"/>
          </a:p>
        </p:txBody>
      </p:sp>
      <p:sp>
        <p:nvSpPr>
          <p:cNvPr id="11" name="Slide Number Placeholder 10"/>
          <p:cNvSpPr>
            <a:spLocks noGrp="1"/>
          </p:cNvSpPr>
          <p:nvPr>
            <p:ph type="sldNum" sz="quarter" idx="12"/>
          </p:nvPr>
        </p:nvSpPr>
        <p:spPr/>
        <p:txBody>
          <a:bodyPr/>
          <a:p>
            <a:fld id="{D57F1E4F-1CFF-5643-939E-217C01CDF565}" type="slidenum">
              <a:rPr lang="en-US" dirty="0"/>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sz="2800" b="1">
                <a:solidFill>
                  <a:schemeClr val="accent4"/>
                </a:solidFill>
              </a:rPr>
              <a:t>The Ongoing changes in F/CoEs</a:t>
            </a:r>
            <a:endParaRPr lang="en-US" sz="2800" b="1">
              <a:solidFill>
                <a:schemeClr val="accent4"/>
              </a:solidFill>
            </a:endParaRPr>
          </a:p>
        </p:txBody>
      </p:sp>
      <p:sp>
        <p:nvSpPr>
          <p:cNvPr id="3" name="Content Placeholder 2"/>
          <p:cNvSpPr>
            <a:spLocks noGrp="1"/>
          </p:cNvSpPr>
          <p:nvPr>
            <p:ph idx="1"/>
          </p:nvPr>
        </p:nvSpPr>
        <p:spPr>
          <a:xfrm>
            <a:off x="1483995" y="1927860"/>
            <a:ext cx="10436225" cy="4423410"/>
          </a:xfrm>
        </p:spPr>
        <p:txBody>
          <a:bodyPr>
            <a:normAutofit/>
          </a:bodyPr>
          <a:p>
            <a:r>
              <a:rPr lang="en-US">
                <a:sym typeface="+mn-ea"/>
              </a:rPr>
              <a:t>Changes in the structure and content of the teacher training institutions.</a:t>
            </a:r>
            <a:endParaRPr lang="en-US">
              <a:sym typeface="+mn-ea"/>
            </a:endParaRPr>
          </a:p>
          <a:p>
            <a:r>
              <a:rPr lang="en-US">
                <a:sym typeface="+mn-ea"/>
              </a:rPr>
              <a:t>Changes in the nature and emphasis of subjects and curriculum</a:t>
            </a:r>
            <a:endParaRPr lang="en-US">
              <a:sym typeface="+mn-ea"/>
            </a:endParaRPr>
          </a:p>
          <a:p>
            <a:r>
              <a:rPr lang="en-US">
                <a:sym typeface="+mn-ea"/>
              </a:rPr>
              <a:t>Changes in professional and educational studies </a:t>
            </a:r>
            <a:endParaRPr lang="en-US">
              <a:sym typeface="+mn-ea"/>
            </a:endParaRPr>
          </a:p>
          <a:p>
            <a:r>
              <a:rPr lang="en-US">
                <a:sym typeface="+mn-ea"/>
              </a:rPr>
              <a:t>Changes in teaching practice organisation and supervision</a:t>
            </a:r>
            <a:endParaRPr lang="en-US">
              <a:sym typeface="+mn-ea"/>
            </a:endParaRPr>
          </a:p>
          <a:p>
            <a:r>
              <a:rPr lang="en-US"/>
              <a:t>Changes in the composition of intakes into F/CoEs -  the fact that F/CoEs are admitting more students into the diploma and B.Ed courses than in the NCE courses; and</a:t>
            </a:r>
            <a:endParaRPr lang="en-US"/>
          </a:p>
          <a:p>
            <a:r>
              <a:rPr lang="en-US"/>
              <a:t> The 2023 amended Act of FCoEs and associated debates currently raging about the concurrent NCE/B.Ed dualism within an expanded mandate.</a:t>
            </a:r>
            <a:endParaRPr lang="en-US"/>
          </a:p>
        </p:txBody>
      </p:sp>
      <p:sp>
        <p:nvSpPr>
          <p:cNvPr id="10" name="Date Placeholder 9"/>
          <p:cNvSpPr>
            <a:spLocks noGrp="1"/>
          </p:cNvSpPr>
          <p:nvPr>
            <p:ph type="dt" sz="half" idx="10"/>
          </p:nvPr>
        </p:nvSpPr>
        <p:spPr/>
        <p:txBody>
          <a:bodyPr/>
          <a:p>
            <a:fld id="{B61BEF0D-F0BB-DE4B-95CE-6DB70DBA9567}" type="datetime1">
              <a:rPr lang="en-US" dirty="0"/>
            </a:fld>
            <a:endParaRPr lang="en-US" dirty="0"/>
          </a:p>
        </p:txBody>
      </p:sp>
      <p:sp>
        <p:nvSpPr>
          <p:cNvPr id="11" name="Slide Number Placeholder 10"/>
          <p:cNvSpPr>
            <a:spLocks noGrp="1"/>
          </p:cNvSpPr>
          <p:nvPr>
            <p:ph type="sldNum" sz="quarter" idx="12"/>
          </p:nvPr>
        </p:nvSpPr>
        <p:spPr/>
        <p:txBody>
          <a:bodyPr/>
          <a:p>
            <a:fld id="{D57F1E4F-1CFF-5643-939E-217C01CDF565}" type="slidenum">
              <a:rPr lang="en-US" dirty="0"/>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sz="2800" b="1">
                <a:solidFill>
                  <a:schemeClr val="accent4"/>
                </a:solidFill>
              </a:rPr>
              <a:t>The </a:t>
            </a:r>
            <a:r>
              <a:rPr lang="en-US" sz="2800" b="1">
                <a:solidFill>
                  <a:schemeClr val="accent4"/>
                </a:solidFill>
                <a:sym typeface="+mn-ea"/>
              </a:rPr>
              <a:t>2023 amended Act and its I</a:t>
            </a:r>
            <a:r>
              <a:rPr lang="en-US" sz="2800" b="1">
                <a:solidFill>
                  <a:schemeClr val="accent4"/>
                </a:solidFill>
              </a:rPr>
              <a:t>mplications </a:t>
            </a:r>
            <a:endParaRPr lang="en-US" sz="2800" b="1">
              <a:solidFill>
                <a:schemeClr val="accent4"/>
              </a:solidFill>
            </a:endParaRPr>
          </a:p>
        </p:txBody>
      </p:sp>
      <p:sp>
        <p:nvSpPr>
          <p:cNvPr id="3" name="Content Placeholder 2"/>
          <p:cNvSpPr>
            <a:spLocks noGrp="1"/>
          </p:cNvSpPr>
          <p:nvPr>
            <p:ph idx="1"/>
          </p:nvPr>
        </p:nvSpPr>
        <p:spPr>
          <a:xfrm>
            <a:off x="1111885" y="2080895"/>
            <a:ext cx="10944225" cy="4432935"/>
          </a:xfrm>
        </p:spPr>
        <p:txBody>
          <a:bodyPr>
            <a:normAutofit/>
          </a:bodyPr>
          <a:p>
            <a:r>
              <a:rPr lang="en-US"/>
              <a:t>The 2023 amended Act of the FCoEs empowers the colleges to concurrently </a:t>
            </a:r>
            <a:r>
              <a:rPr lang="en-US" b="1">
                <a:solidFill>
                  <a:srgbClr val="FF0000"/>
                </a:solidFill>
              </a:rPr>
              <a:t>offer </a:t>
            </a:r>
            <a:r>
              <a:rPr lang="en-US"/>
              <a:t>and </a:t>
            </a:r>
            <a:r>
              <a:rPr lang="en-US" b="1">
                <a:solidFill>
                  <a:srgbClr val="FF0000"/>
                </a:solidFill>
              </a:rPr>
              <a:t>award</a:t>
            </a:r>
            <a:r>
              <a:rPr lang="en-US" b="1"/>
              <a:t> </a:t>
            </a:r>
            <a:r>
              <a:rPr lang="en-US"/>
              <a:t>both the NCE and </a:t>
            </a:r>
            <a:r>
              <a:rPr lang="en-US" b="1">
                <a:solidFill>
                  <a:srgbClr val="FF0000"/>
                </a:solidFill>
              </a:rPr>
              <a:t>B.Ed degrees</a:t>
            </a:r>
            <a:r>
              <a:rPr lang="en-US"/>
              <a:t> in education. </a:t>
            </a:r>
            <a:endParaRPr lang="en-US"/>
          </a:p>
          <a:p>
            <a:r>
              <a:rPr lang="en-US"/>
              <a:t>The NCE/B.Ed dualism is not however, new to the colleges. Prior to this expanded mandate, the colleges have for decades offered B.Ed degrees in affiliation with approved universities </a:t>
            </a:r>
            <a:endParaRPr lang="en-US"/>
          </a:p>
          <a:p>
            <a:r>
              <a:rPr lang="en-US"/>
              <a:t>The amended Act now </a:t>
            </a:r>
            <a:r>
              <a:rPr lang="en-US" b="1">
                <a:solidFill>
                  <a:srgbClr val="FF0000"/>
                </a:solidFill>
              </a:rPr>
              <a:t>eliminates the need</a:t>
            </a:r>
            <a:r>
              <a:rPr lang="en-US">
                <a:solidFill>
                  <a:srgbClr val="FF0000"/>
                </a:solidFill>
              </a:rPr>
              <a:t> </a:t>
            </a:r>
            <a:r>
              <a:rPr lang="en-US"/>
              <a:t>for F/CoEs </a:t>
            </a:r>
            <a:r>
              <a:rPr lang="en-US" b="1">
                <a:solidFill>
                  <a:srgbClr val="FF0000"/>
                </a:solidFill>
              </a:rPr>
              <a:t>to offer B.Ed degrees in affiliation</a:t>
            </a:r>
            <a:r>
              <a:rPr lang="en-US"/>
              <a:t> with universities and</a:t>
            </a:r>
            <a:r>
              <a:rPr lang="en-US" b="1">
                <a:solidFill>
                  <a:srgbClr val="FF0000"/>
                </a:solidFill>
              </a:rPr>
              <a:t> empowers them to award degrees in their own right.</a:t>
            </a:r>
            <a:endParaRPr lang="en-US" b="1">
              <a:solidFill>
                <a:srgbClr val="FF0000"/>
              </a:solidFill>
            </a:endParaRPr>
          </a:p>
          <a:p>
            <a:r>
              <a:rPr lang="en-US"/>
              <a:t>What is not clear from the Act, however, is the role of NCCE in the regulation of the dual mode</a:t>
            </a:r>
            <a:endParaRPr lang="en-US"/>
          </a:p>
          <a:p>
            <a:endParaRPr lang="en-US"/>
          </a:p>
        </p:txBody>
      </p:sp>
      <p:sp>
        <p:nvSpPr>
          <p:cNvPr id="10" name="Date Placeholder 9"/>
          <p:cNvSpPr>
            <a:spLocks noGrp="1"/>
          </p:cNvSpPr>
          <p:nvPr>
            <p:ph type="dt" sz="half" idx="10"/>
          </p:nvPr>
        </p:nvSpPr>
        <p:spPr/>
        <p:txBody>
          <a:bodyPr/>
          <a:p>
            <a:fld id="{B61BEF0D-F0BB-DE4B-95CE-6DB70DBA9567}" type="datetime1">
              <a:rPr lang="en-US" dirty="0"/>
            </a:fld>
            <a:endParaRPr lang="en-US" dirty="0"/>
          </a:p>
        </p:txBody>
      </p:sp>
      <p:sp>
        <p:nvSpPr>
          <p:cNvPr id="11" name="Slide Number Placeholder 10"/>
          <p:cNvSpPr>
            <a:spLocks noGrp="1"/>
          </p:cNvSpPr>
          <p:nvPr>
            <p:ph type="sldNum" sz="quarter" idx="12"/>
          </p:nvPr>
        </p:nvSpPr>
        <p:spPr/>
        <p:txBody>
          <a:bodyPr/>
          <a:p>
            <a:fld id="{D57F1E4F-1CFF-5643-939E-217C01CDF565}" type="slidenum">
              <a:rPr lang="en-US" dirty="0"/>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483995" y="685800"/>
            <a:ext cx="10019030" cy="1346200"/>
          </a:xfrm>
        </p:spPr>
        <p:txBody>
          <a:bodyPr/>
          <a:p>
            <a:r>
              <a:rPr lang="en-US" sz="2800" b="1">
                <a:solidFill>
                  <a:schemeClr val="accent4"/>
                </a:solidFill>
              </a:rPr>
              <a:t>A Potential clash of Mandates?</a:t>
            </a:r>
            <a:endParaRPr lang="en-US" sz="2800" b="1">
              <a:solidFill>
                <a:schemeClr val="accent4"/>
              </a:solidFill>
            </a:endParaRPr>
          </a:p>
        </p:txBody>
      </p:sp>
      <p:sp>
        <p:nvSpPr>
          <p:cNvPr id="3" name="Content Placeholder 2"/>
          <p:cNvSpPr>
            <a:spLocks noGrp="1"/>
          </p:cNvSpPr>
          <p:nvPr>
            <p:ph idx="1"/>
          </p:nvPr>
        </p:nvSpPr>
        <p:spPr>
          <a:xfrm>
            <a:off x="1483995" y="2258060"/>
            <a:ext cx="10019030" cy="4297680"/>
          </a:xfrm>
        </p:spPr>
        <p:txBody>
          <a:bodyPr>
            <a:normAutofit lnSpcReduction="10000"/>
          </a:bodyPr>
          <a:p>
            <a:pPr algn="just"/>
            <a:r>
              <a:rPr lang="en-US"/>
              <a:t>Progress may be  prejudiced by the danger that a blanket application of the new legal framework  may lead to a turf battle between NCCE &amp; NUC over regulation of the B.Ed degree course(s)</a:t>
            </a:r>
            <a:endParaRPr lang="en-US"/>
          </a:p>
          <a:p>
            <a:pPr algn="just"/>
            <a:r>
              <a:rPr lang="en-US"/>
              <a:t> That will hinder the identification of elements of the law that could offer more relevant alternative strategies and development</a:t>
            </a:r>
            <a:endParaRPr lang="en-US"/>
          </a:p>
          <a:p>
            <a:pPr algn="just"/>
            <a:r>
              <a:rPr lang="en-US"/>
              <a:t>Nevertheless, most ongoing transitional activity in the colleges, confirms  a growing acceptance  of the need for </a:t>
            </a:r>
            <a:r>
              <a:rPr lang="en-US" b="1">
                <a:solidFill>
                  <a:srgbClr val="FF0000"/>
                </a:solidFill>
              </a:rPr>
              <a:t>improvement</a:t>
            </a:r>
            <a:r>
              <a:rPr lang="en-US"/>
              <a:t> and </a:t>
            </a:r>
            <a:r>
              <a:rPr lang="en-US" b="1">
                <a:solidFill>
                  <a:srgbClr val="FF0000"/>
                </a:solidFill>
              </a:rPr>
              <a:t>expansion</a:t>
            </a:r>
            <a:r>
              <a:rPr lang="en-US"/>
              <a:t> in the structure and curriculum of TTIs</a:t>
            </a:r>
            <a:endParaRPr lang="en-US"/>
          </a:p>
        </p:txBody>
      </p:sp>
      <p:sp>
        <p:nvSpPr>
          <p:cNvPr id="10" name="Date Placeholder 9"/>
          <p:cNvSpPr>
            <a:spLocks noGrp="1"/>
          </p:cNvSpPr>
          <p:nvPr>
            <p:ph type="dt" sz="half" idx="10"/>
          </p:nvPr>
        </p:nvSpPr>
        <p:spPr/>
        <p:txBody>
          <a:bodyPr/>
          <a:p>
            <a:fld id="{B61BEF0D-F0BB-DE4B-95CE-6DB70DBA9567}" type="datetime1">
              <a:rPr lang="en-US" dirty="0"/>
            </a:fld>
            <a:endParaRPr lang="en-US" dirty="0"/>
          </a:p>
        </p:txBody>
      </p:sp>
      <p:sp>
        <p:nvSpPr>
          <p:cNvPr id="11" name="Slide Number Placeholder 10"/>
          <p:cNvSpPr>
            <a:spLocks noGrp="1"/>
          </p:cNvSpPr>
          <p:nvPr>
            <p:ph type="sldNum" sz="quarter" idx="12"/>
          </p:nvPr>
        </p:nvSpPr>
        <p:spPr/>
        <p:txBody>
          <a:bodyPr/>
          <a:p>
            <a:fld id="{D57F1E4F-1CFF-5643-939E-217C01CDF565}" type="slidenum">
              <a:rPr lang="en-US" dirty="0"/>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483995" y="685800"/>
            <a:ext cx="10019030" cy="1343025"/>
          </a:xfrm>
        </p:spPr>
        <p:txBody>
          <a:bodyPr/>
          <a:p>
            <a:r>
              <a:rPr lang="en-US" sz="2800" b="1">
                <a:solidFill>
                  <a:schemeClr val="accent4"/>
                </a:solidFill>
              </a:rPr>
              <a:t>The Future Agenda for F/CoEs</a:t>
            </a:r>
            <a:endParaRPr lang="en-US" sz="2800" b="1">
              <a:solidFill>
                <a:schemeClr val="accent4"/>
              </a:solidFill>
            </a:endParaRPr>
          </a:p>
        </p:txBody>
      </p:sp>
      <p:sp>
        <p:nvSpPr>
          <p:cNvPr id="3" name="Content Placeholder 2"/>
          <p:cNvSpPr>
            <a:spLocks noGrp="1"/>
          </p:cNvSpPr>
          <p:nvPr>
            <p:ph idx="1"/>
          </p:nvPr>
        </p:nvSpPr>
        <p:spPr>
          <a:xfrm>
            <a:off x="1483995" y="1859915"/>
            <a:ext cx="10019030" cy="4721860"/>
          </a:xfrm>
        </p:spPr>
        <p:txBody>
          <a:bodyPr>
            <a:normAutofit/>
          </a:bodyPr>
          <a:p>
            <a:r>
              <a:rPr lang="en-US"/>
              <a:t>There is a broad agreement between educationalists and politicians that what is needed is an expanded mandate for the F/CoEs</a:t>
            </a:r>
            <a:endParaRPr lang="en-US"/>
          </a:p>
          <a:p>
            <a:r>
              <a:rPr lang="en-US"/>
              <a:t>A better initial selection of student teachers to attract the best brains to take up teaching as a profession </a:t>
            </a:r>
            <a:endParaRPr lang="en-US"/>
          </a:p>
          <a:p>
            <a:r>
              <a:rPr lang="en-US"/>
              <a:t>A high standard of training; and </a:t>
            </a:r>
            <a:endParaRPr lang="en-US"/>
          </a:p>
          <a:p>
            <a:r>
              <a:rPr lang="en-US"/>
              <a:t>A carefully designed, relevant and purposeful curriculum that meets the needs of both the student teachers and those of the broader society </a:t>
            </a:r>
            <a:endParaRPr lang="en-US"/>
          </a:p>
        </p:txBody>
      </p:sp>
      <p:sp>
        <p:nvSpPr>
          <p:cNvPr id="10" name="Date Placeholder 9"/>
          <p:cNvSpPr>
            <a:spLocks noGrp="1"/>
          </p:cNvSpPr>
          <p:nvPr>
            <p:ph type="dt" sz="half" idx="10"/>
          </p:nvPr>
        </p:nvSpPr>
        <p:spPr/>
        <p:txBody>
          <a:bodyPr/>
          <a:p>
            <a:fld id="{B61BEF0D-F0BB-DE4B-95CE-6DB70DBA9567}" type="datetime1">
              <a:rPr lang="en-US" dirty="0"/>
            </a:fld>
            <a:endParaRPr lang="en-US" dirty="0"/>
          </a:p>
        </p:txBody>
      </p:sp>
      <p:sp>
        <p:nvSpPr>
          <p:cNvPr id="11" name="Slide Number Placeholder 10"/>
          <p:cNvSpPr>
            <a:spLocks noGrp="1"/>
          </p:cNvSpPr>
          <p:nvPr>
            <p:ph type="sldNum" sz="quarter" idx="12"/>
          </p:nvPr>
        </p:nvSpPr>
        <p:spPr/>
        <p:txBody>
          <a:bodyPr/>
          <a:p>
            <a:fld id="{D57F1E4F-1CFF-5643-939E-217C01CDF565}" type="slidenum">
              <a:rPr lang="en-US" dirty="0"/>
            </a:fld>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8BB434"/>
      </a:accent1>
      <a:accent2>
        <a:srgbClr val="33A583"/>
      </a:accent2>
      <a:accent3>
        <a:srgbClr val="3594B4"/>
      </a:accent3>
      <a:accent4>
        <a:srgbClr val="6063B4"/>
      </a:accent4>
      <a:accent5>
        <a:srgbClr val="D35731"/>
      </a:accent5>
      <a:accent6>
        <a:srgbClr val="EBAC4B"/>
      </a:accent6>
      <a:hlink>
        <a:srgbClr val="65AD30"/>
      </a:hlink>
      <a:folHlink>
        <a:srgbClr val="8ED25B"/>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fillRect/>
          </a:stretch>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0</TotalTime>
  <Words>28784</Words>
  <Application>WPS Presentation</Application>
  <PresentationFormat>Widescreen</PresentationFormat>
  <Paragraphs>562</Paragraphs>
  <Slides>47</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47</vt:i4>
      </vt:variant>
    </vt:vector>
  </HeadingPairs>
  <TitlesOfParts>
    <vt:vector size="56" baseType="lpstr">
      <vt:lpstr>Arial</vt:lpstr>
      <vt:lpstr>SimSun</vt:lpstr>
      <vt:lpstr>Wingdings</vt:lpstr>
      <vt:lpstr>Arial</vt:lpstr>
      <vt:lpstr>Corbel</vt:lpstr>
      <vt:lpstr>Microsoft YaHei</vt:lpstr>
      <vt:lpstr>Arial Unicode MS</vt:lpstr>
      <vt:lpstr>Calibri</vt:lpstr>
      <vt:lpstr>Parallax</vt:lpstr>
      <vt:lpstr>Dual Mandate: New Directions in Curriculum Development and Implementation for a College B.Ed Programme</vt:lpstr>
      <vt:lpstr>The main thesis of the paper</vt:lpstr>
      <vt:lpstr>Other criticisms of the affiliated B.Ed</vt:lpstr>
      <vt:lpstr>The Historical Setting</vt:lpstr>
      <vt:lpstr>The  three Characteristics affecting F/CoEs</vt:lpstr>
      <vt:lpstr>The Ongoing changes in F/CoEs</vt:lpstr>
      <vt:lpstr>The 2023 amended Act and its Implications </vt:lpstr>
      <vt:lpstr>A Potential clash of Mandates?</vt:lpstr>
      <vt:lpstr>The Future Agenda for F/CoEs</vt:lpstr>
      <vt:lpstr>Significance of the 2012 NCE Reforms</vt:lpstr>
      <vt:lpstr>Focus of the 2012 NCE Reforms</vt:lpstr>
      <vt:lpstr>Official Roots of the Reforms</vt:lpstr>
      <vt:lpstr>Official Roots Cont'd </vt:lpstr>
      <vt:lpstr>Pointers to the Future</vt:lpstr>
      <vt:lpstr>Expanding the F/CoEs' Mandate: The Official Response</vt:lpstr>
      <vt:lpstr>Implications of the official Response</vt:lpstr>
      <vt:lpstr>Finding an Alternative Route</vt:lpstr>
      <vt:lpstr>Points of departure from the old Model</vt:lpstr>
      <vt:lpstr>Points of departure Cont'd </vt:lpstr>
      <vt:lpstr>Points of departure Cont'd </vt:lpstr>
      <vt:lpstr>Points of departure Cont'd </vt:lpstr>
      <vt:lpstr>Required Changes in the System</vt:lpstr>
      <vt:lpstr>Focus on a new Curriculum</vt:lpstr>
      <vt:lpstr>The 2012 Structure of the NCE Curriculum</vt:lpstr>
      <vt:lpstr>Supporting Documents</vt:lpstr>
      <vt:lpstr>Agenda for a new College B.Ed </vt:lpstr>
      <vt:lpstr> Rationale for a new college B.Ed </vt:lpstr>
      <vt:lpstr>A Note of Warning</vt:lpstr>
      <vt:lpstr>The Two Traditions In Teacher Training </vt:lpstr>
      <vt:lpstr>The Pre-Course Unit Model</vt:lpstr>
      <vt:lpstr>Post-Course Unit Model</vt:lpstr>
      <vt:lpstr>A Graphic representation of the two Models</vt:lpstr>
      <vt:lpstr>The Two Models Contrasted</vt:lpstr>
      <vt:lpstr>The Two Models Contrasted </vt:lpstr>
      <vt:lpstr>The Two Models Contrasted </vt:lpstr>
      <vt:lpstr>Choosing a Focus a new College B.Ed</vt:lpstr>
      <vt:lpstr>Choosing a Focus for a new College B.Ed</vt:lpstr>
      <vt:lpstr>Arguments for a Professional B.Ed</vt:lpstr>
      <vt:lpstr>Arguments for a Professional B.Ed </vt:lpstr>
      <vt:lpstr>My own Conclusion</vt:lpstr>
      <vt:lpstr>My own Conclusion </vt:lpstr>
      <vt:lpstr>What then are the key Elements of a Professional B.Ed  Curriculum Framework?</vt:lpstr>
      <vt:lpstr>Criteria for Developing a Professional B.Ed Curriculum Framework</vt:lpstr>
      <vt:lpstr>Criteria for Developing a Professional B.Ed Curriculum Framework </vt:lpstr>
      <vt:lpstr>Conclusion</vt:lpstr>
      <vt:lpstr>Conclusion Cont'd</vt:lpstr>
      <vt:lpstr>The End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JUNAID</dc:creator>
  <cp:lastModifiedBy>JUNAID</cp:lastModifiedBy>
  <cp:revision>103</cp:revision>
  <dcterms:created xsi:type="dcterms:W3CDTF">2025-08-13T10:49:00Z</dcterms:created>
  <dcterms:modified xsi:type="dcterms:W3CDTF">2025-08-18T22:03:49Z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1033-11.2.0.9629</vt:lpwstr>
  </property>
</Properties>
</file>