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handoutMasterIdLst>
    <p:handoutMasterId r:id="rId24"/>
  </p:handoutMasterIdLst>
  <p:sldIdLst>
    <p:sldId id="339" r:id="rId2"/>
    <p:sldId id="257" r:id="rId3"/>
    <p:sldId id="323" r:id="rId4"/>
    <p:sldId id="324" r:id="rId5"/>
    <p:sldId id="290" r:id="rId6"/>
    <p:sldId id="300" r:id="rId7"/>
    <p:sldId id="301" r:id="rId8"/>
    <p:sldId id="308" r:id="rId9"/>
    <p:sldId id="306" r:id="rId10"/>
    <p:sldId id="309" r:id="rId11"/>
    <p:sldId id="312" r:id="rId12"/>
    <p:sldId id="313" r:id="rId13"/>
    <p:sldId id="315" r:id="rId14"/>
    <p:sldId id="318" r:id="rId15"/>
    <p:sldId id="337" r:id="rId16"/>
    <p:sldId id="320" r:id="rId17"/>
    <p:sldId id="326" r:id="rId18"/>
    <p:sldId id="331" r:id="rId19"/>
    <p:sldId id="332" r:id="rId20"/>
    <p:sldId id="335" r:id="rId21"/>
    <p:sldId id="284"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84" userDrawn="1">
          <p15:clr>
            <a:srgbClr val="A4A3A4"/>
          </p15:clr>
        </p15:guide>
        <p15:guide id="4" pos="73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C37A"/>
    <a:srgbClr val="FFC000"/>
    <a:srgbClr val="388D4D"/>
    <a:srgbClr val="00B050"/>
    <a:srgbClr val="DB6625"/>
    <a:srgbClr val="404040"/>
    <a:srgbClr val="ECECEC"/>
    <a:srgbClr val="FFFFFF"/>
    <a:srgbClr val="33C073"/>
    <a:srgbClr val="148E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88" autoAdjust="0"/>
    <p:restoredTop sz="94353" autoAdjust="0"/>
  </p:normalViewPr>
  <p:slideViewPr>
    <p:cSldViewPr snapToGrid="0" showGuides="1">
      <p:cViewPr varScale="1">
        <p:scale>
          <a:sx n="78" d="100"/>
          <a:sy n="78" d="100"/>
        </p:scale>
        <p:origin x="509" y="72"/>
      </p:cViewPr>
      <p:guideLst>
        <p:guide orient="horz" pos="2160"/>
        <p:guide pos="3840"/>
        <p:guide pos="384"/>
        <p:guide pos="73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939" y="0"/>
            <a:ext cx="3037840" cy="466434"/>
          </a:xfrm>
          <a:prstGeom prst="rect">
            <a:avLst/>
          </a:prstGeom>
        </p:spPr>
        <p:txBody>
          <a:bodyPr vert="horz" lIns="91440" tIns="45720" rIns="91440" bIns="45720" rtlCol="0"/>
          <a:lstStyle>
            <a:lvl1pPr algn="r">
              <a:defRPr sz="1200"/>
            </a:lvl1pPr>
          </a:lstStyle>
          <a:p>
            <a:fld id="{5B794FA3-AFB5-4B29-8221-E3A30795623E}" type="datetimeFigureOut">
              <a:rPr lang="en-GB" smtClean="0"/>
              <a:t>21/06/2025</a:t>
            </a:fld>
            <a:endParaRPr lang="en-GB"/>
          </a:p>
        </p:txBody>
      </p:sp>
      <p:sp>
        <p:nvSpPr>
          <p:cNvPr id="4" name="Footer Placeholder 3"/>
          <p:cNvSpPr>
            <a:spLocks noGrp="1"/>
          </p:cNvSpPr>
          <p:nvPr>
            <p:ph type="ftr" sz="quarter" idx="2"/>
          </p:nvPr>
        </p:nvSpPr>
        <p:spPr>
          <a:xfrm>
            <a:off x="0" y="8829967"/>
            <a:ext cx="3037840" cy="46643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939" y="8829967"/>
            <a:ext cx="3037840" cy="466433"/>
          </a:xfrm>
          <a:prstGeom prst="rect">
            <a:avLst/>
          </a:prstGeom>
        </p:spPr>
        <p:txBody>
          <a:bodyPr vert="horz" lIns="91440" tIns="45720" rIns="91440" bIns="45720" rtlCol="0" anchor="b"/>
          <a:lstStyle>
            <a:lvl1pPr algn="r">
              <a:defRPr sz="1200"/>
            </a:lvl1pPr>
          </a:lstStyle>
          <a:p>
            <a:fld id="{F0249E78-999B-40E3-B752-13DF22107FD1}" type="slidenum">
              <a:rPr lang="en-GB" smtClean="0"/>
              <a:t>‹#›</a:t>
            </a:fld>
            <a:endParaRPr lang="en-GB"/>
          </a:p>
        </p:txBody>
      </p:sp>
    </p:spTree>
    <p:extLst>
      <p:ext uri="{BB962C8B-B14F-4D97-AF65-F5344CB8AC3E}">
        <p14:creationId xmlns:p14="http://schemas.microsoft.com/office/powerpoint/2010/main" val="1610458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1440" tIns="45720" rIns="91440" bIns="45720" rtlCol="0"/>
          <a:lstStyle>
            <a:lvl1pPr algn="r">
              <a:defRPr sz="1200"/>
            </a:lvl1pPr>
          </a:lstStyle>
          <a:p>
            <a:fld id="{29DC1887-FB4C-4DE1-9887-590AE4E164A2}" type="datetimeFigureOut">
              <a:rPr lang="en-US" smtClean="0"/>
              <a:t>6/21/2025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1440" tIns="45720" rIns="91440" bIns="45720" rtlCol="0" anchor="b"/>
          <a:lstStyle>
            <a:lvl1pPr algn="r">
              <a:defRPr sz="1200"/>
            </a:lvl1pPr>
          </a:lstStyle>
          <a:p>
            <a:fld id="{E6C0DA97-7B3C-4DC0-8892-DC735604BADD}" type="slidenum">
              <a:rPr lang="en-US" smtClean="0"/>
              <a:t>‹#›</a:t>
            </a:fld>
            <a:endParaRPr lang="en-US"/>
          </a:p>
        </p:txBody>
      </p:sp>
    </p:spTree>
    <p:extLst>
      <p:ext uri="{BB962C8B-B14F-4D97-AF65-F5344CB8AC3E}">
        <p14:creationId xmlns:p14="http://schemas.microsoft.com/office/powerpoint/2010/main" val="1243795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6C0DA97-7B3C-4DC0-8892-DC735604BADD}" type="slidenum">
              <a:rPr lang="en-US" smtClean="0"/>
              <a:t>2</a:t>
            </a:fld>
            <a:endParaRPr lang="en-US"/>
          </a:p>
        </p:txBody>
      </p:sp>
    </p:spTree>
    <p:extLst>
      <p:ext uri="{BB962C8B-B14F-4D97-AF65-F5344CB8AC3E}">
        <p14:creationId xmlns:p14="http://schemas.microsoft.com/office/powerpoint/2010/main" val="571756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6C0DA97-7B3C-4DC0-8892-DC735604BADD}" type="slidenum">
              <a:rPr lang="en-US" smtClean="0"/>
              <a:t>14</a:t>
            </a:fld>
            <a:endParaRPr lang="en-US"/>
          </a:p>
        </p:txBody>
      </p:sp>
    </p:spTree>
    <p:extLst>
      <p:ext uri="{BB962C8B-B14F-4D97-AF65-F5344CB8AC3E}">
        <p14:creationId xmlns:p14="http://schemas.microsoft.com/office/powerpoint/2010/main" val="3512808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6C0DA97-7B3C-4DC0-8892-DC735604BADD}" type="slidenum">
              <a:rPr lang="en-US" smtClean="0"/>
              <a:t>15</a:t>
            </a:fld>
            <a:endParaRPr lang="en-US"/>
          </a:p>
        </p:txBody>
      </p:sp>
    </p:spTree>
    <p:extLst>
      <p:ext uri="{BB962C8B-B14F-4D97-AF65-F5344CB8AC3E}">
        <p14:creationId xmlns:p14="http://schemas.microsoft.com/office/powerpoint/2010/main" val="3727426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6C0DA97-7B3C-4DC0-8892-DC735604BADD}" type="slidenum">
              <a:rPr lang="en-US" smtClean="0"/>
              <a:t>16</a:t>
            </a:fld>
            <a:endParaRPr lang="en-US"/>
          </a:p>
        </p:txBody>
      </p:sp>
    </p:spTree>
    <p:extLst>
      <p:ext uri="{BB962C8B-B14F-4D97-AF65-F5344CB8AC3E}">
        <p14:creationId xmlns:p14="http://schemas.microsoft.com/office/powerpoint/2010/main" val="2696978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6C0DA97-7B3C-4DC0-8892-DC735604BADD}" type="slidenum">
              <a:rPr lang="en-US" smtClean="0"/>
              <a:t>17</a:t>
            </a:fld>
            <a:endParaRPr lang="en-US"/>
          </a:p>
        </p:txBody>
      </p:sp>
    </p:spTree>
    <p:extLst>
      <p:ext uri="{BB962C8B-B14F-4D97-AF65-F5344CB8AC3E}">
        <p14:creationId xmlns:p14="http://schemas.microsoft.com/office/powerpoint/2010/main" val="319937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6C0DA97-7B3C-4DC0-8892-DC735604BADD}" type="slidenum">
              <a:rPr lang="en-US" smtClean="0"/>
              <a:t>18</a:t>
            </a:fld>
            <a:endParaRPr lang="en-US"/>
          </a:p>
        </p:txBody>
      </p:sp>
    </p:spTree>
    <p:extLst>
      <p:ext uri="{BB962C8B-B14F-4D97-AF65-F5344CB8AC3E}">
        <p14:creationId xmlns:p14="http://schemas.microsoft.com/office/powerpoint/2010/main" val="1148123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6C0DA97-7B3C-4DC0-8892-DC735604BADD}" type="slidenum">
              <a:rPr lang="en-US" smtClean="0"/>
              <a:t>19</a:t>
            </a:fld>
            <a:endParaRPr lang="en-US"/>
          </a:p>
        </p:txBody>
      </p:sp>
    </p:spTree>
    <p:extLst>
      <p:ext uri="{BB962C8B-B14F-4D97-AF65-F5344CB8AC3E}">
        <p14:creationId xmlns:p14="http://schemas.microsoft.com/office/powerpoint/2010/main" val="1633248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6C0DA97-7B3C-4DC0-8892-DC735604BADD}" type="slidenum">
              <a:rPr lang="en-US" smtClean="0"/>
              <a:t>20</a:t>
            </a:fld>
            <a:endParaRPr lang="en-US"/>
          </a:p>
        </p:txBody>
      </p:sp>
    </p:spTree>
    <p:extLst>
      <p:ext uri="{BB962C8B-B14F-4D97-AF65-F5344CB8AC3E}">
        <p14:creationId xmlns:p14="http://schemas.microsoft.com/office/powerpoint/2010/main" val="2017006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C0DA97-7B3C-4DC0-8892-DC735604BADD}" type="slidenum">
              <a:rPr lang="en-US" smtClean="0"/>
              <a:t>21</a:t>
            </a:fld>
            <a:endParaRPr lang="en-US"/>
          </a:p>
        </p:txBody>
      </p:sp>
    </p:spTree>
    <p:extLst>
      <p:ext uri="{BB962C8B-B14F-4D97-AF65-F5344CB8AC3E}">
        <p14:creationId xmlns:p14="http://schemas.microsoft.com/office/powerpoint/2010/main" val="3610644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6</a:t>
            </a:fld>
            <a:endParaRPr lang="en-US"/>
          </a:p>
        </p:txBody>
      </p:sp>
    </p:spTree>
    <p:extLst>
      <p:ext uri="{BB962C8B-B14F-4D97-AF65-F5344CB8AC3E}">
        <p14:creationId xmlns:p14="http://schemas.microsoft.com/office/powerpoint/2010/main" val="2939707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7</a:t>
            </a:fld>
            <a:endParaRPr lang="en-US"/>
          </a:p>
        </p:txBody>
      </p:sp>
    </p:spTree>
    <p:extLst>
      <p:ext uri="{BB962C8B-B14F-4D97-AF65-F5344CB8AC3E}">
        <p14:creationId xmlns:p14="http://schemas.microsoft.com/office/powerpoint/2010/main" val="3236030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F64F8FE1-F336-470E-92C0-5CD36A656831}" type="slidenum">
              <a:rPr lang="en-US" smtClean="0"/>
              <a:t>8</a:t>
            </a:fld>
            <a:endParaRPr lang="en-US"/>
          </a:p>
        </p:txBody>
      </p:sp>
    </p:spTree>
    <p:extLst>
      <p:ext uri="{BB962C8B-B14F-4D97-AF65-F5344CB8AC3E}">
        <p14:creationId xmlns:p14="http://schemas.microsoft.com/office/powerpoint/2010/main" val="3656370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F64F8FE1-F336-470E-92C0-5CD36A656831}" type="slidenum">
              <a:rPr lang="en-US" smtClean="0"/>
              <a:t>9</a:t>
            </a:fld>
            <a:endParaRPr lang="en-US"/>
          </a:p>
        </p:txBody>
      </p:sp>
    </p:spTree>
    <p:extLst>
      <p:ext uri="{BB962C8B-B14F-4D97-AF65-F5344CB8AC3E}">
        <p14:creationId xmlns:p14="http://schemas.microsoft.com/office/powerpoint/2010/main" val="1104829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4F8FE1-F336-470E-92C0-5CD36A656831}" type="slidenum">
              <a:rPr lang="en-US" smtClean="0"/>
              <a:t>10</a:t>
            </a:fld>
            <a:endParaRPr lang="en-US"/>
          </a:p>
        </p:txBody>
      </p:sp>
    </p:spTree>
    <p:extLst>
      <p:ext uri="{BB962C8B-B14F-4D97-AF65-F5344CB8AC3E}">
        <p14:creationId xmlns:p14="http://schemas.microsoft.com/office/powerpoint/2010/main" val="426921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6C0DA97-7B3C-4DC0-8892-DC735604BADD}" type="slidenum">
              <a:rPr lang="en-US" smtClean="0"/>
              <a:t>11</a:t>
            </a:fld>
            <a:endParaRPr lang="en-US"/>
          </a:p>
        </p:txBody>
      </p:sp>
    </p:spTree>
    <p:extLst>
      <p:ext uri="{BB962C8B-B14F-4D97-AF65-F5344CB8AC3E}">
        <p14:creationId xmlns:p14="http://schemas.microsoft.com/office/powerpoint/2010/main" val="2907897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6C0DA97-7B3C-4DC0-8892-DC735604BADD}" type="slidenum">
              <a:rPr lang="en-US" smtClean="0"/>
              <a:t>12</a:t>
            </a:fld>
            <a:endParaRPr lang="en-US"/>
          </a:p>
        </p:txBody>
      </p:sp>
    </p:spTree>
    <p:extLst>
      <p:ext uri="{BB962C8B-B14F-4D97-AF65-F5344CB8AC3E}">
        <p14:creationId xmlns:p14="http://schemas.microsoft.com/office/powerpoint/2010/main" val="3251470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6C0DA97-7B3C-4DC0-8892-DC735604BADD}" type="slidenum">
              <a:rPr lang="en-US" smtClean="0"/>
              <a:t>13</a:t>
            </a:fld>
            <a:endParaRPr lang="en-US"/>
          </a:p>
        </p:txBody>
      </p:sp>
    </p:spTree>
    <p:extLst>
      <p:ext uri="{BB962C8B-B14F-4D97-AF65-F5344CB8AC3E}">
        <p14:creationId xmlns:p14="http://schemas.microsoft.com/office/powerpoint/2010/main" val="2250721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E229249D-F894-407B-98A8-9112039BB9D6}" type="datetimeFigureOut">
              <a:rPr lang="en-US" smtClean="0"/>
              <a:t>6/21/2025</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83D78090-4E85-471A-8054-5BC3CF829043}" type="slidenum">
              <a:rPr lang="en-US" smtClean="0"/>
              <a:t>‹#›</a:t>
            </a:fld>
            <a:endParaRPr lang="en-US"/>
          </a:p>
        </p:txBody>
      </p:sp>
    </p:spTree>
    <p:extLst>
      <p:ext uri="{BB962C8B-B14F-4D97-AF65-F5344CB8AC3E}">
        <p14:creationId xmlns:p14="http://schemas.microsoft.com/office/powerpoint/2010/main" val="414448120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29249D-F894-407B-98A8-9112039BB9D6}" type="datetimeFigureOut">
              <a:rPr lang="en-US" smtClean="0"/>
              <a:t>6/21/2025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78090-4E85-471A-8054-5BC3CF829043}" type="slidenum">
              <a:rPr lang="en-US" smtClean="0"/>
              <a:t>‹#›</a:t>
            </a:fld>
            <a:endParaRPr lang="en-US"/>
          </a:p>
        </p:txBody>
      </p:sp>
    </p:spTree>
    <p:extLst>
      <p:ext uri="{BB962C8B-B14F-4D97-AF65-F5344CB8AC3E}">
        <p14:creationId xmlns:p14="http://schemas.microsoft.com/office/powerpoint/2010/main" val="48351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29249D-F894-407B-98A8-9112039BB9D6}" type="datetimeFigureOut">
              <a:rPr lang="en-US" smtClean="0"/>
              <a:t>6/21/2025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78090-4E85-471A-8054-5BC3CF829043}" type="slidenum">
              <a:rPr lang="en-US" smtClean="0"/>
              <a:t>‹#›</a:t>
            </a:fld>
            <a:endParaRPr lang="en-US"/>
          </a:p>
        </p:txBody>
      </p:sp>
    </p:spTree>
    <p:extLst>
      <p:ext uri="{BB962C8B-B14F-4D97-AF65-F5344CB8AC3E}">
        <p14:creationId xmlns:p14="http://schemas.microsoft.com/office/powerpoint/2010/main" val="4253715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708A2F2-EEEE-412C-9E9A-FE40DC2FC970}" type="datetime1">
              <a:rPr lang="en-US"/>
              <a:pPr>
                <a:defRPr/>
              </a:pPr>
              <a:t>6/21/2025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B6A0FF3-167A-4F90-BEEA-228E3C98B8C8}" type="slidenum">
              <a:rPr lang="en-US" altLang="en-US"/>
              <a:pPr/>
              <a:t>‹#›</a:t>
            </a:fld>
            <a:endParaRPr lang="en-US" altLang="en-US"/>
          </a:p>
        </p:txBody>
      </p:sp>
    </p:spTree>
    <p:extLst>
      <p:ext uri="{BB962C8B-B14F-4D97-AF65-F5344CB8AC3E}">
        <p14:creationId xmlns:p14="http://schemas.microsoft.com/office/powerpoint/2010/main" val="2080314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708A2F2-EEEE-412C-9E9A-FE40DC2FC970}" type="datetime1">
              <a:rPr lang="en-US"/>
              <a:pPr>
                <a:defRPr/>
              </a:pPr>
              <a:t>6/21/2025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B6A0FF3-167A-4F90-BEEA-228E3C98B8C8}" type="slidenum">
              <a:rPr lang="en-US" altLang="en-US"/>
              <a:pPr/>
              <a:t>‹#›</a:t>
            </a:fld>
            <a:endParaRPr lang="en-US" altLang="en-US"/>
          </a:p>
        </p:txBody>
      </p:sp>
    </p:spTree>
    <p:extLst>
      <p:ext uri="{BB962C8B-B14F-4D97-AF65-F5344CB8AC3E}">
        <p14:creationId xmlns:p14="http://schemas.microsoft.com/office/powerpoint/2010/main" val="4221570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29249D-F894-407B-98A8-9112039BB9D6}" type="datetimeFigureOut">
              <a:rPr lang="en-US" smtClean="0"/>
              <a:t>6/21/2025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D78090-4E85-471A-8054-5BC3CF829043}" type="slidenum">
              <a:rPr lang="en-US" smtClean="0"/>
              <a:t>‹#›</a:t>
            </a:fld>
            <a:endParaRPr lang="en-US"/>
          </a:p>
        </p:txBody>
      </p:sp>
      <p:sp>
        <p:nvSpPr>
          <p:cNvPr id="4" name="TextBox 3">
            <a:extLst>
              <a:ext uri="{FF2B5EF4-FFF2-40B4-BE49-F238E27FC236}">
                <a16:creationId xmlns:a16="http://schemas.microsoft.com/office/drawing/2014/main" id="{166F704A-88E0-EE5F-980B-879051FE1973}"/>
              </a:ext>
            </a:extLst>
          </p:cNvPr>
          <p:cNvSpPr txBox="1"/>
          <p:nvPr userDrawn="1"/>
        </p:nvSpPr>
        <p:spPr>
          <a:xfrm>
            <a:off x="11669149" y="4515697"/>
            <a:ext cx="522850" cy="400110"/>
          </a:xfrm>
          <a:prstGeom prst="rect">
            <a:avLst/>
          </a:prstGeom>
          <a:noFill/>
        </p:spPr>
        <p:txBody>
          <a:bodyPr wrap="square" lIns="0" rIns="0" rtlCol="0">
            <a:spAutoFit/>
          </a:bodyPr>
          <a:lstStyle/>
          <a:p>
            <a:pPr algn="ctr"/>
            <a:fld id="{40876BFF-1584-4FA6-A406-00684317F9C8}" type="slidenum">
              <a:rPr lang="en-US" sz="2000" b="1" smtClean="0">
                <a:solidFill>
                  <a:schemeClr val="accent3">
                    <a:lumMod val="75000"/>
                  </a:schemeClr>
                </a:solidFill>
              </a:rPr>
              <a:t>‹#›</a:t>
            </a:fld>
            <a:endParaRPr lang="en-US" sz="2000" b="1" dirty="0">
              <a:solidFill>
                <a:schemeClr val="accent3">
                  <a:lumMod val="75000"/>
                </a:schemeClr>
              </a:solidFill>
            </a:endParaRPr>
          </a:p>
        </p:txBody>
      </p:sp>
      <p:sp>
        <p:nvSpPr>
          <p:cNvPr id="5" name="TextBox 4">
            <a:extLst>
              <a:ext uri="{FF2B5EF4-FFF2-40B4-BE49-F238E27FC236}">
                <a16:creationId xmlns:a16="http://schemas.microsoft.com/office/drawing/2014/main" id="{C541E228-8735-06B0-B6C8-737CB71397EC}"/>
              </a:ext>
            </a:extLst>
          </p:cNvPr>
          <p:cNvSpPr txBox="1"/>
          <p:nvPr userDrawn="1"/>
        </p:nvSpPr>
        <p:spPr>
          <a:xfrm rot="16200000">
            <a:off x="11448749" y="5285029"/>
            <a:ext cx="922574" cy="276999"/>
          </a:xfrm>
          <a:prstGeom prst="rect">
            <a:avLst/>
          </a:prstGeom>
          <a:noFill/>
        </p:spPr>
        <p:txBody>
          <a:bodyPr wrap="square" rtlCol="0">
            <a:spAutoFit/>
          </a:bodyPr>
          <a:lstStyle/>
          <a:p>
            <a:pPr algn="r"/>
            <a:r>
              <a:rPr lang="en-US" sz="1200" b="1" dirty="0">
                <a:solidFill>
                  <a:schemeClr val="tx2"/>
                </a:solidFill>
              </a:rPr>
              <a:t>P A G E</a:t>
            </a:r>
          </a:p>
        </p:txBody>
      </p:sp>
      <p:grpSp>
        <p:nvGrpSpPr>
          <p:cNvPr id="6" name="Group 5">
            <a:extLst>
              <a:ext uri="{FF2B5EF4-FFF2-40B4-BE49-F238E27FC236}">
                <a16:creationId xmlns:a16="http://schemas.microsoft.com/office/drawing/2014/main" id="{1D3A9FD0-27CB-531A-052B-B280D6536A31}"/>
              </a:ext>
            </a:extLst>
          </p:cNvPr>
          <p:cNvGrpSpPr/>
          <p:nvPr userDrawn="1"/>
        </p:nvGrpSpPr>
        <p:grpSpPr>
          <a:xfrm>
            <a:off x="7810500" y="5534025"/>
            <a:ext cx="4381500" cy="1495425"/>
            <a:chOff x="7810500" y="6103397"/>
            <a:chExt cx="4381500" cy="868903"/>
          </a:xfrm>
        </p:grpSpPr>
        <p:sp>
          <p:nvSpPr>
            <p:cNvPr id="10" name="Freeform 46">
              <a:extLst>
                <a:ext uri="{FF2B5EF4-FFF2-40B4-BE49-F238E27FC236}">
                  <a16:creationId xmlns:a16="http://schemas.microsoft.com/office/drawing/2014/main" id="{6CC1F1B7-926F-F6BC-B8C5-A415BE2AFD0B}"/>
                </a:ext>
              </a:extLst>
            </p:cNvPr>
            <p:cNvSpPr>
              <a:spLocks/>
            </p:cNvSpPr>
            <p:nvPr/>
          </p:nvSpPr>
          <p:spPr bwMode="auto">
            <a:xfrm>
              <a:off x="7810500" y="6103397"/>
              <a:ext cx="4381499" cy="766564"/>
            </a:xfrm>
            <a:custGeom>
              <a:avLst/>
              <a:gdLst>
                <a:gd name="T0" fmla="*/ 1382 w 1635"/>
                <a:gd name="T1" fmla="*/ 122 h 623"/>
                <a:gd name="T2" fmla="*/ 1382 w 1635"/>
                <a:gd name="T3" fmla="*/ 121 h 623"/>
                <a:gd name="T4" fmla="*/ 860 w 1635"/>
                <a:gd name="T5" fmla="*/ 218 h 623"/>
                <a:gd name="T6" fmla="*/ 743 w 1635"/>
                <a:gd name="T7" fmla="*/ 319 h 623"/>
                <a:gd name="T8" fmla="*/ 421 w 1635"/>
                <a:gd name="T9" fmla="*/ 372 h 623"/>
                <a:gd name="T10" fmla="*/ 0 w 1635"/>
                <a:gd name="T11" fmla="*/ 623 h 623"/>
                <a:gd name="T12" fmla="*/ 114 w 1635"/>
                <a:gd name="T13" fmla="*/ 623 h 623"/>
                <a:gd name="T14" fmla="*/ 778 w 1635"/>
                <a:gd name="T15" fmla="*/ 384 h 623"/>
                <a:gd name="T16" fmla="*/ 1417 w 1635"/>
                <a:gd name="T17" fmla="*/ 187 h 623"/>
                <a:gd name="T18" fmla="*/ 1635 w 1635"/>
                <a:gd name="T19" fmla="*/ 145 h 623"/>
                <a:gd name="T20" fmla="*/ 1635 w 1635"/>
                <a:gd name="T21" fmla="*/ 237 h 623"/>
                <a:gd name="T22" fmla="*/ 1635 w 1635"/>
                <a:gd name="T23" fmla="*/ 330 h 623"/>
                <a:gd name="T24" fmla="*/ 1635 w 1635"/>
                <a:gd name="T25" fmla="*/ 421 h 623"/>
                <a:gd name="T26" fmla="*/ 1635 w 1635"/>
                <a:gd name="T27" fmla="*/ 500 h 623"/>
                <a:gd name="T28" fmla="*/ 1635 w 1635"/>
                <a:gd name="T29" fmla="*/ 555 h 623"/>
                <a:gd name="T30" fmla="*/ 1635 w 1635"/>
                <a:gd name="T31" fmla="*/ 563 h 623"/>
                <a:gd name="T32" fmla="*/ 1635 w 1635"/>
                <a:gd name="T33" fmla="*/ 608 h 623"/>
                <a:gd name="T34" fmla="*/ 1635 w 1635"/>
                <a:gd name="T35" fmla="*/ 623 h 623"/>
                <a:gd name="T36" fmla="*/ 1635 w 1635"/>
                <a:gd name="T37" fmla="*/ 623 h 623"/>
                <a:gd name="T38" fmla="*/ 1635 w 1635"/>
                <a:gd name="T39" fmla="*/ 56 h 623"/>
                <a:gd name="T40" fmla="*/ 1382 w 1635"/>
                <a:gd name="T41" fmla="*/ 12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5" h="623">
                  <a:moveTo>
                    <a:pt x="1382" y="122"/>
                  </a:moveTo>
                  <a:cubicBezTo>
                    <a:pt x="1382" y="121"/>
                    <a:pt x="1382" y="121"/>
                    <a:pt x="1382" y="121"/>
                  </a:cubicBezTo>
                  <a:cubicBezTo>
                    <a:pt x="1305" y="0"/>
                    <a:pt x="1078" y="53"/>
                    <a:pt x="860" y="218"/>
                  </a:cubicBezTo>
                  <a:cubicBezTo>
                    <a:pt x="821" y="248"/>
                    <a:pt x="781" y="282"/>
                    <a:pt x="743" y="319"/>
                  </a:cubicBezTo>
                  <a:cubicBezTo>
                    <a:pt x="596" y="461"/>
                    <a:pt x="562" y="354"/>
                    <a:pt x="421" y="372"/>
                  </a:cubicBezTo>
                  <a:cubicBezTo>
                    <a:pt x="336" y="383"/>
                    <a:pt x="211" y="439"/>
                    <a:pt x="0" y="623"/>
                  </a:cubicBezTo>
                  <a:cubicBezTo>
                    <a:pt x="114" y="623"/>
                    <a:pt x="114" y="623"/>
                    <a:pt x="114" y="623"/>
                  </a:cubicBezTo>
                  <a:cubicBezTo>
                    <a:pt x="593" y="238"/>
                    <a:pt x="555" y="602"/>
                    <a:pt x="778" y="384"/>
                  </a:cubicBezTo>
                  <a:cubicBezTo>
                    <a:pt x="1025" y="144"/>
                    <a:pt x="1326" y="43"/>
                    <a:pt x="1417" y="187"/>
                  </a:cubicBezTo>
                  <a:cubicBezTo>
                    <a:pt x="1450" y="239"/>
                    <a:pt x="1537" y="207"/>
                    <a:pt x="1635" y="145"/>
                  </a:cubicBezTo>
                  <a:cubicBezTo>
                    <a:pt x="1635" y="237"/>
                    <a:pt x="1635" y="237"/>
                    <a:pt x="1635" y="237"/>
                  </a:cubicBezTo>
                  <a:cubicBezTo>
                    <a:pt x="1635" y="330"/>
                    <a:pt x="1635" y="330"/>
                    <a:pt x="1635" y="330"/>
                  </a:cubicBezTo>
                  <a:cubicBezTo>
                    <a:pt x="1635" y="421"/>
                    <a:pt x="1635" y="421"/>
                    <a:pt x="1635" y="421"/>
                  </a:cubicBezTo>
                  <a:cubicBezTo>
                    <a:pt x="1635" y="500"/>
                    <a:pt x="1635" y="500"/>
                    <a:pt x="1635" y="500"/>
                  </a:cubicBezTo>
                  <a:cubicBezTo>
                    <a:pt x="1635" y="555"/>
                    <a:pt x="1635" y="555"/>
                    <a:pt x="1635" y="555"/>
                  </a:cubicBezTo>
                  <a:cubicBezTo>
                    <a:pt x="1635" y="563"/>
                    <a:pt x="1635" y="563"/>
                    <a:pt x="1635" y="563"/>
                  </a:cubicBezTo>
                  <a:cubicBezTo>
                    <a:pt x="1635" y="608"/>
                    <a:pt x="1635" y="608"/>
                    <a:pt x="1635" y="608"/>
                  </a:cubicBezTo>
                  <a:cubicBezTo>
                    <a:pt x="1635" y="623"/>
                    <a:pt x="1635" y="623"/>
                    <a:pt x="1635" y="623"/>
                  </a:cubicBezTo>
                  <a:cubicBezTo>
                    <a:pt x="1635" y="623"/>
                    <a:pt x="1635" y="623"/>
                    <a:pt x="1635" y="623"/>
                  </a:cubicBezTo>
                  <a:cubicBezTo>
                    <a:pt x="1635" y="56"/>
                    <a:pt x="1635" y="56"/>
                    <a:pt x="1635" y="56"/>
                  </a:cubicBezTo>
                  <a:cubicBezTo>
                    <a:pt x="1524" y="132"/>
                    <a:pt x="1419" y="180"/>
                    <a:pt x="1382" y="122"/>
                  </a:cubicBezTo>
                  <a:close/>
                </a:path>
              </a:pathLst>
            </a:custGeom>
            <a:solidFill>
              <a:srgbClr val="DE0029"/>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47">
              <a:extLst>
                <a:ext uri="{FF2B5EF4-FFF2-40B4-BE49-F238E27FC236}">
                  <a16:creationId xmlns:a16="http://schemas.microsoft.com/office/drawing/2014/main" id="{E0A5CD5B-B290-4427-0F75-23A4073C2378}"/>
                </a:ext>
              </a:extLst>
            </p:cNvPr>
            <p:cNvSpPr>
              <a:spLocks/>
            </p:cNvSpPr>
            <p:nvPr/>
          </p:nvSpPr>
          <p:spPr bwMode="auto">
            <a:xfrm>
              <a:off x="8116749" y="6156196"/>
              <a:ext cx="4075251" cy="756787"/>
            </a:xfrm>
            <a:custGeom>
              <a:avLst/>
              <a:gdLst>
                <a:gd name="T0" fmla="*/ 697 w 1521"/>
                <a:gd name="T1" fmla="*/ 413 h 615"/>
                <a:gd name="T2" fmla="*/ 1336 w 1521"/>
                <a:gd name="T3" fmla="*/ 216 h 615"/>
                <a:gd name="T4" fmla="*/ 1521 w 1521"/>
                <a:gd name="T5" fmla="*/ 194 h 615"/>
                <a:gd name="T6" fmla="*/ 1521 w 1521"/>
                <a:gd name="T7" fmla="*/ 102 h 615"/>
                <a:gd name="T8" fmla="*/ 1303 w 1521"/>
                <a:gd name="T9" fmla="*/ 144 h 615"/>
                <a:gd name="T10" fmla="*/ 664 w 1521"/>
                <a:gd name="T11" fmla="*/ 341 h 615"/>
                <a:gd name="T12" fmla="*/ 0 w 1521"/>
                <a:gd name="T13" fmla="*/ 580 h 615"/>
                <a:gd name="T14" fmla="*/ 128 w 1521"/>
                <a:gd name="T15" fmla="*/ 580 h 615"/>
                <a:gd name="T16" fmla="*/ 697 w 1521"/>
                <a:gd name="T17" fmla="*/ 413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1" h="615">
                  <a:moveTo>
                    <a:pt x="697" y="413"/>
                  </a:moveTo>
                  <a:cubicBezTo>
                    <a:pt x="944" y="173"/>
                    <a:pt x="1245" y="72"/>
                    <a:pt x="1336" y="216"/>
                  </a:cubicBezTo>
                  <a:cubicBezTo>
                    <a:pt x="1365" y="262"/>
                    <a:pt x="1437" y="242"/>
                    <a:pt x="1521" y="194"/>
                  </a:cubicBezTo>
                  <a:cubicBezTo>
                    <a:pt x="1521" y="102"/>
                    <a:pt x="1521" y="102"/>
                    <a:pt x="1521" y="102"/>
                  </a:cubicBezTo>
                  <a:cubicBezTo>
                    <a:pt x="1423" y="164"/>
                    <a:pt x="1336" y="196"/>
                    <a:pt x="1303" y="144"/>
                  </a:cubicBezTo>
                  <a:cubicBezTo>
                    <a:pt x="1212" y="0"/>
                    <a:pt x="911" y="101"/>
                    <a:pt x="664" y="341"/>
                  </a:cubicBezTo>
                  <a:cubicBezTo>
                    <a:pt x="441" y="559"/>
                    <a:pt x="479" y="195"/>
                    <a:pt x="0" y="580"/>
                  </a:cubicBezTo>
                  <a:cubicBezTo>
                    <a:pt x="128" y="580"/>
                    <a:pt x="128" y="580"/>
                    <a:pt x="128" y="580"/>
                  </a:cubicBezTo>
                  <a:cubicBezTo>
                    <a:pt x="507" y="316"/>
                    <a:pt x="490" y="615"/>
                    <a:pt x="697" y="413"/>
                  </a:cubicBezTo>
                  <a:close/>
                </a:path>
              </a:pathLst>
            </a:custGeom>
            <a:solidFill>
              <a:srgbClr val="FFFFFF">
                <a:alpha val="6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8">
              <a:extLst>
                <a:ext uri="{FF2B5EF4-FFF2-40B4-BE49-F238E27FC236}">
                  <a16:creationId xmlns:a16="http://schemas.microsoft.com/office/drawing/2014/main" id="{F4BF3426-79CF-5FCB-CBF0-A28D001F8CCA}"/>
                </a:ext>
              </a:extLst>
            </p:cNvPr>
            <p:cNvSpPr>
              <a:spLocks/>
            </p:cNvSpPr>
            <p:nvPr/>
          </p:nvSpPr>
          <p:spPr bwMode="auto">
            <a:xfrm>
              <a:off x="8458609" y="6244847"/>
              <a:ext cx="3733391" cy="727453"/>
            </a:xfrm>
            <a:custGeom>
              <a:avLst/>
              <a:gdLst>
                <a:gd name="T0" fmla="*/ 609 w 1393"/>
                <a:gd name="T1" fmla="*/ 413 h 591"/>
                <a:gd name="T2" fmla="*/ 1247 w 1393"/>
                <a:gd name="T3" fmla="*/ 216 h 591"/>
                <a:gd name="T4" fmla="*/ 1393 w 1393"/>
                <a:gd name="T5" fmla="*/ 215 h 591"/>
                <a:gd name="T6" fmla="*/ 1393 w 1393"/>
                <a:gd name="T7" fmla="*/ 122 h 591"/>
                <a:gd name="T8" fmla="*/ 1208 w 1393"/>
                <a:gd name="T9" fmla="*/ 144 h 591"/>
                <a:gd name="T10" fmla="*/ 569 w 1393"/>
                <a:gd name="T11" fmla="*/ 341 h 591"/>
                <a:gd name="T12" fmla="*/ 0 w 1393"/>
                <a:gd name="T13" fmla="*/ 508 h 591"/>
                <a:gd name="T14" fmla="*/ 158 w 1393"/>
                <a:gd name="T15" fmla="*/ 508 h 591"/>
                <a:gd name="T16" fmla="*/ 609 w 1393"/>
                <a:gd name="T17" fmla="*/ 413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3" h="591">
                  <a:moveTo>
                    <a:pt x="609" y="413"/>
                  </a:moveTo>
                  <a:cubicBezTo>
                    <a:pt x="855" y="173"/>
                    <a:pt x="1157" y="72"/>
                    <a:pt x="1247" y="216"/>
                  </a:cubicBezTo>
                  <a:cubicBezTo>
                    <a:pt x="1272" y="255"/>
                    <a:pt x="1326" y="247"/>
                    <a:pt x="1393" y="215"/>
                  </a:cubicBezTo>
                  <a:cubicBezTo>
                    <a:pt x="1393" y="122"/>
                    <a:pt x="1393" y="122"/>
                    <a:pt x="1393" y="122"/>
                  </a:cubicBezTo>
                  <a:cubicBezTo>
                    <a:pt x="1309" y="170"/>
                    <a:pt x="1237" y="190"/>
                    <a:pt x="1208" y="144"/>
                  </a:cubicBezTo>
                  <a:cubicBezTo>
                    <a:pt x="1117" y="0"/>
                    <a:pt x="816" y="101"/>
                    <a:pt x="569" y="341"/>
                  </a:cubicBezTo>
                  <a:cubicBezTo>
                    <a:pt x="362" y="543"/>
                    <a:pt x="379" y="244"/>
                    <a:pt x="0" y="508"/>
                  </a:cubicBezTo>
                  <a:cubicBezTo>
                    <a:pt x="158" y="508"/>
                    <a:pt x="158" y="508"/>
                    <a:pt x="158" y="508"/>
                  </a:cubicBezTo>
                  <a:cubicBezTo>
                    <a:pt x="418" y="379"/>
                    <a:pt x="426" y="591"/>
                    <a:pt x="609" y="413"/>
                  </a:cubicBezTo>
                  <a:close/>
                </a:path>
              </a:pathLst>
            </a:custGeom>
            <a:solidFill>
              <a:srgbClr val="DE0029"/>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9">
              <a:extLst>
                <a:ext uri="{FF2B5EF4-FFF2-40B4-BE49-F238E27FC236}">
                  <a16:creationId xmlns:a16="http://schemas.microsoft.com/office/drawing/2014/main" id="{822BCA81-2D63-0C4C-8FBF-261B0A4DEC58}"/>
                </a:ext>
              </a:extLst>
            </p:cNvPr>
            <p:cNvSpPr>
              <a:spLocks/>
            </p:cNvSpPr>
            <p:nvPr/>
          </p:nvSpPr>
          <p:spPr bwMode="auto">
            <a:xfrm>
              <a:off x="8883085" y="6333497"/>
              <a:ext cx="3308915" cy="638803"/>
            </a:xfrm>
            <a:custGeom>
              <a:avLst/>
              <a:gdLst>
                <a:gd name="T0" fmla="*/ 1129 w 1235"/>
                <a:gd name="T1" fmla="*/ 219 h 519"/>
                <a:gd name="T2" fmla="*/ 1235 w 1235"/>
                <a:gd name="T3" fmla="*/ 234 h 519"/>
                <a:gd name="T4" fmla="*/ 1235 w 1235"/>
                <a:gd name="T5" fmla="*/ 143 h 519"/>
                <a:gd name="T6" fmla="*/ 1089 w 1235"/>
                <a:gd name="T7" fmla="*/ 144 h 519"/>
                <a:gd name="T8" fmla="*/ 451 w 1235"/>
                <a:gd name="T9" fmla="*/ 341 h 519"/>
                <a:gd name="T10" fmla="*/ 0 w 1235"/>
                <a:gd name="T11" fmla="*/ 436 h 519"/>
                <a:gd name="T12" fmla="*/ 468 w 1235"/>
                <a:gd name="T13" fmla="*/ 436 h 519"/>
                <a:gd name="T14" fmla="*/ 491 w 1235"/>
                <a:gd name="T15" fmla="*/ 416 h 519"/>
                <a:gd name="T16" fmla="*/ 1129 w 1235"/>
                <a:gd name="T17" fmla="*/ 21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5" h="519">
                  <a:moveTo>
                    <a:pt x="1129" y="219"/>
                  </a:moveTo>
                  <a:cubicBezTo>
                    <a:pt x="1149" y="249"/>
                    <a:pt x="1187" y="251"/>
                    <a:pt x="1235" y="234"/>
                  </a:cubicBezTo>
                  <a:cubicBezTo>
                    <a:pt x="1235" y="143"/>
                    <a:pt x="1235" y="143"/>
                    <a:pt x="1235" y="143"/>
                  </a:cubicBezTo>
                  <a:cubicBezTo>
                    <a:pt x="1168" y="175"/>
                    <a:pt x="1114" y="183"/>
                    <a:pt x="1089" y="144"/>
                  </a:cubicBezTo>
                  <a:cubicBezTo>
                    <a:pt x="999" y="0"/>
                    <a:pt x="697" y="101"/>
                    <a:pt x="451" y="341"/>
                  </a:cubicBezTo>
                  <a:cubicBezTo>
                    <a:pt x="268" y="519"/>
                    <a:pt x="260" y="307"/>
                    <a:pt x="0" y="436"/>
                  </a:cubicBezTo>
                  <a:cubicBezTo>
                    <a:pt x="468" y="436"/>
                    <a:pt x="468" y="436"/>
                    <a:pt x="468" y="436"/>
                  </a:cubicBezTo>
                  <a:cubicBezTo>
                    <a:pt x="476" y="430"/>
                    <a:pt x="483" y="423"/>
                    <a:pt x="491" y="416"/>
                  </a:cubicBezTo>
                  <a:cubicBezTo>
                    <a:pt x="737" y="176"/>
                    <a:pt x="1039" y="75"/>
                    <a:pt x="1129" y="219"/>
                  </a:cubicBezTo>
                  <a:close/>
                </a:path>
              </a:pathLst>
            </a:custGeom>
            <a:solidFill>
              <a:srgbClr val="FFFFFF">
                <a:alpha val="6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50">
              <a:extLst>
                <a:ext uri="{FF2B5EF4-FFF2-40B4-BE49-F238E27FC236}">
                  <a16:creationId xmlns:a16="http://schemas.microsoft.com/office/drawing/2014/main" id="{F64F3B71-18D2-5E7B-9BA4-185CEC3EE96B}"/>
                </a:ext>
              </a:extLst>
            </p:cNvPr>
            <p:cNvSpPr>
              <a:spLocks/>
            </p:cNvSpPr>
            <p:nvPr/>
          </p:nvSpPr>
          <p:spPr bwMode="auto">
            <a:xfrm>
              <a:off x="10136569" y="6426058"/>
              <a:ext cx="2055431" cy="443903"/>
            </a:xfrm>
            <a:custGeom>
              <a:avLst/>
              <a:gdLst>
                <a:gd name="T0" fmla="*/ 706 w 767"/>
                <a:gd name="T1" fmla="*/ 212 h 361"/>
                <a:gd name="T2" fmla="*/ 767 w 767"/>
                <a:gd name="T3" fmla="*/ 238 h 361"/>
                <a:gd name="T4" fmla="*/ 767 w 767"/>
                <a:gd name="T5" fmla="*/ 159 h 361"/>
                <a:gd name="T6" fmla="*/ 661 w 767"/>
                <a:gd name="T7" fmla="*/ 144 h 361"/>
                <a:gd name="T8" fmla="*/ 23 w 767"/>
                <a:gd name="T9" fmla="*/ 341 h 361"/>
                <a:gd name="T10" fmla="*/ 0 w 767"/>
                <a:gd name="T11" fmla="*/ 361 h 361"/>
                <a:gd name="T12" fmla="*/ 120 w 767"/>
                <a:gd name="T13" fmla="*/ 361 h 361"/>
                <a:gd name="T14" fmla="*/ 706 w 767"/>
                <a:gd name="T15" fmla="*/ 212 h 3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 h="361">
                  <a:moveTo>
                    <a:pt x="706" y="212"/>
                  </a:moveTo>
                  <a:cubicBezTo>
                    <a:pt x="719" y="233"/>
                    <a:pt x="740" y="240"/>
                    <a:pt x="767" y="238"/>
                  </a:cubicBezTo>
                  <a:cubicBezTo>
                    <a:pt x="767" y="159"/>
                    <a:pt x="767" y="159"/>
                    <a:pt x="767" y="159"/>
                  </a:cubicBezTo>
                  <a:cubicBezTo>
                    <a:pt x="719" y="176"/>
                    <a:pt x="681" y="174"/>
                    <a:pt x="661" y="144"/>
                  </a:cubicBezTo>
                  <a:cubicBezTo>
                    <a:pt x="571" y="0"/>
                    <a:pt x="269" y="101"/>
                    <a:pt x="23" y="341"/>
                  </a:cubicBezTo>
                  <a:cubicBezTo>
                    <a:pt x="15" y="348"/>
                    <a:pt x="8" y="355"/>
                    <a:pt x="0" y="361"/>
                  </a:cubicBezTo>
                  <a:cubicBezTo>
                    <a:pt x="120" y="361"/>
                    <a:pt x="120" y="361"/>
                    <a:pt x="120" y="361"/>
                  </a:cubicBezTo>
                  <a:cubicBezTo>
                    <a:pt x="355" y="157"/>
                    <a:pt x="622" y="78"/>
                    <a:pt x="706" y="212"/>
                  </a:cubicBezTo>
                  <a:close/>
                </a:path>
              </a:pathLst>
            </a:custGeom>
            <a:solidFill>
              <a:srgbClr val="DE0029"/>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51">
              <a:extLst>
                <a:ext uri="{FF2B5EF4-FFF2-40B4-BE49-F238E27FC236}">
                  <a16:creationId xmlns:a16="http://schemas.microsoft.com/office/drawing/2014/main" id="{35FA931B-4CE8-9F8E-5050-86E528D2A830}"/>
                </a:ext>
              </a:extLst>
            </p:cNvPr>
            <p:cNvSpPr>
              <a:spLocks/>
            </p:cNvSpPr>
            <p:nvPr/>
          </p:nvSpPr>
          <p:spPr bwMode="auto">
            <a:xfrm>
              <a:off x="10458487" y="6521878"/>
              <a:ext cx="1733513" cy="348083"/>
            </a:xfrm>
            <a:custGeom>
              <a:avLst/>
              <a:gdLst>
                <a:gd name="T0" fmla="*/ 641 w 647"/>
                <a:gd name="T1" fmla="*/ 208 h 283"/>
                <a:gd name="T2" fmla="*/ 647 w 647"/>
                <a:gd name="T3" fmla="*/ 215 h 283"/>
                <a:gd name="T4" fmla="*/ 647 w 647"/>
                <a:gd name="T5" fmla="*/ 160 h 283"/>
                <a:gd name="T6" fmla="*/ 586 w 647"/>
                <a:gd name="T7" fmla="*/ 134 h 283"/>
                <a:gd name="T8" fmla="*/ 0 w 647"/>
                <a:gd name="T9" fmla="*/ 283 h 283"/>
                <a:gd name="T10" fmla="*/ 148 w 647"/>
                <a:gd name="T11" fmla="*/ 283 h 283"/>
                <a:gd name="T12" fmla="*/ 641 w 647"/>
                <a:gd name="T13" fmla="*/ 208 h 283"/>
              </a:gdLst>
              <a:ahLst/>
              <a:cxnLst>
                <a:cxn ang="0">
                  <a:pos x="T0" y="T1"/>
                </a:cxn>
                <a:cxn ang="0">
                  <a:pos x="T2" y="T3"/>
                </a:cxn>
                <a:cxn ang="0">
                  <a:pos x="T4" y="T5"/>
                </a:cxn>
                <a:cxn ang="0">
                  <a:pos x="T6" y="T7"/>
                </a:cxn>
                <a:cxn ang="0">
                  <a:pos x="T8" y="T9"/>
                </a:cxn>
                <a:cxn ang="0">
                  <a:pos x="T10" y="T11"/>
                </a:cxn>
                <a:cxn ang="0">
                  <a:pos x="T12" y="T13"/>
                </a:cxn>
              </a:cxnLst>
              <a:rect l="0" t="0" r="r" b="b"/>
              <a:pathLst>
                <a:path w="647" h="283">
                  <a:moveTo>
                    <a:pt x="641" y="208"/>
                  </a:moveTo>
                  <a:cubicBezTo>
                    <a:pt x="643" y="210"/>
                    <a:pt x="645" y="213"/>
                    <a:pt x="647" y="215"/>
                  </a:cubicBezTo>
                  <a:cubicBezTo>
                    <a:pt x="647" y="160"/>
                    <a:pt x="647" y="160"/>
                    <a:pt x="647" y="160"/>
                  </a:cubicBezTo>
                  <a:cubicBezTo>
                    <a:pt x="620" y="162"/>
                    <a:pt x="599" y="155"/>
                    <a:pt x="586" y="134"/>
                  </a:cubicBezTo>
                  <a:cubicBezTo>
                    <a:pt x="502" y="0"/>
                    <a:pt x="235" y="79"/>
                    <a:pt x="0" y="283"/>
                  </a:cubicBezTo>
                  <a:cubicBezTo>
                    <a:pt x="148" y="283"/>
                    <a:pt x="148" y="283"/>
                    <a:pt x="148" y="283"/>
                  </a:cubicBezTo>
                  <a:cubicBezTo>
                    <a:pt x="356" y="135"/>
                    <a:pt x="568" y="91"/>
                    <a:pt x="641" y="208"/>
                  </a:cubicBezTo>
                  <a:close/>
                </a:path>
              </a:pathLst>
            </a:custGeom>
            <a:solidFill>
              <a:srgbClr val="FFFFFF">
                <a:alpha val="6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2">
              <a:extLst>
                <a:ext uri="{FF2B5EF4-FFF2-40B4-BE49-F238E27FC236}">
                  <a16:creationId xmlns:a16="http://schemas.microsoft.com/office/drawing/2014/main" id="{31C92354-2D04-FD43-D5BA-000E90F8FAF9}"/>
                </a:ext>
              </a:extLst>
            </p:cNvPr>
            <p:cNvSpPr>
              <a:spLocks/>
            </p:cNvSpPr>
            <p:nvPr/>
          </p:nvSpPr>
          <p:spPr bwMode="auto">
            <a:xfrm>
              <a:off x="10854474" y="6633995"/>
              <a:ext cx="1337526" cy="235966"/>
            </a:xfrm>
            <a:custGeom>
              <a:avLst/>
              <a:gdLst>
                <a:gd name="T0" fmla="*/ 499 w 499"/>
                <a:gd name="T1" fmla="*/ 132 h 192"/>
                <a:gd name="T2" fmla="*/ 499 w 499"/>
                <a:gd name="T3" fmla="*/ 124 h 192"/>
                <a:gd name="T4" fmla="*/ 493 w 499"/>
                <a:gd name="T5" fmla="*/ 117 h 192"/>
                <a:gd name="T6" fmla="*/ 0 w 499"/>
                <a:gd name="T7" fmla="*/ 192 h 192"/>
                <a:gd name="T8" fmla="*/ 145 w 499"/>
                <a:gd name="T9" fmla="*/ 192 h 192"/>
                <a:gd name="T10" fmla="*/ 499 w 499"/>
                <a:gd name="T11" fmla="*/ 132 h 192"/>
              </a:gdLst>
              <a:ahLst/>
              <a:cxnLst>
                <a:cxn ang="0">
                  <a:pos x="T0" y="T1"/>
                </a:cxn>
                <a:cxn ang="0">
                  <a:pos x="T2" y="T3"/>
                </a:cxn>
                <a:cxn ang="0">
                  <a:pos x="T4" y="T5"/>
                </a:cxn>
                <a:cxn ang="0">
                  <a:pos x="T6" y="T7"/>
                </a:cxn>
                <a:cxn ang="0">
                  <a:pos x="T8" y="T9"/>
                </a:cxn>
                <a:cxn ang="0">
                  <a:pos x="T10" y="T11"/>
                </a:cxn>
              </a:cxnLst>
              <a:rect l="0" t="0" r="r" b="b"/>
              <a:pathLst>
                <a:path w="499" h="192">
                  <a:moveTo>
                    <a:pt x="499" y="132"/>
                  </a:moveTo>
                  <a:cubicBezTo>
                    <a:pt x="499" y="124"/>
                    <a:pt x="499" y="124"/>
                    <a:pt x="499" y="124"/>
                  </a:cubicBezTo>
                  <a:cubicBezTo>
                    <a:pt x="497" y="122"/>
                    <a:pt x="495" y="119"/>
                    <a:pt x="493" y="117"/>
                  </a:cubicBezTo>
                  <a:cubicBezTo>
                    <a:pt x="420" y="0"/>
                    <a:pt x="208" y="44"/>
                    <a:pt x="0" y="192"/>
                  </a:cubicBezTo>
                  <a:cubicBezTo>
                    <a:pt x="145" y="192"/>
                    <a:pt x="145" y="192"/>
                    <a:pt x="145" y="192"/>
                  </a:cubicBezTo>
                  <a:cubicBezTo>
                    <a:pt x="287" y="113"/>
                    <a:pt x="420" y="86"/>
                    <a:pt x="499" y="132"/>
                  </a:cubicBezTo>
                  <a:close/>
                </a:path>
              </a:pathLst>
            </a:custGeom>
            <a:solidFill>
              <a:srgbClr val="DE0029"/>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53">
              <a:extLst>
                <a:ext uri="{FF2B5EF4-FFF2-40B4-BE49-F238E27FC236}">
                  <a16:creationId xmlns:a16="http://schemas.microsoft.com/office/drawing/2014/main" id="{53CE780E-DF94-69D0-9DAA-D846CB48BFE1}"/>
                </a:ext>
              </a:extLst>
            </p:cNvPr>
            <p:cNvSpPr>
              <a:spLocks/>
            </p:cNvSpPr>
            <p:nvPr/>
          </p:nvSpPr>
          <p:spPr bwMode="auto">
            <a:xfrm>
              <a:off x="11243339" y="6739593"/>
              <a:ext cx="948660" cy="130368"/>
            </a:xfrm>
            <a:custGeom>
              <a:avLst/>
              <a:gdLst>
                <a:gd name="T0" fmla="*/ 354 w 354"/>
                <a:gd name="T1" fmla="*/ 91 h 106"/>
                <a:gd name="T2" fmla="*/ 354 w 354"/>
                <a:gd name="T3" fmla="*/ 46 h 106"/>
                <a:gd name="T4" fmla="*/ 0 w 354"/>
                <a:gd name="T5" fmla="*/ 106 h 106"/>
                <a:gd name="T6" fmla="*/ 211 w 354"/>
                <a:gd name="T7" fmla="*/ 106 h 106"/>
                <a:gd name="T8" fmla="*/ 354 w 354"/>
                <a:gd name="T9" fmla="*/ 91 h 106"/>
              </a:gdLst>
              <a:ahLst/>
              <a:cxnLst>
                <a:cxn ang="0">
                  <a:pos x="T0" y="T1"/>
                </a:cxn>
                <a:cxn ang="0">
                  <a:pos x="T2" y="T3"/>
                </a:cxn>
                <a:cxn ang="0">
                  <a:pos x="T4" y="T5"/>
                </a:cxn>
                <a:cxn ang="0">
                  <a:pos x="T6" y="T7"/>
                </a:cxn>
                <a:cxn ang="0">
                  <a:pos x="T8" y="T9"/>
                </a:cxn>
              </a:cxnLst>
              <a:rect l="0" t="0" r="r" b="b"/>
              <a:pathLst>
                <a:path w="354" h="106">
                  <a:moveTo>
                    <a:pt x="354" y="91"/>
                  </a:moveTo>
                  <a:cubicBezTo>
                    <a:pt x="354" y="46"/>
                    <a:pt x="354" y="46"/>
                    <a:pt x="354" y="46"/>
                  </a:cubicBezTo>
                  <a:cubicBezTo>
                    <a:pt x="275" y="0"/>
                    <a:pt x="142" y="27"/>
                    <a:pt x="0" y="106"/>
                  </a:cubicBezTo>
                  <a:cubicBezTo>
                    <a:pt x="211" y="106"/>
                    <a:pt x="211" y="106"/>
                    <a:pt x="211" y="106"/>
                  </a:cubicBezTo>
                  <a:cubicBezTo>
                    <a:pt x="264" y="91"/>
                    <a:pt x="313" y="85"/>
                    <a:pt x="354" y="9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4">
              <a:extLst>
                <a:ext uri="{FF2B5EF4-FFF2-40B4-BE49-F238E27FC236}">
                  <a16:creationId xmlns:a16="http://schemas.microsoft.com/office/drawing/2014/main" id="{B01BED64-C659-E219-4120-EF26C7FF3E7C}"/>
                </a:ext>
              </a:extLst>
            </p:cNvPr>
            <p:cNvSpPr>
              <a:spLocks/>
            </p:cNvSpPr>
            <p:nvPr/>
          </p:nvSpPr>
          <p:spPr bwMode="auto">
            <a:xfrm>
              <a:off x="11808832" y="6843887"/>
              <a:ext cx="383168" cy="26074"/>
            </a:xfrm>
            <a:custGeom>
              <a:avLst/>
              <a:gdLst>
                <a:gd name="T0" fmla="*/ 0 w 143"/>
                <a:gd name="T1" fmla="*/ 21 h 21"/>
                <a:gd name="T2" fmla="*/ 143 w 143"/>
                <a:gd name="T3" fmla="*/ 21 h 21"/>
                <a:gd name="T4" fmla="*/ 143 w 143"/>
                <a:gd name="T5" fmla="*/ 6 h 21"/>
                <a:gd name="T6" fmla="*/ 0 w 143"/>
                <a:gd name="T7" fmla="*/ 21 h 21"/>
              </a:gdLst>
              <a:ahLst/>
              <a:cxnLst>
                <a:cxn ang="0">
                  <a:pos x="T0" y="T1"/>
                </a:cxn>
                <a:cxn ang="0">
                  <a:pos x="T2" y="T3"/>
                </a:cxn>
                <a:cxn ang="0">
                  <a:pos x="T4" y="T5"/>
                </a:cxn>
                <a:cxn ang="0">
                  <a:pos x="T6" y="T7"/>
                </a:cxn>
              </a:cxnLst>
              <a:rect l="0" t="0" r="r" b="b"/>
              <a:pathLst>
                <a:path w="143" h="21">
                  <a:moveTo>
                    <a:pt x="0" y="21"/>
                  </a:moveTo>
                  <a:cubicBezTo>
                    <a:pt x="143" y="21"/>
                    <a:pt x="143" y="21"/>
                    <a:pt x="143" y="21"/>
                  </a:cubicBezTo>
                  <a:cubicBezTo>
                    <a:pt x="143" y="6"/>
                    <a:pt x="143" y="6"/>
                    <a:pt x="143" y="6"/>
                  </a:cubicBezTo>
                  <a:cubicBezTo>
                    <a:pt x="102" y="0"/>
                    <a:pt x="53" y="6"/>
                    <a:pt x="0" y="21"/>
                  </a:cubicBezTo>
                  <a:close/>
                </a:path>
              </a:pathLst>
            </a:custGeom>
            <a:solidFill>
              <a:srgbClr val="DE0029">
                <a:alpha val="65000"/>
              </a:srgb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9" name="Rectangle 18">
            <a:extLst>
              <a:ext uri="{FF2B5EF4-FFF2-40B4-BE49-F238E27FC236}">
                <a16:creationId xmlns:a16="http://schemas.microsoft.com/office/drawing/2014/main" id="{CE6231FE-CD92-EF5B-FCCC-8B12D987FFDE}"/>
              </a:ext>
            </a:extLst>
          </p:cNvPr>
          <p:cNvSpPr/>
          <p:nvPr userDrawn="1"/>
        </p:nvSpPr>
        <p:spPr>
          <a:xfrm flipH="1">
            <a:off x="401231" y="0"/>
            <a:ext cx="94265" cy="92534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9066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E229249D-F894-407B-98A8-9112039BB9D6}" type="datetimeFigureOut">
              <a:rPr lang="en-US" smtClean="0"/>
              <a:t>6/21/2025</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83D78090-4E85-471A-8054-5BC3CF829043}" type="slidenum">
              <a:rPr lang="en-US" smtClean="0"/>
              <a:t>‹#›</a:t>
            </a:fld>
            <a:endParaRPr lang="en-US"/>
          </a:p>
        </p:txBody>
      </p:sp>
    </p:spTree>
    <p:extLst>
      <p:ext uri="{BB962C8B-B14F-4D97-AF65-F5344CB8AC3E}">
        <p14:creationId xmlns:p14="http://schemas.microsoft.com/office/powerpoint/2010/main" val="378888954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29249D-F894-407B-98A8-9112039BB9D6}" type="datetimeFigureOut">
              <a:rPr lang="en-US" smtClean="0"/>
              <a:t>6/21/2025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78090-4E85-471A-8054-5BC3CF829043}" type="slidenum">
              <a:rPr lang="en-US" smtClean="0"/>
              <a:t>‹#›</a:t>
            </a:fld>
            <a:endParaRPr lang="en-US"/>
          </a:p>
        </p:txBody>
      </p:sp>
    </p:spTree>
    <p:extLst>
      <p:ext uri="{BB962C8B-B14F-4D97-AF65-F5344CB8AC3E}">
        <p14:creationId xmlns:p14="http://schemas.microsoft.com/office/powerpoint/2010/main" val="3708909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29249D-F894-407B-98A8-9112039BB9D6}" type="datetimeFigureOut">
              <a:rPr lang="en-US" smtClean="0"/>
              <a:t>6/21/2025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D78090-4E85-471A-8054-5BC3CF829043}" type="slidenum">
              <a:rPr lang="en-US" smtClean="0"/>
              <a:t>‹#›</a:t>
            </a:fld>
            <a:endParaRPr lang="en-US"/>
          </a:p>
        </p:txBody>
      </p:sp>
    </p:spTree>
    <p:extLst>
      <p:ext uri="{BB962C8B-B14F-4D97-AF65-F5344CB8AC3E}">
        <p14:creationId xmlns:p14="http://schemas.microsoft.com/office/powerpoint/2010/main" val="3755935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29249D-F894-407B-98A8-9112039BB9D6}" type="datetimeFigureOut">
              <a:rPr lang="en-US" smtClean="0"/>
              <a:t>6/21/2025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D78090-4E85-471A-8054-5BC3CF829043}" type="slidenum">
              <a:rPr lang="en-US" smtClean="0"/>
              <a:t>‹#›</a:t>
            </a:fld>
            <a:endParaRPr lang="en-US"/>
          </a:p>
        </p:txBody>
      </p:sp>
    </p:spTree>
    <p:extLst>
      <p:ext uri="{BB962C8B-B14F-4D97-AF65-F5344CB8AC3E}">
        <p14:creationId xmlns:p14="http://schemas.microsoft.com/office/powerpoint/2010/main" val="716487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29249D-F894-407B-98A8-9112039BB9D6}" type="datetimeFigureOut">
              <a:rPr lang="en-US" smtClean="0"/>
              <a:t>6/21/2025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D78090-4E85-471A-8054-5BC3CF829043}" type="slidenum">
              <a:rPr lang="en-US" smtClean="0"/>
              <a:t>‹#›</a:t>
            </a:fld>
            <a:endParaRPr lang="en-US"/>
          </a:p>
        </p:txBody>
      </p:sp>
    </p:spTree>
    <p:extLst>
      <p:ext uri="{BB962C8B-B14F-4D97-AF65-F5344CB8AC3E}">
        <p14:creationId xmlns:p14="http://schemas.microsoft.com/office/powerpoint/2010/main" val="4165051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E229249D-F894-407B-98A8-9112039BB9D6}" type="datetimeFigureOut">
              <a:rPr lang="en-US" smtClean="0"/>
              <a:t>6/21/2025</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83D78090-4E85-471A-8054-5BC3CF829043}"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69833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E229249D-F894-407B-98A8-9112039BB9D6}" type="datetimeFigureOut">
              <a:rPr lang="en-US" smtClean="0"/>
              <a:t>6/21/2025</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83D78090-4E85-471A-8054-5BC3CF829043}"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60723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E229249D-F894-407B-98A8-9112039BB9D6}" type="datetimeFigureOut">
              <a:rPr lang="en-US" smtClean="0"/>
              <a:t>6/21/2025</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83D78090-4E85-471A-8054-5BC3CF829043}" type="slidenum">
              <a:rPr lang="en-US" smtClean="0"/>
              <a:t>‹#›</a:t>
            </a:fld>
            <a:endParaRPr lang="en-US"/>
          </a:p>
        </p:txBody>
      </p:sp>
    </p:spTree>
    <p:extLst>
      <p:ext uri="{BB962C8B-B14F-4D97-AF65-F5344CB8AC3E}">
        <p14:creationId xmlns:p14="http://schemas.microsoft.com/office/powerpoint/2010/main" val="18717784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8.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7.jpg"/><Relationship Id="rId5" Type="http://schemas.openxmlformats.org/officeDocument/2006/relationships/image" Target="../media/image6.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6.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6E4FC4C-6041-AD48-8D05-8B474E43F481}"/>
              </a:ext>
            </a:extLst>
          </p:cNvPr>
          <p:cNvSpPr txBox="1">
            <a:spLocks noGrp="1"/>
          </p:cNvSpPr>
          <p:nvPr>
            <p:ph idx="1"/>
          </p:nvPr>
        </p:nvSpPr>
        <p:spPr>
          <a:xfrm>
            <a:off x="1964970" y="3387872"/>
            <a:ext cx="7443019" cy="1862048"/>
          </a:xfrm>
          <a:prstGeom prst="rect">
            <a:avLst/>
          </a:prstGeom>
          <a:noFill/>
        </p:spPr>
        <p:txBody>
          <a:bodyPr wrap="square" rtlCol="0">
            <a:spAutoFit/>
          </a:bodyPr>
          <a:lstStyle/>
          <a:p>
            <a:pPr algn="ctr"/>
            <a:r>
              <a:rPr lang="en-US" sz="2500" b="1" dirty="0">
                <a:solidFill>
                  <a:schemeClr val="tx1">
                    <a:lumMod val="95000"/>
                    <a:lumOff val="5000"/>
                  </a:schemeClr>
                </a:solidFill>
              </a:rPr>
              <a:t>THE FEDERAL CIVIL SERVICE STRATEGY AND IMPLEMENTATION PLAN </a:t>
            </a:r>
          </a:p>
          <a:p>
            <a:pPr algn="ctr"/>
            <a:r>
              <a:rPr lang="en-US" sz="2500" b="1" dirty="0">
                <a:solidFill>
                  <a:schemeClr val="tx1">
                    <a:lumMod val="95000"/>
                    <a:lumOff val="5000"/>
                  </a:schemeClr>
                </a:solidFill>
              </a:rPr>
              <a:t>2021-2025</a:t>
            </a:r>
          </a:p>
          <a:p>
            <a:pPr algn="ctr"/>
            <a:r>
              <a:rPr lang="en-US" sz="2500" b="1" dirty="0">
                <a:solidFill>
                  <a:schemeClr val="tx1">
                    <a:lumMod val="95000"/>
                    <a:lumOff val="5000"/>
                  </a:schemeClr>
                </a:solidFill>
              </a:rPr>
              <a:t>(FCSSIP25)</a:t>
            </a:r>
          </a:p>
        </p:txBody>
      </p:sp>
      <p:sp>
        <p:nvSpPr>
          <p:cNvPr id="6" name="TextBox 5">
            <a:extLst>
              <a:ext uri="{FF2B5EF4-FFF2-40B4-BE49-F238E27FC236}">
                <a16:creationId xmlns:a16="http://schemas.microsoft.com/office/drawing/2014/main" id="{2FA2FB42-A773-C577-71F4-E886527E8A6F}"/>
              </a:ext>
            </a:extLst>
          </p:cNvPr>
          <p:cNvSpPr txBox="1"/>
          <p:nvPr/>
        </p:nvSpPr>
        <p:spPr>
          <a:xfrm>
            <a:off x="560437" y="283623"/>
            <a:ext cx="11257937" cy="523220"/>
          </a:xfrm>
          <a:prstGeom prst="rect">
            <a:avLst/>
          </a:prstGeom>
          <a:noFill/>
        </p:spPr>
        <p:txBody>
          <a:bodyPr wrap="square">
            <a:spAutoFit/>
          </a:bodyPr>
          <a:lstStyle/>
          <a:p>
            <a:pPr algn="ctr"/>
            <a:r>
              <a:rPr lang="en-US" sz="2800" b="1" dirty="0">
                <a:solidFill>
                  <a:schemeClr val="tx1">
                    <a:lumMod val="95000"/>
                    <a:lumOff val="5000"/>
                  </a:schemeClr>
                </a:solidFill>
              </a:rPr>
              <a:t>NATIONAL COMMISSION FOR COLLEGES OF EDUCATION (NCCE)</a:t>
            </a:r>
            <a:endParaRPr lang="en-US" sz="2800" dirty="0"/>
          </a:p>
        </p:txBody>
      </p:sp>
      <p:pic>
        <p:nvPicPr>
          <p:cNvPr id="7" name="Picture 6">
            <a:extLst>
              <a:ext uri="{FF2B5EF4-FFF2-40B4-BE49-F238E27FC236}">
                <a16:creationId xmlns:a16="http://schemas.microsoft.com/office/drawing/2014/main" id="{1AF83888-4A67-0A83-5E62-FBD187BBAD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3172" y="1232523"/>
            <a:ext cx="2271253" cy="1945973"/>
          </a:xfrm>
          <a:prstGeom prst="rect">
            <a:avLst/>
          </a:prstGeom>
        </p:spPr>
      </p:pic>
      <p:sp>
        <p:nvSpPr>
          <p:cNvPr id="9" name="TextBox 8">
            <a:extLst>
              <a:ext uri="{FF2B5EF4-FFF2-40B4-BE49-F238E27FC236}">
                <a16:creationId xmlns:a16="http://schemas.microsoft.com/office/drawing/2014/main" id="{DD190305-8B56-06E6-B142-A368E5215EA4}"/>
              </a:ext>
            </a:extLst>
          </p:cNvPr>
          <p:cNvSpPr txBox="1"/>
          <p:nvPr/>
        </p:nvSpPr>
        <p:spPr>
          <a:xfrm>
            <a:off x="2900516" y="5651047"/>
            <a:ext cx="6096000" cy="923330"/>
          </a:xfrm>
          <a:prstGeom prst="rect">
            <a:avLst/>
          </a:prstGeom>
          <a:solidFill>
            <a:srgbClr val="00B050"/>
          </a:solidFill>
        </p:spPr>
        <p:txBody>
          <a:bodyPr wrap="square">
            <a:spAutoFit/>
          </a:bodyPr>
          <a:lstStyle/>
          <a:p>
            <a:pPr algn="ctr"/>
            <a:r>
              <a:rPr lang="en-US" sz="1800" b="1" i="1" dirty="0">
                <a:solidFill>
                  <a:srgbClr val="C00000"/>
                </a:solidFill>
                <a:latin typeface="Century Gothic" panose="020B0502020202020204" pitchFamily="34" charset="0"/>
              </a:rPr>
              <a:t>THE NEW CIVIL SERVICE</a:t>
            </a:r>
          </a:p>
          <a:p>
            <a:pPr algn="ctr"/>
            <a:r>
              <a:rPr lang="en-US" sz="1800" b="1" i="1" dirty="0">
                <a:solidFill>
                  <a:srgbClr val="C00000"/>
                </a:solidFill>
                <a:latin typeface="Century Gothic" panose="020B0502020202020204" pitchFamily="34" charset="0"/>
              </a:rPr>
              <a:t>BY</a:t>
            </a:r>
          </a:p>
          <a:p>
            <a:pPr algn="ctr"/>
            <a:r>
              <a:rPr lang="en-US" sz="1800" b="1" i="1" dirty="0">
                <a:latin typeface="Century Gothic" panose="020B0502020202020204" pitchFamily="34" charset="0"/>
              </a:rPr>
              <a:t>ZUBAIRU ABDULLAHI</a:t>
            </a:r>
          </a:p>
        </p:txBody>
      </p:sp>
      <p:grpSp>
        <p:nvGrpSpPr>
          <p:cNvPr id="10" name="Group 9">
            <a:extLst>
              <a:ext uri="{FF2B5EF4-FFF2-40B4-BE49-F238E27FC236}">
                <a16:creationId xmlns:a16="http://schemas.microsoft.com/office/drawing/2014/main" id="{75E89651-5F75-8908-37FC-B8B61D2F73B7}"/>
              </a:ext>
            </a:extLst>
          </p:cNvPr>
          <p:cNvGrpSpPr/>
          <p:nvPr/>
        </p:nvGrpSpPr>
        <p:grpSpPr>
          <a:xfrm>
            <a:off x="11402139" y="856737"/>
            <a:ext cx="512764" cy="673101"/>
            <a:chOff x="11529615" y="546099"/>
            <a:chExt cx="512764" cy="673101"/>
          </a:xfrm>
          <a:solidFill>
            <a:srgbClr val="FFC000"/>
          </a:solidFill>
        </p:grpSpPr>
        <p:sp>
          <p:nvSpPr>
            <p:cNvPr id="11" name="Isosceles Triangle 10">
              <a:extLst>
                <a:ext uri="{FF2B5EF4-FFF2-40B4-BE49-F238E27FC236}">
                  <a16:creationId xmlns:a16="http://schemas.microsoft.com/office/drawing/2014/main" id="{73E8BD68-A7A2-F817-0D28-6A2366A167F5}"/>
                </a:ext>
              </a:extLst>
            </p:cNvPr>
            <p:cNvSpPr/>
            <p:nvPr/>
          </p:nvSpPr>
          <p:spPr>
            <a:xfrm flipV="1">
              <a:off x="11837590" y="546099"/>
              <a:ext cx="204789" cy="673101"/>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5CC7AC-9B23-A450-B663-A755627C77D1}"/>
                </a:ext>
              </a:extLst>
            </p:cNvPr>
            <p:cNvSpPr/>
            <p:nvPr/>
          </p:nvSpPr>
          <p:spPr>
            <a:xfrm>
              <a:off x="11529615" y="546100"/>
              <a:ext cx="307975" cy="673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Parallelogram 12">
            <a:extLst>
              <a:ext uri="{FF2B5EF4-FFF2-40B4-BE49-F238E27FC236}">
                <a16:creationId xmlns:a16="http://schemas.microsoft.com/office/drawing/2014/main" id="{57C38DB3-1847-B033-88D4-4E3FF5E2C623}"/>
              </a:ext>
            </a:extLst>
          </p:cNvPr>
          <p:cNvSpPr/>
          <p:nvPr/>
        </p:nvSpPr>
        <p:spPr>
          <a:xfrm>
            <a:off x="10918572" y="817407"/>
            <a:ext cx="835026" cy="673101"/>
          </a:xfrm>
          <a:prstGeom prst="parallelogram">
            <a:avLst>
              <a:gd name="adj" fmla="val 3224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692DCE65-BB15-871A-9336-088A2EC5E188}"/>
              </a:ext>
            </a:extLst>
          </p:cNvPr>
          <p:cNvSpPr>
            <a:spLocks noGrp="1"/>
          </p:cNvSpPr>
          <p:nvPr>
            <p:ph type="sldNum" sz="quarter" idx="12"/>
          </p:nvPr>
        </p:nvSpPr>
        <p:spPr>
          <a:xfrm>
            <a:off x="11349711" y="1070176"/>
            <a:ext cx="115416" cy="246221"/>
          </a:xfrm>
        </p:spPr>
        <p:txBody>
          <a:bodyPr vert="horz" wrap="none" lIns="0" tIns="0" rIns="0" bIns="0" rtlCol="0" anchor="ctr">
            <a:spAutoFit/>
          </a:bodyPr>
          <a:lstStyle>
            <a:lvl1pPr>
              <a:defRPr lang="en-US" sz="1600" b="1" i="1" smtClean="0">
                <a:solidFill>
                  <a:schemeClr val="bg1"/>
                </a:solidFill>
              </a:defRPr>
            </a:lvl1pPr>
          </a:lstStyle>
          <a:p>
            <a:r>
              <a:rPr lang="en-ID" dirty="0"/>
              <a:t>1</a:t>
            </a:r>
          </a:p>
        </p:txBody>
      </p:sp>
    </p:spTree>
    <p:extLst>
      <p:ext uri="{BB962C8B-B14F-4D97-AF65-F5344CB8AC3E}">
        <p14:creationId xmlns:p14="http://schemas.microsoft.com/office/powerpoint/2010/main" val="733292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B601D46-22C2-428C-97C8-E5EDB197D68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EB601D46-22C2-428C-97C8-E5EDB197D68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D1694C4-C893-4A62-AF59-69329CA7F61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800" b="1" i="1" dirty="0">
              <a:latin typeface="Segoe UI" panose="020B0502040204020203" pitchFamily="34" charset="0"/>
              <a:ea typeface="+mj-ea"/>
              <a:cs typeface="+mj-cs"/>
              <a:sym typeface="Segoe UI" panose="020B0502040204020203" pitchFamily="34" charset="0"/>
            </a:endParaRPr>
          </a:p>
        </p:txBody>
      </p:sp>
      <p:pic>
        <p:nvPicPr>
          <p:cNvPr id="7" name="Picture 6" descr="A person sitting at a table using a computer&#10;&#10;Description automatically generated">
            <a:extLst>
              <a:ext uri="{FF2B5EF4-FFF2-40B4-BE49-F238E27FC236}">
                <a16:creationId xmlns:a16="http://schemas.microsoft.com/office/drawing/2014/main" id="{3EFDAB2C-66C8-415D-AB78-B2EADF5D3E7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5614"/>
          <a:stretch/>
        </p:blipFill>
        <p:spPr>
          <a:xfrm>
            <a:off x="0" y="0"/>
            <a:ext cx="12192000" cy="6858000"/>
          </a:xfrm>
          <a:prstGeom prst="rect">
            <a:avLst/>
          </a:prstGeom>
        </p:spPr>
      </p:pic>
      <p:sp>
        <p:nvSpPr>
          <p:cNvPr id="8" name="Rectangle 7">
            <a:extLst>
              <a:ext uri="{FF2B5EF4-FFF2-40B4-BE49-F238E27FC236}">
                <a16:creationId xmlns:a16="http://schemas.microsoft.com/office/drawing/2014/main" id="{41263B35-CCAE-42A1-99F4-6449C384C8EB}"/>
              </a:ext>
            </a:extLst>
          </p:cNvPr>
          <p:cNvSpPr/>
          <p:nvPr/>
        </p:nvSpPr>
        <p:spPr>
          <a:xfrm>
            <a:off x="0" y="8709"/>
            <a:ext cx="12192000" cy="6858000"/>
          </a:xfrm>
          <a:prstGeom prst="rect">
            <a:avLst/>
          </a:prstGeom>
          <a:gradFill>
            <a:gsLst>
              <a:gs pos="0">
                <a:schemeClr val="accent1">
                  <a:lumMod val="5000"/>
                  <a:lumOff val="95000"/>
                </a:schemeClr>
              </a:gs>
              <a:gs pos="100000">
                <a:schemeClr val="bg1">
                  <a:alpha val="6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B9DDC38E-15F9-4143-BA59-E2562D33B7CA}"/>
              </a:ext>
            </a:extLst>
          </p:cNvPr>
          <p:cNvSpPr/>
          <p:nvPr/>
        </p:nvSpPr>
        <p:spPr>
          <a:xfrm>
            <a:off x="366094" y="6410239"/>
            <a:ext cx="11741151" cy="447761"/>
          </a:xfrm>
          <a:prstGeom prst="parallelogram">
            <a:avLst>
              <a:gd name="adj" fmla="val 31170"/>
            </a:avLst>
          </a:prstGeom>
          <a:solidFill>
            <a:srgbClr val="17BB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7" name="Freeform: Shape 16">
            <a:extLst>
              <a:ext uri="{FF2B5EF4-FFF2-40B4-BE49-F238E27FC236}">
                <a16:creationId xmlns:a16="http://schemas.microsoft.com/office/drawing/2014/main" id="{38A4A36E-BCCE-480F-8973-22497A3F3BC3}"/>
              </a:ext>
            </a:extLst>
          </p:cNvPr>
          <p:cNvSpPr/>
          <p:nvPr/>
        </p:nvSpPr>
        <p:spPr>
          <a:xfrm rot="1036924" flipH="1">
            <a:off x="11992412" y="5566029"/>
            <a:ext cx="71965" cy="1332745"/>
          </a:xfrm>
          <a:custGeom>
            <a:avLst/>
            <a:gdLst>
              <a:gd name="connsiteX0" fmla="*/ 71965 w 71965"/>
              <a:gd name="connsiteY0" fmla="*/ 0 h 1332745"/>
              <a:gd name="connsiteX1" fmla="*/ 0 w 71965"/>
              <a:gd name="connsiteY1" fmla="*/ 231308 h 1332745"/>
              <a:gd name="connsiteX2" fmla="*/ 0 w 71965"/>
              <a:gd name="connsiteY2" fmla="*/ 1310356 h 1332745"/>
              <a:gd name="connsiteX3" fmla="*/ 71964 w 71965"/>
              <a:gd name="connsiteY3" fmla="*/ 1332745 h 1332745"/>
            </a:gdLst>
            <a:ahLst/>
            <a:cxnLst>
              <a:cxn ang="0">
                <a:pos x="connsiteX0" y="connsiteY0"/>
              </a:cxn>
              <a:cxn ang="0">
                <a:pos x="connsiteX1" y="connsiteY1"/>
              </a:cxn>
              <a:cxn ang="0">
                <a:pos x="connsiteX2" y="connsiteY2"/>
              </a:cxn>
              <a:cxn ang="0">
                <a:pos x="connsiteX3" y="connsiteY3"/>
              </a:cxn>
            </a:cxnLst>
            <a:rect l="l" t="t" r="r" b="b"/>
            <a:pathLst>
              <a:path w="71965" h="1332745">
                <a:moveTo>
                  <a:pt x="71965" y="0"/>
                </a:moveTo>
                <a:lnTo>
                  <a:pt x="0" y="231308"/>
                </a:lnTo>
                <a:lnTo>
                  <a:pt x="0" y="1310356"/>
                </a:lnTo>
                <a:lnTo>
                  <a:pt x="71964" y="1332745"/>
                </a:lnTo>
                <a:close/>
              </a:path>
            </a:pathLst>
          </a:custGeom>
          <a:solidFill>
            <a:srgbClr val="118D2F"/>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6F8D320B-31E2-4DA4-8630-706AA4028754}"/>
              </a:ext>
            </a:extLst>
          </p:cNvPr>
          <p:cNvSpPr/>
          <p:nvPr/>
        </p:nvSpPr>
        <p:spPr>
          <a:xfrm>
            <a:off x="194775" y="6410239"/>
            <a:ext cx="256075" cy="447761"/>
          </a:xfrm>
          <a:custGeom>
            <a:avLst/>
            <a:gdLst>
              <a:gd name="connsiteX0" fmla="*/ 139567 w 256075"/>
              <a:gd name="connsiteY0" fmla="*/ 0 h 447761"/>
              <a:gd name="connsiteX1" fmla="*/ 256075 w 256075"/>
              <a:gd name="connsiteY1" fmla="*/ 0 h 447761"/>
              <a:gd name="connsiteX2" fmla="*/ 116508 w 256075"/>
              <a:gd name="connsiteY2" fmla="*/ 447761 h 447761"/>
              <a:gd name="connsiteX3" fmla="*/ 0 w 256075"/>
              <a:gd name="connsiteY3" fmla="*/ 447761 h 447761"/>
            </a:gdLst>
            <a:ahLst/>
            <a:cxnLst>
              <a:cxn ang="0">
                <a:pos x="connsiteX0" y="connsiteY0"/>
              </a:cxn>
              <a:cxn ang="0">
                <a:pos x="connsiteX1" y="connsiteY1"/>
              </a:cxn>
              <a:cxn ang="0">
                <a:pos x="connsiteX2" y="connsiteY2"/>
              </a:cxn>
              <a:cxn ang="0">
                <a:pos x="connsiteX3" y="connsiteY3"/>
              </a:cxn>
            </a:cxnLst>
            <a:rect l="l" t="t" r="r" b="b"/>
            <a:pathLst>
              <a:path w="256075" h="447761">
                <a:moveTo>
                  <a:pt x="139567" y="0"/>
                </a:moveTo>
                <a:lnTo>
                  <a:pt x="256075" y="0"/>
                </a:lnTo>
                <a:lnTo>
                  <a:pt x="116508" y="447761"/>
                </a:lnTo>
                <a:lnTo>
                  <a:pt x="0" y="447761"/>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9" name="Straight Connector 18">
            <a:extLst>
              <a:ext uri="{FF2B5EF4-FFF2-40B4-BE49-F238E27FC236}">
                <a16:creationId xmlns:a16="http://schemas.microsoft.com/office/drawing/2014/main" id="{2E95CE3E-D7FC-440B-B650-A59684DAA479}"/>
              </a:ext>
            </a:extLst>
          </p:cNvPr>
          <p:cNvCxnSpPr>
            <a:stCxn id="17" idx="0"/>
            <a:endCxn id="17" idx="3"/>
          </p:cNvCxnSpPr>
          <p:nvPr/>
        </p:nvCxnSpPr>
        <p:spPr>
          <a:xfrm flipH="1">
            <a:off x="11796074" y="5585424"/>
            <a:ext cx="395926" cy="12725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680DBBF-E8CE-41D1-88DB-FA5135B15E6E}"/>
              </a:ext>
            </a:extLst>
          </p:cNvPr>
          <p:cNvCxnSpPr>
            <a:stCxn id="17" idx="1"/>
            <a:endCxn id="17" idx="2"/>
          </p:cNvCxnSpPr>
          <p:nvPr/>
        </p:nvCxnSpPr>
        <p:spPr>
          <a:xfrm flipH="1">
            <a:off x="11871440" y="5827668"/>
            <a:ext cx="320560" cy="103033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E3D349E9-A8FE-4E2C-95B2-4660CE8D8D1B}"/>
              </a:ext>
            </a:extLst>
          </p:cNvPr>
          <p:cNvGrpSpPr/>
          <p:nvPr/>
        </p:nvGrpSpPr>
        <p:grpSpPr>
          <a:xfrm>
            <a:off x="11594481" y="327025"/>
            <a:ext cx="512764" cy="673101"/>
            <a:chOff x="11529615" y="546099"/>
            <a:chExt cx="512764" cy="673101"/>
          </a:xfrm>
          <a:solidFill>
            <a:srgbClr val="FFC000"/>
          </a:solidFill>
        </p:grpSpPr>
        <p:sp>
          <p:nvSpPr>
            <p:cNvPr id="10" name="Isosceles Triangle 9">
              <a:extLst>
                <a:ext uri="{FF2B5EF4-FFF2-40B4-BE49-F238E27FC236}">
                  <a16:creationId xmlns:a16="http://schemas.microsoft.com/office/drawing/2014/main" id="{C344627E-044B-4C01-8D1F-EEBDD0CC3A27}"/>
                </a:ext>
              </a:extLst>
            </p:cNvPr>
            <p:cNvSpPr/>
            <p:nvPr/>
          </p:nvSpPr>
          <p:spPr>
            <a:xfrm flipV="1">
              <a:off x="11837590" y="546099"/>
              <a:ext cx="204789" cy="673101"/>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944B8B5-900F-4F68-9188-EAF92343855B}"/>
                </a:ext>
              </a:extLst>
            </p:cNvPr>
            <p:cNvSpPr/>
            <p:nvPr/>
          </p:nvSpPr>
          <p:spPr>
            <a:xfrm>
              <a:off x="11529615" y="546100"/>
              <a:ext cx="307975" cy="673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1A4AF718-BC4B-4E93-822E-54052E31CC55}"/>
              </a:ext>
            </a:extLst>
          </p:cNvPr>
          <p:cNvSpPr/>
          <p:nvPr/>
        </p:nvSpPr>
        <p:spPr>
          <a:xfrm>
            <a:off x="-1" y="327025"/>
            <a:ext cx="11741151" cy="892175"/>
          </a:xfrm>
          <a:prstGeom prst="rect">
            <a:avLst/>
          </a:prstGeom>
          <a:solidFill>
            <a:srgbClr val="17BB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8FC19C07-4400-4D97-8DF4-FB6ED9BD5A50}"/>
              </a:ext>
            </a:extLst>
          </p:cNvPr>
          <p:cNvSpPr/>
          <p:nvPr/>
        </p:nvSpPr>
        <p:spPr>
          <a:xfrm flipV="1">
            <a:off x="11741151" y="327024"/>
            <a:ext cx="273048" cy="892176"/>
          </a:xfrm>
          <a:prstGeom prst="triangle">
            <a:avLst>
              <a:gd name="adj" fmla="val 0"/>
            </a:avLst>
          </a:prstGeom>
          <a:solidFill>
            <a:srgbClr val="17BB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89F987BB-BA10-42AD-BF40-341A77C38BC7}"/>
              </a:ext>
            </a:extLst>
          </p:cNvPr>
          <p:cNvSpPr/>
          <p:nvPr/>
        </p:nvSpPr>
        <p:spPr>
          <a:xfrm>
            <a:off x="11110914" y="327024"/>
            <a:ext cx="835026" cy="673101"/>
          </a:xfrm>
          <a:prstGeom prst="parallelogram">
            <a:avLst>
              <a:gd name="adj" fmla="val 32243"/>
            </a:avLst>
          </a:prstGeom>
          <a:solidFill>
            <a:srgbClr val="118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D02BB7-DDD5-4972-AB4E-24299E2D92E6}"/>
              </a:ext>
            </a:extLst>
          </p:cNvPr>
          <p:cNvSpPr>
            <a:spLocks noGrp="1"/>
          </p:cNvSpPr>
          <p:nvPr>
            <p:ph type="title"/>
          </p:nvPr>
        </p:nvSpPr>
        <p:spPr>
          <a:xfrm>
            <a:off x="324270" y="357613"/>
            <a:ext cx="10674901" cy="830997"/>
          </a:xfrm>
        </p:spPr>
        <p:txBody>
          <a:bodyPr>
            <a:normAutofit fontScale="90000"/>
          </a:bodyPr>
          <a:lstStyle/>
          <a:p>
            <a:r>
              <a:rPr lang="en-US" i="1" dirty="0">
                <a:solidFill>
                  <a:schemeClr val="bg1"/>
                </a:solidFill>
              </a:rPr>
              <a:t>FCSSIP25 CONTD…</a:t>
            </a:r>
            <a:br>
              <a:rPr lang="en-US" i="1" dirty="0">
                <a:solidFill>
                  <a:schemeClr val="bg1"/>
                </a:solidFill>
              </a:rPr>
            </a:br>
            <a:r>
              <a:rPr lang="en-US" sz="2400" dirty="0">
                <a:solidFill>
                  <a:schemeClr val="bg1"/>
                </a:solidFill>
              </a:rPr>
              <a:t>The plan was developed on the strength of the following characteristics</a:t>
            </a:r>
            <a:endParaRPr lang="en-US" i="1" dirty="0">
              <a:solidFill>
                <a:schemeClr val="bg1"/>
              </a:solidFill>
            </a:endParaRPr>
          </a:p>
        </p:txBody>
      </p:sp>
      <p:sp>
        <p:nvSpPr>
          <p:cNvPr id="15" name="Slide Number Placeholder 5">
            <a:extLst>
              <a:ext uri="{FF2B5EF4-FFF2-40B4-BE49-F238E27FC236}">
                <a16:creationId xmlns:a16="http://schemas.microsoft.com/office/drawing/2014/main" id="{A24B5DF5-D60A-44E4-9001-60ECBBF89288}"/>
              </a:ext>
            </a:extLst>
          </p:cNvPr>
          <p:cNvSpPr>
            <a:spLocks noGrp="1"/>
          </p:cNvSpPr>
          <p:nvPr>
            <p:ph type="sldNum" sz="quarter" idx="12"/>
          </p:nvPr>
        </p:nvSpPr>
        <p:spPr>
          <a:xfrm>
            <a:off x="11399386" y="540464"/>
            <a:ext cx="258083" cy="246221"/>
          </a:xfrm>
        </p:spPr>
        <p:txBody>
          <a:bodyPr vert="horz" wrap="none" lIns="0" tIns="0" rIns="0" bIns="0" rtlCol="0" anchor="ctr">
            <a:spAutoFit/>
          </a:bodyPr>
          <a:lstStyle>
            <a:lvl1pPr>
              <a:defRPr lang="en-US" sz="1600" b="1" i="1" smtClean="0">
                <a:solidFill>
                  <a:schemeClr val="bg1"/>
                </a:solidFill>
              </a:defRPr>
            </a:lvl1pPr>
          </a:lstStyle>
          <a:p>
            <a:fld id="{DD8E1925-6FEC-45A1-8FCC-F6DA2B64675F}" type="slidenum">
              <a:rPr lang="en-ID" smtClean="0"/>
              <a:pPr/>
              <a:t>10</a:t>
            </a:fld>
            <a:endParaRPr lang="en-ID"/>
          </a:p>
        </p:txBody>
      </p:sp>
      <p:sp>
        <p:nvSpPr>
          <p:cNvPr id="24" name="Oval 23">
            <a:extLst>
              <a:ext uri="{FF2B5EF4-FFF2-40B4-BE49-F238E27FC236}">
                <a16:creationId xmlns:a16="http://schemas.microsoft.com/office/drawing/2014/main" id="{5E35B8FA-CD38-4982-A576-838AA6D587D1}"/>
              </a:ext>
            </a:extLst>
          </p:cNvPr>
          <p:cNvSpPr/>
          <p:nvPr/>
        </p:nvSpPr>
        <p:spPr>
          <a:xfrm>
            <a:off x="4445285" y="2258308"/>
            <a:ext cx="3301430" cy="3301430"/>
          </a:xfrm>
          <a:prstGeom prst="ellipse">
            <a:avLst/>
          </a:prstGeom>
          <a:solidFill>
            <a:schemeClr val="bg1"/>
          </a:solidFill>
          <a:ln>
            <a:solidFill>
              <a:schemeClr val="bg1">
                <a:lumMod val="75000"/>
              </a:schemeClr>
            </a:solidFill>
          </a:ln>
          <a:effectLst>
            <a:outerShdw blurRad="508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c 26">
            <a:extLst>
              <a:ext uri="{FF2B5EF4-FFF2-40B4-BE49-F238E27FC236}">
                <a16:creationId xmlns:a16="http://schemas.microsoft.com/office/drawing/2014/main" id="{5A6BF844-7E19-48CF-BF6B-F13715DED18B}"/>
              </a:ext>
            </a:extLst>
          </p:cNvPr>
          <p:cNvSpPr/>
          <p:nvPr/>
        </p:nvSpPr>
        <p:spPr>
          <a:xfrm>
            <a:off x="3746645" y="1559670"/>
            <a:ext cx="4698712" cy="4698708"/>
          </a:xfrm>
          <a:prstGeom prst="arc">
            <a:avLst>
              <a:gd name="adj1" fmla="val 16549408"/>
              <a:gd name="adj2" fmla="val 5068614"/>
            </a:avLst>
          </a:prstGeom>
          <a:ln w="19050">
            <a:solidFill>
              <a:srgbClr val="118D2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27">
            <a:extLst>
              <a:ext uri="{FF2B5EF4-FFF2-40B4-BE49-F238E27FC236}">
                <a16:creationId xmlns:a16="http://schemas.microsoft.com/office/drawing/2014/main" id="{C4F8DAE4-7B96-4A74-B4CD-6981351CA298}"/>
              </a:ext>
            </a:extLst>
          </p:cNvPr>
          <p:cNvSpPr/>
          <p:nvPr/>
        </p:nvSpPr>
        <p:spPr>
          <a:xfrm>
            <a:off x="3746644" y="1559670"/>
            <a:ext cx="4698712" cy="4698708"/>
          </a:xfrm>
          <a:prstGeom prst="arc">
            <a:avLst>
              <a:gd name="adj1" fmla="val 5709545"/>
              <a:gd name="adj2" fmla="val 15888998"/>
            </a:avLst>
          </a:prstGeom>
          <a:ln w="19050">
            <a:solidFill>
              <a:srgbClr val="118D2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1" name="Group 30">
            <a:extLst>
              <a:ext uri="{FF2B5EF4-FFF2-40B4-BE49-F238E27FC236}">
                <a16:creationId xmlns:a16="http://schemas.microsoft.com/office/drawing/2014/main" id="{9CF2F1BE-4968-4340-8510-9AECA304CF00}"/>
              </a:ext>
            </a:extLst>
          </p:cNvPr>
          <p:cNvGrpSpPr/>
          <p:nvPr/>
        </p:nvGrpSpPr>
        <p:grpSpPr>
          <a:xfrm>
            <a:off x="7388178" y="1898788"/>
            <a:ext cx="447761" cy="447761"/>
            <a:chOff x="8401141" y="2363056"/>
            <a:chExt cx="447761" cy="447761"/>
          </a:xfrm>
        </p:grpSpPr>
        <p:sp>
          <p:nvSpPr>
            <p:cNvPr id="29" name="Oval 28">
              <a:extLst>
                <a:ext uri="{FF2B5EF4-FFF2-40B4-BE49-F238E27FC236}">
                  <a16:creationId xmlns:a16="http://schemas.microsoft.com/office/drawing/2014/main" id="{6198C845-E1B7-42A5-AEE8-7D7F05C2AC91}"/>
                </a:ext>
              </a:extLst>
            </p:cNvPr>
            <p:cNvSpPr/>
            <p:nvPr/>
          </p:nvSpPr>
          <p:spPr>
            <a:xfrm>
              <a:off x="8401141" y="2363056"/>
              <a:ext cx="447761" cy="447761"/>
            </a:xfrm>
            <a:prstGeom prst="ellipse">
              <a:avLst/>
            </a:prstGeom>
            <a:solidFill>
              <a:schemeClr val="bg1"/>
            </a:solidFill>
            <a:ln>
              <a:noFill/>
            </a:ln>
            <a:effectLst>
              <a:outerShdw blurRad="508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C7D18B07-EFFF-4CB5-B9EA-CA6F35EE1964}"/>
                </a:ext>
              </a:extLst>
            </p:cNvPr>
            <p:cNvSpPr/>
            <p:nvPr/>
          </p:nvSpPr>
          <p:spPr>
            <a:xfrm>
              <a:off x="8491724" y="2453640"/>
              <a:ext cx="266594" cy="266592"/>
            </a:xfrm>
            <a:prstGeom prst="ellipse">
              <a:avLst/>
            </a:prstGeom>
            <a:solidFill>
              <a:schemeClr val="accent4">
                <a:lumMod val="60000"/>
                <a:lumOff val="40000"/>
              </a:schemeClr>
            </a:solidFill>
            <a:ln>
              <a:noFill/>
            </a:ln>
            <a:effectLst>
              <a:outerShdw blurRad="508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E1B019DC-F632-4BBB-AFF4-52E4AA71F3B1}"/>
              </a:ext>
            </a:extLst>
          </p:cNvPr>
          <p:cNvGrpSpPr/>
          <p:nvPr/>
        </p:nvGrpSpPr>
        <p:grpSpPr>
          <a:xfrm>
            <a:off x="7388178" y="5461296"/>
            <a:ext cx="447761" cy="447761"/>
            <a:chOff x="8401141" y="2363056"/>
            <a:chExt cx="447761" cy="447761"/>
          </a:xfrm>
        </p:grpSpPr>
        <p:sp>
          <p:nvSpPr>
            <p:cNvPr id="33" name="Oval 32">
              <a:extLst>
                <a:ext uri="{FF2B5EF4-FFF2-40B4-BE49-F238E27FC236}">
                  <a16:creationId xmlns:a16="http://schemas.microsoft.com/office/drawing/2014/main" id="{170B0EAE-BDAE-4D50-A05B-46CD35A47139}"/>
                </a:ext>
              </a:extLst>
            </p:cNvPr>
            <p:cNvSpPr/>
            <p:nvPr/>
          </p:nvSpPr>
          <p:spPr>
            <a:xfrm>
              <a:off x="8401141" y="2363056"/>
              <a:ext cx="447761" cy="447761"/>
            </a:xfrm>
            <a:prstGeom prst="ellipse">
              <a:avLst/>
            </a:prstGeom>
            <a:solidFill>
              <a:schemeClr val="bg1"/>
            </a:solidFill>
            <a:ln>
              <a:noFill/>
            </a:ln>
            <a:effectLst>
              <a:outerShdw blurRad="508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FAF4DAA-9894-4849-B36C-1CAC33A7A392}"/>
                </a:ext>
              </a:extLst>
            </p:cNvPr>
            <p:cNvSpPr/>
            <p:nvPr/>
          </p:nvSpPr>
          <p:spPr>
            <a:xfrm>
              <a:off x="8491724" y="2453640"/>
              <a:ext cx="266594" cy="266592"/>
            </a:xfrm>
            <a:prstGeom prst="ellipse">
              <a:avLst/>
            </a:prstGeom>
            <a:solidFill>
              <a:schemeClr val="accent4">
                <a:lumMod val="60000"/>
                <a:lumOff val="40000"/>
              </a:schemeClr>
            </a:solidFill>
            <a:ln>
              <a:noFill/>
            </a:ln>
            <a:effectLst>
              <a:outerShdw blurRad="508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561CD034-2FE2-4F35-B9AC-8A225C521763}"/>
              </a:ext>
            </a:extLst>
          </p:cNvPr>
          <p:cNvGrpSpPr/>
          <p:nvPr/>
        </p:nvGrpSpPr>
        <p:grpSpPr>
          <a:xfrm>
            <a:off x="4356061" y="1898788"/>
            <a:ext cx="447761" cy="447761"/>
            <a:chOff x="8401141" y="2363056"/>
            <a:chExt cx="447761" cy="447761"/>
          </a:xfrm>
        </p:grpSpPr>
        <p:sp>
          <p:nvSpPr>
            <p:cNvPr id="39" name="Oval 38">
              <a:extLst>
                <a:ext uri="{FF2B5EF4-FFF2-40B4-BE49-F238E27FC236}">
                  <a16:creationId xmlns:a16="http://schemas.microsoft.com/office/drawing/2014/main" id="{A2A52F06-F295-4AC3-953C-4DE80D888C42}"/>
                </a:ext>
              </a:extLst>
            </p:cNvPr>
            <p:cNvSpPr/>
            <p:nvPr/>
          </p:nvSpPr>
          <p:spPr>
            <a:xfrm>
              <a:off x="8401141" y="2363056"/>
              <a:ext cx="447761" cy="447761"/>
            </a:xfrm>
            <a:prstGeom prst="ellipse">
              <a:avLst/>
            </a:prstGeom>
            <a:solidFill>
              <a:schemeClr val="bg1"/>
            </a:solidFill>
            <a:ln>
              <a:noFill/>
            </a:ln>
            <a:effectLst>
              <a:outerShdw blurRad="508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0A903B9-D899-42AA-B6D5-2AC7364DA010}"/>
                </a:ext>
              </a:extLst>
            </p:cNvPr>
            <p:cNvSpPr/>
            <p:nvPr/>
          </p:nvSpPr>
          <p:spPr>
            <a:xfrm>
              <a:off x="8491724" y="2453640"/>
              <a:ext cx="266594" cy="266592"/>
            </a:xfrm>
            <a:prstGeom prst="ellipse">
              <a:avLst/>
            </a:prstGeom>
            <a:solidFill>
              <a:schemeClr val="accent4">
                <a:lumMod val="60000"/>
                <a:lumOff val="40000"/>
              </a:schemeClr>
            </a:solidFill>
            <a:ln>
              <a:noFill/>
            </a:ln>
            <a:effectLst>
              <a:outerShdw blurRad="508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2B11F93C-F372-41CA-92D5-1998277FB63F}"/>
              </a:ext>
            </a:extLst>
          </p:cNvPr>
          <p:cNvGrpSpPr/>
          <p:nvPr/>
        </p:nvGrpSpPr>
        <p:grpSpPr>
          <a:xfrm>
            <a:off x="4356061" y="5461296"/>
            <a:ext cx="447761" cy="447761"/>
            <a:chOff x="8401141" y="2363056"/>
            <a:chExt cx="447761" cy="447761"/>
          </a:xfrm>
        </p:grpSpPr>
        <p:sp>
          <p:nvSpPr>
            <p:cNvPr id="42" name="Oval 41">
              <a:extLst>
                <a:ext uri="{FF2B5EF4-FFF2-40B4-BE49-F238E27FC236}">
                  <a16:creationId xmlns:a16="http://schemas.microsoft.com/office/drawing/2014/main" id="{8316776B-F502-41A2-B999-78D43453786F}"/>
                </a:ext>
              </a:extLst>
            </p:cNvPr>
            <p:cNvSpPr/>
            <p:nvPr/>
          </p:nvSpPr>
          <p:spPr>
            <a:xfrm>
              <a:off x="8401141" y="2363056"/>
              <a:ext cx="447761" cy="447761"/>
            </a:xfrm>
            <a:prstGeom prst="ellipse">
              <a:avLst/>
            </a:prstGeom>
            <a:solidFill>
              <a:schemeClr val="bg1"/>
            </a:solidFill>
            <a:ln>
              <a:noFill/>
            </a:ln>
            <a:effectLst>
              <a:outerShdw blurRad="508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FA738837-CACC-4AE3-A8B6-98D88735D94D}"/>
                </a:ext>
              </a:extLst>
            </p:cNvPr>
            <p:cNvSpPr/>
            <p:nvPr/>
          </p:nvSpPr>
          <p:spPr>
            <a:xfrm>
              <a:off x="8491724" y="2453640"/>
              <a:ext cx="266594" cy="266592"/>
            </a:xfrm>
            <a:prstGeom prst="ellipse">
              <a:avLst/>
            </a:prstGeom>
            <a:solidFill>
              <a:schemeClr val="accent4">
                <a:lumMod val="60000"/>
                <a:lumOff val="40000"/>
              </a:schemeClr>
            </a:solidFill>
            <a:ln>
              <a:noFill/>
            </a:ln>
            <a:effectLst>
              <a:outerShdw blurRad="508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7BEA03F-1F65-4062-9C1A-1476FF10D3B0}"/>
              </a:ext>
            </a:extLst>
          </p:cNvPr>
          <p:cNvGrpSpPr/>
          <p:nvPr/>
        </p:nvGrpSpPr>
        <p:grpSpPr>
          <a:xfrm>
            <a:off x="8205483" y="3685144"/>
            <a:ext cx="447761" cy="447761"/>
            <a:chOff x="8401141" y="2363056"/>
            <a:chExt cx="447761" cy="447761"/>
          </a:xfrm>
        </p:grpSpPr>
        <p:sp>
          <p:nvSpPr>
            <p:cNvPr id="36" name="Oval 35">
              <a:extLst>
                <a:ext uri="{FF2B5EF4-FFF2-40B4-BE49-F238E27FC236}">
                  <a16:creationId xmlns:a16="http://schemas.microsoft.com/office/drawing/2014/main" id="{9142E4CA-4110-4364-9000-381DE03C0B85}"/>
                </a:ext>
              </a:extLst>
            </p:cNvPr>
            <p:cNvSpPr/>
            <p:nvPr/>
          </p:nvSpPr>
          <p:spPr>
            <a:xfrm>
              <a:off x="8401141" y="2363056"/>
              <a:ext cx="447761" cy="447761"/>
            </a:xfrm>
            <a:prstGeom prst="ellipse">
              <a:avLst/>
            </a:prstGeom>
            <a:solidFill>
              <a:schemeClr val="bg1"/>
            </a:solidFill>
            <a:ln>
              <a:noFill/>
            </a:ln>
            <a:effectLst>
              <a:outerShdw blurRad="508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2FBEE37-AD9B-4B49-A86B-486F45568E0D}"/>
                </a:ext>
              </a:extLst>
            </p:cNvPr>
            <p:cNvSpPr/>
            <p:nvPr/>
          </p:nvSpPr>
          <p:spPr>
            <a:xfrm>
              <a:off x="8491724" y="2453640"/>
              <a:ext cx="266594" cy="266592"/>
            </a:xfrm>
            <a:prstGeom prst="ellipse">
              <a:avLst/>
            </a:prstGeom>
            <a:solidFill>
              <a:schemeClr val="accent4">
                <a:lumMod val="60000"/>
                <a:lumOff val="40000"/>
              </a:schemeClr>
            </a:solidFill>
            <a:ln>
              <a:noFill/>
            </a:ln>
            <a:effectLst>
              <a:outerShdw blurRad="508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167C3C89-92CD-4D34-B638-1E964BF0D42D}"/>
              </a:ext>
            </a:extLst>
          </p:cNvPr>
          <p:cNvSpPr/>
          <p:nvPr/>
        </p:nvSpPr>
        <p:spPr>
          <a:xfrm>
            <a:off x="1232007" y="1558940"/>
            <a:ext cx="2978390" cy="1121452"/>
          </a:xfrm>
          <a:custGeom>
            <a:avLst/>
            <a:gdLst>
              <a:gd name="connsiteX0" fmla="*/ 0 w 2978390"/>
              <a:gd name="connsiteY0" fmla="*/ 0 h 1121452"/>
              <a:gd name="connsiteX1" fmla="*/ 2754510 w 2978390"/>
              <a:gd name="connsiteY1" fmla="*/ 0 h 1121452"/>
              <a:gd name="connsiteX2" fmla="*/ 2754510 w 2978390"/>
              <a:gd name="connsiteY2" fmla="*/ 431246 h 1121452"/>
              <a:gd name="connsiteX3" fmla="*/ 2978390 w 2978390"/>
              <a:gd name="connsiteY3" fmla="*/ 560727 h 1121452"/>
              <a:gd name="connsiteX4" fmla="*/ 2754510 w 2978390"/>
              <a:gd name="connsiteY4" fmla="*/ 690207 h 1121452"/>
              <a:gd name="connsiteX5" fmla="*/ 2754510 w 2978390"/>
              <a:gd name="connsiteY5" fmla="*/ 1121452 h 1121452"/>
              <a:gd name="connsiteX6" fmla="*/ 0 w 2978390"/>
              <a:gd name="connsiteY6" fmla="*/ 1121452 h 112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8390" h="1121452">
                <a:moveTo>
                  <a:pt x="0" y="0"/>
                </a:moveTo>
                <a:lnTo>
                  <a:pt x="2754510" y="0"/>
                </a:lnTo>
                <a:lnTo>
                  <a:pt x="2754510" y="431246"/>
                </a:lnTo>
                <a:lnTo>
                  <a:pt x="2978390" y="560727"/>
                </a:lnTo>
                <a:lnTo>
                  <a:pt x="2754510" y="690207"/>
                </a:lnTo>
                <a:lnTo>
                  <a:pt x="2754510" y="1121452"/>
                </a:lnTo>
                <a:lnTo>
                  <a:pt x="0" y="1121452"/>
                </a:lnTo>
                <a:close/>
              </a:path>
            </a:pathLst>
          </a:custGeom>
          <a:solidFill>
            <a:srgbClr val="0E7426">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rIns="396000" rtlCol="0" anchor="ctr">
            <a:noAutofit/>
          </a:bodyPr>
          <a:lstStyle/>
          <a:p>
            <a:pPr algn="ctr">
              <a:spcAft>
                <a:spcPts val="600"/>
              </a:spcAft>
            </a:pPr>
            <a:r>
              <a:rPr lang="en-US" sz="1600" i="1" dirty="0">
                <a:latin typeface="Century Gothic" panose="020B0502020202020204" pitchFamily="34" charset="0"/>
              </a:rPr>
              <a:t>HIGH IMPACT PRIORITIZATION ON INTERVENTIONS</a:t>
            </a:r>
            <a:r>
              <a:rPr lang="en-US" sz="1600" dirty="0">
                <a:latin typeface="Century Gothic" panose="020B0502020202020204" pitchFamily="34" charset="0"/>
              </a:rPr>
              <a:t>.</a:t>
            </a:r>
          </a:p>
        </p:txBody>
      </p:sp>
      <p:sp>
        <p:nvSpPr>
          <p:cNvPr id="85" name="Freeform: Shape 84">
            <a:extLst>
              <a:ext uri="{FF2B5EF4-FFF2-40B4-BE49-F238E27FC236}">
                <a16:creationId xmlns:a16="http://schemas.microsoft.com/office/drawing/2014/main" id="{935802DE-F140-4ED8-AF9A-5E6C9049CEC1}"/>
              </a:ext>
            </a:extLst>
          </p:cNvPr>
          <p:cNvSpPr/>
          <p:nvPr/>
        </p:nvSpPr>
        <p:spPr>
          <a:xfrm>
            <a:off x="1232007" y="5124450"/>
            <a:ext cx="2978390" cy="1121452"/>
          </a:xfrm>
          <a:custGeom>
            <a:avLst/>
            <a:gdLst>
              <a:gd name="connsiteX0" fmla="*/ 0 w 2978390"/>
              <a:gd name="connsiteY0" fmla="*/ 0 h 1121452"/>
              <a:gd name="connsiteX1" fmla="*/ 2754510 w 2978390"/>
              <a:gd name="connsiteY1" fmla="*/ 0 h 1121452"/>
              <a:gd name="connsiteX2" fmla="*/ 2754510 w 2978390"/>
              <a:gd name="connsiteY2" fmla="*/ 431246 h 1121452"/>
              <a:gd name="connsiteX3" fmla="*/ 2978390 w 2978390"/>
              <a:gd name="connsiteY3" fmla="*/ 560727 h 1121452"/>
              <a:gd name="connsiteX4" fmla="*/ 2754510 w 2978390"/>
              <a:gd name="connsiteY4" fmla="*/ 690208 h 1121452"/>
              <a:gd name="connsiteX5" fmla="*/ 2754510 w 2978390"/>
              <a:gd name="connsiteY5" fmla="*/ 1121452 h 1121452"/>
              <a:gd name="connsiteX6" fmla="*/ 0 w 2978390"/>
              <a:gd name="connsiteY6" fmla="*/ 1121452 h 112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8390" h="1121452">
                <a:moveTo>
                  <a:pt x="0" y="0"/>
                </a:moveTo>
                <a:lnTo>
                  <a:pt x="2754510" y="0"/>
                </a:lnTo>
                <a:lnTo>
                  <a:pt x="2754510" y="431246"/>
                </a:lnTo>
                <a:lnTo>
                  <a:pt x="2978390" y="560727"/>
                </a:lnTo>
                <a:lnTo>
                  <a:pt x="2754510" y="690208"/>
                </a:lnTo>
                <a:lnTo>
                  <a:pt x="2754510" y="1121452"/>
                </a:lnTo>
                <a:lnTo>
                  <a:pt x="0" y="1121452"/>
                </a:lnTo>
                <a:close/>
              </a:path>
            </a:pathLst>
          </a:custGeom>
          <a:solidFill>
            <a:srgbClr val="0E7426">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rIns="396000" rtlCol="0" anchor="ctr">
            <a:noAutofit/>
          </a:bodyPr>
          <a:lstStyle/>
          <a:p>
            <a:pPr algn="ctr">
              <a:spcAft>
                <a:spcPts val="600"/>
              </a:spcAft>
            </a:pPr>
            <a:r>
              <a:rPr lang="en-US" sz="1600" i="1" dirty="0">
                <a:latin typeface="Century Gothic" panose="020B0502020202020204" pitchFamily="34" charset="0"/>
              </a:rPr>
              <a:t>STRONG CHANGE MANAGEMENT AND COMMUNICATION PLAN</a:t>
            </a:r>
            <a:endParaRPr lang="en-US" sz="1600" dirty="0">
              <a:latin typeface="Century Gothic" panose="020B0502020202020204" pitchFamily="34" charset="0"/>
            </a:endParaRPr>
          </a:p>
        </p:txBody>
      </p:sp>
      <p:sp>
        <p:nvSpPr>
          <p:cNvPr id="86" name="Freeform: Shape 85">
            <a:extLst>
              <a:ext uri="{FF2B5EF4-FFF2-40B4-BE49-F238E27FC236}">
                <a16:creationId xmlns:a16="http://schemas.microsoft.com/office/drawing/2014/main" id="{2255A252-0E22-4C7C-B925-5DF665896109}"/>
              </a:ext>
            </a:extLst>
          </p:cNvPr>
          <p:cNvSpPr/>
          <p:nvPr/>
        </p:nvSpPr>
        <p:spPr>
          <a:xfrm flipH="1">
            <a:off x="8024466" y="1558940"/>
            <a:ext cx="2978390" cy="1121452"/>
          </a:xfrm>
          <a:custGeom>
            <a:avLst/>
            <a:gdLst>
              <a:gd name="connsiteX0" fmla="*/ 0 w 2978390"/>
              <a:gd name="connsiteY0" fmla="*/ 0 h 1121452"/>
              <a:gd name="connsiteX1" fmla="*/ 2754510 w 2978390"/>
              <a:gd name="connsiteY1" fmla="*/ 0 h 1121452"/>
              <a:gd name="connsiteX2" fmla="*/ 2754510 w 2978390"/>
              <a:gd name="connsiteY2" fmla="*/ 431246 h 1121452"/>
              <a:gd name="connsiteX3" fmla="*/ 2978390 w 2978390"/>
              <a:gd name="connsiteY3" fmla="*/ 560727 h 1121452"/>
              <a:gd name="connsiteX4" fmla="*/ 2754510 w 2978390"/>
              <a:gd name="connsiteY4" fmla="*/ 690207 h 1121452"/>
              <a:gd name="connsiteX5" fmla="*/ 2754510 w 2978390"/>
              <a:gd name="connsiteY5" fmla="*/ 1121452 h 1121452"/>
              <a:gd name="connsiteX6" fmla="*/ 0 w 2978390"/>
              <a:gd name="connsiteY6" fmla="*/ 1121452 h 112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8390" h="1121452">
                <a:moveTo>
                  <a:pt x="0" y="0"/>
                </a:moveTo>
                <a:lnTo>
                  <a:pt x="2754510" y="0"/>
                </a:lnTo>
                <a:lnTo>
                  <a:pt x="2754510" y="431246"/>
                </a:lnTo>
                <a:lnTo>
                  <a:pt x="2978390" y="560727"/>
                </a:lnTo>
                <a:lnTo>
                  <a:pt x="2754510" y="690207"/>
                </a:lnTo>
                <a:lnTo>
                  <a:pt x="2754510" y="1121452"/>
                </a:lnTo>
                <a:lnTo>
                  <a:pt x="0" y="1121452"/>
                </a:lnTo>
                <a:close/>
              </a:path>
            </a:pathLst>
          </a:custGeom>
          <a:solidFill>
            <a:srgbClr val="0E7426">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96000" rIns="108000" rtlCol="0" anchor="ctr">
            <a:noAutofit/>
          </a:bodyPr>
          <a:lstStyle/>
          <a:p>
            <a:pPr algn="ctr">
              <a:spcAft>
                <a:spcPts val="600"/>
              </a:spcAft>
            </a:pPr>
            <a:r>
              <a:rPr lang="en-US" sz="1600" i="1" dirty="0">
                <a:latin typeface="Century Gothic" panose="020B0502020202020204" pitchFamily="34" charset="0"/>
              </a:rPr>
              <a:t>SPECIFIC AND ACTIONABLE IMPLEMENTATION</a:t>
            </a:r>
            <a:endParaRPr lang="en-US" sz="1600" dirty="0">
              <a:latin typeface="Century Gothic" panose="020B0502020202020204" pitchFamily="34" charset="0"/>
            </a:endParaRPr>
          </a:p>
        </p:txBody>
      </p:sp>
      <p:sp>
        <p:nvSpPr>
          <p:cNvPr id="87" name="Freeform: Shape 86">
            <a:extLst>
              <a:ext uri="{FF2B5EF4-FFF2-40B4-BE49-F238E27FC236}">
                <a16:creationId xmlns:a16="http://schemas.microsoft.com/office/drawing/2014/main" id="{EBC2A46E-8A7A-45F5-B7C1-944B4483B409}"/>
              </a:ext>
            </a:extLst>
          </p:cNvPr>
          <p:cNvSpPr/>
          <p:nvPr/>
        </p:nvSpPr>
        <p:spPr>
          <a:xfrm flipH="1">
            <a:off x="8024466" y="5124450"/>
            <a:ext cx="2978390" cy="1121452"/>
          </a:xfrm>
          <a:custGeom>
            <a:avLst/>
            <a:gdLst>
              <a:gd name="connsiteX0" fmla="*/ 0 w 2978390"/>
              <a:gd name="connsiteY0" fmla="*/ 0 h 1121452"/>
              <a:gd name="connsiteX1" fmla="*/ 2754510 w 2978390"/>
              <a:gd name="connsiteY1" fmla="*/ 0 h 1121452"/>
              <a:gd name="connsiteX2" fmla="*/ 2754510 w 2978390"/>
              <a:gd name="connsiteY2" fmla="*/ 431246 h 1121452"/>
              <a:gd name="connsiteX3" fmla="*/ 2978390 w 2978390"/>
              <a:gd name="connsiteY3" fmla="*/ 560727 h 1121452"/>
              <a:gd name="connsiteX4" fmla="*/ 2754510 w 2978390"/>
              <a:gd name="connsiteY4" fmla="*/ 690208 h 1121452"/>
              <a:gd name="connsiteX5" fmla="*/ 2754510 w 2978390"/>
              <a:gd name="connsiteY5" fmla="*/ 1121452 h 1121452"/>
              <a:gd name="connsiteX6" fmla="*/ 0 w 2978390"/>
              <a:gd name="connsiteY6" fmla="*/ 1121452 h 112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8390" h="1121452">
                <a:moveTo>
                  <a:pt x="0" y="0"/>
                </a:moveTo>
                <a:lnTo>
                  <a:pt x="2754510" y="0"/>
                </a:lnTo>
                <a:lnTo>
                  <a:pt x="2754510" y="431246"/>
                </a:lnTo>
                <a:lnTo>
                  <a:pt x="2978390" y="560727"/>
                </a:lnTo>
                <a:lnTo>
                  <a:pt x="2754510" y="690208"/>
                </a:lnTo>
                <a:lnTo>
                  <a:pt x="2754510" y="1121452"/>
                </a:lnTo>
                <a:lnTo>
                  <a:pt x="0" y="1121452"/>
                </a:lnTo>
                <a:close/>
              </a:path>
            </a:pathLst>
          </a:custGeom>
          <a:solidFill>
            <a:srgbClr val="0E7426">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96000" rIns="108000" rtlCol="0" anchor="ctr">
            <a:noAutofit/>
          </a:bodyPr>
          <a:lstStyle/>
          <a:p>
            <a:pPr>
              <a:spcAft>
                <a:spcPts val="600"/>
              </a:spcAft>
            </a:pPr>
            <a:r>
              <a:rPr lang="en-US" sz="1400" i="1" dirty="0">
                <a:latin typeface="Century Gothic" panose="020B0502020202020204" pitchFamily="34" charset="0"/>
              </a:rPr>
              <a:t>DEFINE PARTNERSHIP VALUE PROPOSITION FROM PRIVATE SECTOR AND DONOR SUPPORT IMPLEMENTATION</a:t>
            </a:r>
            <a:endParaRPr lang="en-US" sz="1400" dirty="0">
              <a:latin typeface="Century Gothic" panose="020B0502020202020204" pitchFamily="34" charset="0"/>
            </a:endParaRPr>
          </a:p>
        </p:txBody>
      </p:sp>
      <p:sp>
        <p:nvSpPr>
          <p:cNvPr id="88" name="Freeform: Shape 87">
            <a:extLst>
              <a:ext uri="{FF2B5EF4-FFF2-40B4-BE49-F238E27FC236}">
                <a16:creationId xmlns:a16="http://schemas.microsoft.com/office/drawing/2014/main" id="{88A38C44-56A6-4F0E-964C-68788F13FDE0}"/>
              </a:ext>
            </a:extLst>
          </p:cNvPr>
          <p:cNvSpPr/>
          <p:nvPr/>
        </p:nvSpPr>
        <p:spPr>
          <a:xfrm flipH="1">
            <a:off x="8805623" y="3348297"/>
            <a:ext cx="2978390" cy="1121452"/>
          </a:xfrm>
          <a:custGeom>
            <a:avLst/>
            <a:gdLst>
              <a:gd name="connsiteX0" fmla="*/ 0 w 2978390"/>
              <a:gd name="connsiteY0" fmla="*/ 0 h 1121452"/>
              <a:gd name="connsiteX1" fmla="*/ 2754510 w 2978390"/>
              <a:gd name="connsiteY1" fmla="*/ 0 h 1121452"/>
              <a:gd name="connsiteX2" fmla="*/ 2754510 w 2978390"/>
              <a:gd name="connsiteY2" fmla="*/ 431246 h 1121452"/>
              <a:gd name="connsiteX3" fmla="*/ 2978390 w 2978390"/>
              <a:gd name="connsiteY3" fmla="*/ 560727 h 1121452"/>
              <a:gd name="connsiteX4" fmla="*/ 2754510 w 2978390"/>
              <a:gd name="connsiteY4" fmla="*/ 690207 h 1121452"/>
              <a:gd name="connsiteX5" fmla="*/ 2754510 w 2978390"/>
              <a:gd name="connsiteY5" fmla="*/ 1121452 h 1121452"/>
              <a:gd name="connsiteX6" fmla="*/ 0 w 2978390"/>
              <a:gd name="connsiteY6" fmla="*/ 1121452 h 112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8390" h="1121452">
                <a:moveTo>
                  <a:pt x="0" y="0"/>
                </a:moveTo>
                <a:lnTo>
                  <a:pt x="2754510" y="0"/>
                </a:lnTo>
                <a:lnTo>
                  <a:pt x="2754510" y="431246"/>
                </a:lnTo>
                <a:lnTo>
                  <a:pt x="2978390" y="560727"/>
                </a:lnTo>
                <a:lnTo>
                  <a:pt x="2754510" y="690207"/>
                </a:lnTo>
                <a:lnTo>
                  <a:pt x="2754510" y="1121452"/>
                </a:lnTo>
                <a:lnTo>
                  <a:pt x="0" y="1121452"/>
                </a:lnTo>
                <a:close/>
              </a:path>
            </a:pathLst>
          </a:custGeom>
          <a:solidFill>
            <a:srgbClr val="0E7426">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96000" rIns="108000" rtlCol="0" anchor="ctr">
            <a:noAutofit/>
          </a:bodyPr>
          <a:lstStyle/>
          <a:p>
            <a:pPr>
              <a:spcAft>
                <a:spcPts val="600"/>
              </a:spcAft>
            </a:pPr>
            <a:r>
              <a:rPr lang="en-US" sz="1600" i="1" dirty="0">
                <a:latin typeface="Century Gothic" panose="020B0502020202020204" pitchFamily="34" charset="0"/>
              </a:rPr>
              <a:t>CLEAR GOVERNANCE STRUCTURE TO DRIVE EACH REFORM AND MONITOR PROGRESS</a:t>
            </a:r>
            <a:endParaRPr lang="en-US" sz="1600" dirty="0">
              <a:latin typeface="Century Gothic" panose="020B0502020202020204" pitchFamily="34" charset="0"/>
            </a:endParaRPr>
          </a:p>
        </p:txBody>
      </p:sp>
      <p:sp>
        <p:nvSpPr>
          <p:cNvPr id="48" name="Title 1">
            <a:extLst>
              <a:ext uri="{FF2B5EF4-FFF2-40B4-BE49-F238E27FC236}">
                <a16:creationId xmlns:a16="http://schemas.microsoft.com/office/drawing/2014/main" id="{E6D02BB7-DDD5-4972-AB4E-24299E2D92E6}"/>
              </a:ext>
            </a:extLst>
          </p:cNvPr>
          <p:cNvSpPr txBox="1">
            <a:spLocks/>
          </p:cNvSpPr>
          <p:nvPr/>
        </p:nvSpPr>
        <p:spPr>
          <a:xfrm>
            <a:off x="2096992" y="1309640"/>
            <a:ext cx="936515" cy="2492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tabLst/>
              <a:defRPr sz="3600" b="1" kern="1200">
                <a:solidFill>
                  <a:schemeClr val="tx1"/>
                </a:solidFill>
                <a:latin typeface="+mn-lt"/>
                <a:ea typeface="+mj-ea"/>
                <a:cs typeface="+mj-cs"/>
              </a:defRPr>
            </a:lvl1pPr>
          </a:lstStyle>
          <a:p>
            <a:pPr algn="ctr"/>
            <a:r>
              <a:rPr lang="en-US" sz="1800" dirty="0">
                <a:solidFill>
                  <a:srgbClr val="388D4D"/>
                </a:solidFill>
              </a:rPr>
              <a:t>IMPACT</a:t>
            </a:r>
          </a:p>
        </p:txBody>
      </p:sp>
      <p:sp>
        <p:nvSpPr>
          <p:cNvPr id="49" name="Title 1">
            <a:extLst>
              <a:ext uri="{FF2B5EF4-FFF2-40B4-BE49-F238E27FC236}">
                <a16:creationId xmlns:a16="http://schemas.microsoft.com/office/drawing/2014/main" id="{E6D02BB7-DDD5-4972-AB4E-24299E2D92E6}"/>
              </a:ext>
            </a:extLst>
          </p:cNvPr>
          <p:cNvSpPr txBox="1">
            <a:spLocks/>
          </p:cNvSpPr>
          <p:nvPr/>
        </p:nvSpPr>
        <p:spPr>
          <a:xfrm>
            <a:off x="8805623" y="1309640"/>
            <a:ext cx="1659383" cy="2492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tabLst/>
              <a:defRPr sz="3600" b="1" kern="1200">
                <a:solidFill>
                  <a:schemeClr val="tx1"/>
                </a:solidFill>
                <a:latin typeface="+mn-lt"/>
                <a:ea typeface="+mj-ea"/>
                <a:cs typeface="+mj-cs"/>
              </a:defRPr>
            </a:lvl1pPr>
          </a:lstStyle>
          <a:p>
            <a:pPr algn="ctr"/>
            <a:r>
              <a:rPr lang="en-US" sz="1800" dirty="0">
                <a:solidFill>
                  <a:srgbClr val="388D4D"/>
                </a:solidFill>
              </a:rPr>
              <a:t>ACTION PLAN</a:t>
            </a:r>
          </a:p>
        </p:txBody>
      </p:sp>
      <p:sp>
        <p:nvSpPr>
          <p:cNvPr id="50" name="Title 1">
            <a:extLst>
              <a:ext uri="{FF2B5EF4-FFF2-40B4-BE49-F238E27FC236}">
                <a16:creationId xmlns:a16="http://schemas.microsoft.com/office/drawing/2014/main" id="{E6D02BB7-DDD5-4972-AB4E-24299E2D92E6}"/>
              </a:ext>
            </a:extLst>
          </p:cNvPr>
          <p:cNvSpPr txBox="1">
            <a:spLocks/>
          </p:cNvSpPr>
          <p:nvPr/>
        </p:nvSpPr>
        <p:spPr>
          <a:xfrm>
            <a:off x="9574868" y="3055299"/>
            <a:ext cx="1659383" cy="2492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tabLst/>
              <a:defRPr sz="3600" b="1" kern="1200">
                <a:solidFill>
                  <a:schemeClr val="tx1"/>
                </a:solidFill>
                <a:latin typeface="+mn-lt"/>
                <a:ea typeface="+mj-ea"/>
                <a:cs typeface="+mj-cs"/>
              </a:defRPr>
            </a:lvl1pPr>
          </a:lstStyle>
          <a:p>
            <a:pPr algn="ctr"/>
            <a:r>
              <a:rPr lang="en-US" sz="1800" dirty="0">
                <a:solidFill>
                  <a:srgbClr val="388D4D"/>
                </a:solidFill>
              </a:rPr>
              <a:t>GOVERNANCE</a:t>
            </a:r>
          </a:p>
        </p:txBody>
      </p:sp>
      <p:sp>
        <p:nvSpPr>
          <p:cNvPr id="51" name="Title 1">
            <a:extLst>
              <a:ext uri="{FF2B5EF4-FFF2-40B4-BE49-F238E27FC236}">
                <a16:creationId xmlns:a16="http://schemas.microsoft.com/office/drawing/2014/main" id="{E6D02BB7-DDD5-4972-AB4E-24299E2D92E6}"/>
              </a:ext>
            </a:extLst>
          </p:cNvPr>
          <p:cNvSpPr txBox="1">
            <a:spLocks/>
          </p:cNvSpPr>
          <p:nvPr/>
        </p:nvSpPr>
        <p:spPr>
          <a:xfrm>
            <a:off x="8729346" y="4801024"/>
            <a:ext cx="1659383" cy="2492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tabLst/>
              <a:defRPr sz="3600" b="1" kern="1200">
                <a:solidFill>
                  <a:schemeClr val="tx1"/>
                </a:solidFill>
                <a:latin typeface="+mn-lt"/>
                <a:ea typeface="+mj-ea"/>
                <a:cs typeface="+mj-cs"/>
              </a:defRPr>
            </a:lvl1pPr>
          </a:lstStyle>
          <a:p>
            <a:pPr algn="ctr"/>
            <a:r>
              <a:rPr lang="en-US" sz="1800" dirty="0">
                <a:solidFill>
                  <a:srgbClr val="388D4D"/>
                </a:solidFill>
              </a:rPr>
              <a:t>PARTNERSHIP</a:t>
            </a:r>
          </a:p>
        </p:txBody>
      </p:sp>
      <p:sp>
        <p:nvSpPr>
          <p:cNvPr id="52" name="Title 1">
            <a:extLst>
              <a:ext uri="{FF2B5EF4-FFF2-40B4-BE49-F238E27FC236}">
                <a16:creationId xmlns:a16="http://schemas.microsoft.com/office/drawing/2014/main" id="{E6D02BB7-DDD5-4972-AB4E-24299E2D92E6}"/>
              </a:ext>
            </a:extLst>
          </p:cNvPr>
          <p:cNvSpPr txBox="1">
            <a:spLocks/>
          </p:cNvSpPr>
          <p:nvPr/>
        </p:nvSpPr>
        <p:spPr>
          <a:xfrm>
            <a:off x="1787441" y="4819697"/>
            <a:ext cx="1659383" cy="2492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tabLst/>
              <a:defRPr sz="3600" b="1" kern="1200">
                <a:solidFill>
                  <a:schemeClr val="tx1"/>
                </a:solidFill>
                <a:latin typeface="+mn-lt"/>
                <a:ea typeface="+mj-ea"/>
                <a:cs typeface="+mj-cs"/>
              </a:defRPr>
            </a:lvl1pPr>
          </a:lstStyle>
          <a:p>
            <a:pPr algn="ctr"/>
            <a:r>
              <a:rPr lang="en-US" sz="1800" dirty="0">
                <a:solidFill>
                  <a:srgbClr val="388D4D"/>
                </a:solidFill>
              </a:rPr>
              <a:t>BUY- IN</a:t>
            </a:r>
          </a:p>
        </p:txBody>
      </p:sp>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l="23562" t="6135" r="21919" b="9172"/>
          <a:stretch/>
        </p:blipFill>
        <p:spPr>
          <a:xfrm>
            <a:off x="4731574" y="2480317"/>
            <a:ext cx="2771715" cy="2644133"/>
          </a:xfrm>
          <a:prstGeom prst="ellipse">
            <a:avLst/>
          </a:prstGeom>
        </p:spPr>
      </p:pic>
    </p:spTree>
    <p:extLst>
      <p:ext uri="{BB962C8B-B14F-4D97-AF65-F5344CB8AC3E}">
        <p14:creationId xmlns:p14="http://schemas.microsoft.com/office/powerpoint/2010/main" val="2436448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7B0B1FB-1C3A-78A8-5DDD-C4751F4C8575}"/>
              </a:ext>
            </a:extLst>
          </p:cNvPr>
          <p:cNvSpPr/>
          <p:nvPr/>
        </p:nvSpPr>
        <p:spPr>
          <a:xfrm>
            <a:off x="264655" y="1867421"/>
            <a:ext cx="3118332" cy="2786571"/>
          </a:xfrm>
          <a:prstGeom prst="ellipse">
            <a:avLst/>
          </a:prstGeom>
          <a:solidFill>
            <a:srgbClr val="00B050"/>
          </a:solidFill>
          <a:ln>
            <a:solidFill>
              <a:srgbClr val="3DC3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E8E0AA00-733C-4301-8D8A-979210AD9419}"/>
              </a:ext>
            </a:extLst>
          </p:cNvPr>
          <p:cNvSpPr txBox="1"/>
          <p:nvPr/>
        </p:nvSpPr>
        <p:spPr>
          <a:xfrm>
            <a:off x="5869863" y="1036424"/>
            <a:ext cx="4707235" cy="830997"/>
          </a:xfrm>
          <a:prstGeom prst="rect">
            <a:avLst/>
          </a:prstGeom>
          <a:solidFill>
            <a:srgbClr val="00B050"/>
          </a:solidFill>
        </p:spPr>
        <p:txBody>
          <a:bodyPr wrap="square" rtlCol="0">
            <a:spAutoFit/>
          </a:bodyPr>
          <a:lstStyle/>
          <a:p>
            <a:pPr lvl="0"/>
            <a:r>
              <a:rPr lang="en-US" sz="2400" dirty="0">
                <a:solidFill>
                  <a:srgbClr val="404040"/>
                </a:solidFill>
              </a:rPr>
              <a:t>Capacity Building and Talent Management</a:t>
            </a:r>
          </a:p>
        </p:txBody>
      </p:sp>
      <p:sp>
        <p:nvSpPr>
          <p:cNvPr id="78" name="Rectangle: Top Corners Rounded 77">
            <a:extLst>
              <a:ext uri="{FF2B5EF4-FFF2-40B4-BE49-F238E27FC236}">
                <a16:creationId xmlns:a16="http://schemas.microsoft.com/office/drawing/2014/main" id="{02BE25D5-F91E-4C22-86A9-110015C20575}"/>
              </a:ext>
            </a:extLst>
          </p:cNvPr>
          <p:cNvSpPr/>
          <p:nvPr/>
        </p:nvSpPr>
        <p:spPr>
          <a:xfrm rot="16200000" flipH="1">
            <a:off x="4911112" y="1049705"/>
            <a:ext cx="744634" cy="781953"/>
          </a:xfrm>
          <a:prstGeom prst="round2SameRect">
            <a:avLst>
              <a:gd name="adj1" fmla="val 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24DDC2ED-7DE0-4205-A015-1AFC24C2CC6B}"/>
              </a:ext>
            </a:extLst>
          </p:cNvPr>
          <p:cNvSpPr/>
          <p:nvPr/>
        </p:nvSpPr>
        <p:spPr>
          <a:xfrm rot="5400000">
            <a:off x="5615202" y="1357564"/>
            <a:ext cx="284125" cy="16623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F1E63480-2F75-4EF9-88C8-5FAAEBFB35DF}"/>
              </a:ext>
            </a:extLst>
          </p:cNvPr>
          <p:cNvSpPr txBox="1"/>
          <p:nvPr/>
        </p:nvSpPr>
        <p:spPr>
          <a:xfrm>
            <a:off x="5017965" y="1286794"/>
            <a:ext cx="583499" cy="307777"/>
          </a:xfrm>
          <a:prstGeom prst="rect">
            <a:avLst/>
          </a:prstGeom>
          <a:noFill/>
        </p:spPr>
        <p:txBody>
          <a:bodyPr wrap="square" tIns="0" bIns="0" rtlCol="0">
            <a:spAutoFit/>
          </a:bodyPr>
          <a:lstStyle/>
          <a:p>
            <a:pPr algn="ctr"/>
            <a:r>
              <a:rPr lang="en-US" sz="2000" dirty="0">
                <a:solidFill>
                  <a:schemeClr val="bg1"/>
                </a:solidFill>
                <a:cs typeface="Segoe UI Semibold" panose="020B0702040204020203" pitchFamily="34" charset="0"/>
              </a:rPr>
              <a:t>01</a:t>
            </a:r>
          </a:p>
        </p:txBody>
      </p:sp>
      <p:sp>
        <p:nvSpPr>
          <p:cNvPr id="55" name="TextBox 54">
            <a:extLst>
              <a:ext uri="{FF2B5EF4-FFF2-40B4-BE49-F238E27FC236}">
                <a16:creationId xmlns:a16="http://schemas.microsoft.com/office/drawing/2014/main" id="{A332E60B-1A8D-42BB-92C2-CB95A5FB2AFE}"/>
              </a:ext>
            </a:extLst>
          </p:cNvPr>
          <p:cNvSpPr txBox="1"/>
          <p:nvPr/>
        </p:nvSpPr>
        <p:spPr>
          <a:xfrm>
            <a:off x="5684418" y="2030416"/>
            <a:ext cx="4892679" cy="461665"/>
          </a:xfrm>
          <a:prstGeom prst="rect">
            <a:avLst/>
          </a:prstGeom>
          <a:solidFill>
            <a:srgbClr val="00B050"/>
          </a:solidFill>
        </p:spPr>
        <p:txBody>
          <a:bodyPr wrap="square" rtlCol="0">
            <a:spAutoFit/>
          </a:bodyPr>
          <a:lstStyle/>
          <a:p>
            <a:pPr lvl="0"/>
            <a:r>
              <a:rPr lang="en-US" sz="2400" dirty="0">
                <a:solidFill>
                  <a:schemeClr val="tx2">
                    <a:lumMod val="50000"/>
                  </a:schemeClr>
                </a:solidFill>
              </a:rPr>
              <a:t>Performance  Management</a:t>
            </a:r>
          </a:p>
        </p:txBody>
      </p:sp>
      <p:sp>
        <p:nvSpPr>
          <p:cNvPr id="65" name="Rectangle: Top Corners Rounded 64">
            <a:extLst>
              <a:ext uri="{FF2B5EF4-FFF2-40B4-BE49-F238E27FC236}">
                <a16:creationId xmlns:a16="http://schemas.microsoft.com/office/drawing/2014/main" id="{E9592258-EAAB-4644-B4C9-C6AAC126E9CD}"/>
              </a:ext>
            </a:extLst>
          </p:cNvPr>
          <p:cNvSpPr/>
          <p:nvPr/>
        </p:nvSpPr>
        <p:spPr>
          <a:xfrm rot="16200000" flipH="1">
            <a:off x="4682466" y="2043863"/>
            <a:ext cx="744634" cy="781955"/>
          </a:xfrm>
          <a:prstGeom prst="round2SameRect">
            <a:avLst>
              <a:gd name="adj1" fmla="val 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a:extLst>
              <a:ext uri="{FF2B5EF4-FFF2-40B4-BE49-F238E27FC236}">
                <a16:creationId xmlns:a16="http://schemas.microsoft.com/office/drawing/2014/main" id="{29EEA272-B9AE-4456-B48B-9D4546FC833D}"/>
              </a:ext>
            </a:extLst>
          </p:cNvPr>
          <p:cNvSpPr/>
          <p:nvPr/>
        </p:nvSpPr>
        <p:spPr>
          <a:xfrm rot="5400000">
            <a:off x="5386556" y="2351723"/>
            <a:ext cx="284125" cy="16623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B1D5DC3D-5502-44F7-ACB5-DE5EF5571693}"/>
              </a:ext>
            </a:extLst>
          </p:cNvPr>
          <p:cNvSpPr txBox="1"/>
          <p:nvPr/>
        </p:nvSpPr>
        <p:spPr>
          <a:xfrm>
            <a:off x="4789319" y="2280953"/>
            <a:ext cx="583499" cy="307777"/>
          </a:xfrm>
          <a:prstGeom prst="rect">
            <a:avLst/>
          </a:prstGeom>
          <a:noFill/>
        </p:spPr>
        <p:txBody>
          <a:bodyPr wrap="square" tIns="0" bIns="0" rtlCol="0">
            <a:spAutoFit/>
          </a:bodyPr>
          <a:lstStyle/>
          <a:p>
            <a:pPr algn="ctr"/>
            <a:r>
              <a:rPr lang="en-US" sz="2000" dirty="0">
                <a:solidFill>
                  <a:schemeClr val="bg1"/>
                </a:solidFill>
                <a:cs typeface="Segoe UI Semibold" panose="020B0702040204020203" pitchFamily="34" charset="0"/>
              </a:rPr>
              <a:t>02</a:t>
            </a:r>
          </a:p>
        </p:txBody>
      </p:sp>
      <p:sp>
        <p:nvSpPr>
          <p:cNvPr id="45" name="TextBox 44">
            <a:extLst>
              <a:ext uri="{FF2B5EF4-FFF2-40B4-BE49-F238E27FC236}">
                <a16:creationId xmlns:a16="http://schemas.microsoft.com/office/drawing/2014/main" id="{ADA55FB3-BF74-49E8-9AC7-F2098F4B638B}"/>
              </a:ext>
            </a:extLst>
          </p:cNvPr>
          <p:cNvSpPr txBox="1"/>
          <p:nvPr/>
        </p:nvSpPr>
        <p:spPr>
          <a:xfrm>
            <a:off x="5214534" y="4192327"/>
            <a:ext cx="2526336" cy="461665"/>
          </a:xfrm>
          <a:prstGeom prst="rect">
            <a:avLst/>
          </a:prstGeom>
          <a:solidFill>
            <a:srgbClr val="00B050"/>
          </a:solidFill>
        </p:spPr>
        <p:txBody>
          <a:bodyPr wrap="square" rtlCol="0">
            <a:spAutoFit/>
          </a:bodyPr>
          <a:lstStyle/>
          <a:p>
            <a:pPr lvl="0"/>
            <a:r>
              <a:rPr lang="en-US" sz="2400" dirty="0">
                <a:solidFill>
                  <a:srgbClr val="141B07"/>
                </a:solidFill>
              </a:rPr>
              <a:t>Innovation</a:t>
            </a:r>
          </a:p>
        </p:txBody>
      </p:sp>
      <p:sp>
        <p:nvSpPr>
          <p:cNvPr id="54" name="Isosceles Triangle 53">
            <a:extLst>
              <a:ext uri="{FF2B5EF4-FFF2-40B4-BE49-F238E27FC236}">
                <a16:creationId xmlns:a16="http://schemas.microsoft.com/office/drawing/2014/main" id="{27E618B2-FDBB-467A-8F7D-6E941928D25A}"/>
              </a:ext>
            </a:extLst>
          </p:cNvPr>
          <p:cNvSpPr/>
          <p:nvPr/>
        </p:nvSpPr>
        <p:spPr>
          <a:xfrm rot="5400000">
            <a:off x="4890677" y="4340041"/>
            <a:ext cx="284125" cy="16623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EC369BC-9A5A-44E8-8AF6-412D445468A6}"/>
              </a:ext>
            </a:extLst>
          </p:cNvPr>
          <p:cNvSpPr txBox="1"/>
          <p:nvPr/>
        </p:nvSpPr>
        <p:spPr>
          <a:xfrm>
            <a:off x="5047980" y="5186486"/>
            <a:ext cx="5409863" cy="461665"/>
          </a:xfrm>
          <a:prstGeom prst="rect">
            <a:avLst/>
          </a:prstGeom>
          <a:solidFill>
            <a:srgbClr val="00B050"/>
          </a:solidFill>
        </p:spPr>
        <p:txBody>
          <a:bodyPr wrap="square" rtlCol="0">
            <a:spAutoFit/>
          </a:bodyPr>
          <a:lstStyle/>
          <a:p>
            <a:pPr lvl="0"/>
            <a:r>
              <a:rPr lang="en-US" sz="2400" dirty="0">
                <a:solidFill>
                  <a:schemeClr val="tx2">
                    <a:lumMod val="50000"/>
                  </a:schemeClr>
                </a:solidFill>
              </a:rPr>
              <a:t>Digitalization</a:t>
            </a:r>
          </a:p>
        </p:txBody>
      </p:sp>
      <p:sp>
        <p:nvSpPr>
          <p:cNvPr id="18" name="TextBox 17">
            <a:extLst>
              <a:ext uri="{FF2B5EF4-FFF2-40B4-BE49-F238E27FC236}">
                <a16:creationId xmlns:a16="http://schemas.microsoft.com/office/drawing/2014/main" id="{2F5C1F63-730D-44AE-B197-04DA1A8DE0C7}"/>
              </a:ext>
            </a:extLst>
          </p:cNvPr>
          <p:cNvSpPr txBox="1"/>
          <p:nvPr/>
        </p:nvSpPr>
        <p:spPr>
          <a:xfrm>
            <a:off x="5480501" y="3198168"/>
            <a:ext cx="3789624" cy="461665"/>
          </a:xfrm>
          <a:prstGeom prst="rect">
            <a:avLst/>
          </a:prstGeom>
          <a:solidFill>
            <a:srgbClr val="00B050"/>
          </a:solidFill>
        </p:spPr>
        <p:txBody>
          <a:bodyPr wrap="square" rtlCol="0">
            <a:spAutoFit/>
          </a:bodyPr>
          <a:lstStyle/>
          <a:p>
            <a:pPr lvl="0"/>
            <a:r>
              <a:rPr lang="en-US" sz="2400" dirty="0">
                <a:solidFill>
                  <a:schemeClr val="tx2">
                    <a:lumMod val="50000"/>
                  </a:schemeClr>
                </a:solidFill>
              </a:rPr>
              <a:t>IPPIS-HR Module</a:t>
            </a:r>
          </a:p>
        </p:txBody>
      </p:sp>
      <p:sp>
        <p:nvSpPr>
          <p:cNvPr id="33" name="Rectangle: Top Corners Rounded 32">
            <a:extLst>
              <a:ext uri="{FF2B5EF4-FFF2-40B4-BE49-F238E27FC236}">
                <a16:creationId xmlns:a16="http://schemas.microsoft.com/office/drawing/2014/main" id="{CC169A7A-0A11-4999-AF49-77E5A6570AB2}"/>
              </a:ext>
            </a:extLst>
          </p:cNvPr>
          <p:cNvSpPr/>
          <p:nvPr/>
        </p:nvSpPr>
        <p:spPr>
          <a:xfrm rot="16200000" flipH="1">
            <a:off x="4448405" y="3038021"/>
            <a:ext cx="744634" cy="781957"/>
          </a:xfrm>
          <a:prstGeom prst="round2SameRect">
            <a:avLst>
              <a:gd name="adj1" fmla="val 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93D8528D-EF8C-427D-998B-E9B6EC0D4FB8}"/>
              </a:ext>
            </a:extLst>
          </p:cNvPr>
          <p:cNvSpPr/>
          <p:nvPr/>
        </p:nvSpPr>
        <p:spPr>
          <a:xfrm rot="5400000">
            <a:off x="5151224" y="3345882"/>
            <a:ext cx="284125" cy="16623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F139055-5BFC-4DC5-84A5-97712C0ADC94}"/>
              </a:ext>
            </a:extLst>
          </p:cNvPr>
          <p:cNvSpPr txBox="1"/>
          <p:nvPr/>
        </p:nvSpPr>
        <p:spPr>
          <a:xfrm>
            <a:off x="4555257" y="3275112"/>
            <a:ext cx="583499" cy="307777"/>
          </a:xfrm>
          <a:prstGeom prst="rect">
            <a:avLst/>
          </a:prstGeom>
          <a:noFill/>
        </p:spPr>
        <p:txBody>
          <a:bodyPr wrap="square" tIns="0" bIns="0" rtlCol="0">
            <a:spAutoFit/>
          </a:bodyPr>
          <a:lstStyle/>
          <a:p>
            <a:pPr algn="ctr"/>
            <a:r>
              <a:rPr lang="en-US" sz="2000" dirty="0">
                <a:solidFill>
                  <a:schemeClr val="bg1"/>
                </a:solidFill>
                <a:cs typeface="Segoe UI Semibold" panose="020B0702040204020203" pitchFamily="34" charset="0"/>
              </a:rPr>
              <a:t>03</a:t>
            </a:r>
          </a:p>
        </p:txBody>
      </p:sp>
      <p:sp>
        <p:nvSpPr>
          <p:cNvPr id="80" name="Parallelogram 79">
            <a:extLst>
              <a:ext uri="{FF2B5EF4-FFF2-40B4-BE49-F238E27FC236}">
                <a16:creationId xmlns:a16="http://schemas.microsoft.com/office/drawing/2014/main" id="{627075E9-F253-4EBA-A1A0-D6926631023C}"/>
              </a:ext>
            </a:extLst>
          </p:cNvPr>
          <p:cNvSpPr/>
          <p:nvPr/>
        </p:nvSpPr>
        <p:spPr>
          <a:xfrm>
            <a:off x="3454400" y="217646"/>
            <a:ext cx="2000250" cy="6422708"/>
          </a:xfrm>
          <a:prstGeom prst="parallelogram">
            <a:avLst>
              <a:gd name="adj" fmla="val 8310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Top Corners Rounded 52">
            <a:extLst>
              <a:ext uri="{FF2B5EF4-FFF2-40B4-BE49-F238E27FC236}">
                <a16:creationId xmlns:a16="http://schemas.microsoft.com/office/drawing/2014/main" id="{745947B3-2F0B-4E29-8BCA-3FB750C85AAC}"/>
              </a:ext>
            </a:extLst>
          </p:cNvPr>
          <p:cNvSpPr/>
          <p:nvPr/>
        </p:nvSpPr>
        <p:spPr>
          <a:xfrm rot="16200000" flipH="1">
            <a:off x="4186588" y="4032180"/>
            <a:ext cx="744634" cy="781957"/>
          </a:xfrm>
          <a:prstGeom prst="round2SameRect">
            <a:avLst>
              <a:gd name="adj1" fmla="val 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5E251D1C-14E2-4C46-A838-640507C3523D}"/>
              </a:ext>
            </a:extLst>
          </p:cNvPr>
          <p:cNvSpPr txBox="1"/>
          <p:nvPr/>
        </p:nvSpPr>
        <p:spPr>
          <a:xfrm>
            <a:off x="4293440" y="4269271"/>
            <a:ext cx="583499" cy="307777"/>
          </a:xfrm>
          <a:prstGeom prst="rect">
            <a:avLst/>
          </a:prstGeom>
          <a:noFill/>
        </p:spPr>
        <p:txBody>
          <a:bodyPr wrap="square" tIns="0" bIns="0" rtlCol="0">
            <a:spAutoFit/>
          </a:bodyPr>
          <a:lstStyle/>
          <a:p>
            <a:pPr algn="ctr"/>
            <a:r>
              <a:rPr lang="en-US" sz="2000" dirty="0">
                <a:solidFill>
                  <a:schemeClr val="bg1"/>
                </a:solidFill>
                <a:cs typeface="Segoe UI Semibold" panose="020B0702040204020203" pitchFamily="34" charset="0"/>
              </a:rPr>
              <a:t>04</a:t>
            </a:r>
          </a:p>
        </p:txBody>
      </p:sp>
      <p:sp>
        <p:nvSpPr>
          <p:cNvPr id="43" name="Rectangle: Top Corners Rounded 42">
            <a:extLst>
              <a:ext uri="{FF2B5EF4-FFF2-40B4-BE49-F238E27FC236}">
                <a16:creationId xmlns:a16="http://schemas.microsoft.com/office/drawing/2014/main" id="{1A855095-22E6-40BC-8A23-24EA2CCF73F8}"/>
              </a:ext>
            </a:extLst>
          </p:cNvPr>
          <p:cNvSpPr/>
          <p:nvPr/>
        </p:nvSpPr>
        <p:spPr>
          <a:xfrm rot="16200000" flipH="1">
            <a:off x="4020353" y="5026339"/>
            <a:ext cx="744634" cy="781957"/>
          </a:xfrm>
          <a:prstGeom prst="round2SameRect">
            <a:avLst>
              <a:gd name="adj1" fmla="val 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3B42A41B-AD8A-4F31-9BEA-C8824D6E4EAD}"/>
              </a:ext>
            </a:extLst>
          </p:cNvPr>
          <p:cNvSpPr/>
          <p:nvPr/>
        </p:nvSpPr>
        <p:spPr>
          <a:xfrm rot="5400000">
            <a:off x="4723172" y="5334200"/>
            <a:ext cx="284125" cy="16623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557D730-BDFA-4026-86CA-88F853D628BA}"/>
              </a:ext>
            </a:extLst>
          </p:cNvPr>
          <p:cNvSpPr txBox="1"/>
          <p:nvPr/>
        </p:nvSpPr>
        <p:spPr>
          <a:xfrm>
            <a:off x="4127205" y="5263430"/>
            <a:ext cx="583499" cy="307777"/>
          </a:xfrm>
          <a:prstGeom prst="rect">
            <a:avLst/>
          </a:prstGeom>
          <a:noFill/>
        </p:spPr>
        <p:txBody>
          <a:bodyPr wrap="square" tIns="0" bIns="0" rtlCol="0">
            <a:spAutoFit/>
          </a:bodyPr>
          <a:lstStyle/>
          <a:p>
            <a:pPr algn="ctr"/>
            <a:r>
              <a:rPr lang="en-US" sz="2000" dirty="0">
                <a:solidFill>
                  <a:schemeClr val="bg1"/>
                </a:solidFill>
                <a:cs typeface="Segoe UI Semibold" panose="020B0702040204020203" pitchFamily="34" charset="0"/>
              </a:rPr>
              <a:t>05</a:t>
            </a:r>
          </a:p>
        </p:txBody>
      </p:sp>
      <p:sp>
        <p:nvSpPr>
          <p:cNvPr id="83" name="Title 1">
            <a:extLst>
              <a:ext uri="{FF2B5EF4-FFF2-40B4-BE49-F238E27FC236}">
                <a16:creationId xmlns:a16="http://schemas.microsoft.com/office/drawing/2014/main" id="{4530E2EA-0D3D-4BCC-911C-846BA59882BD}"/>
              </a:ext>
            </a:extLst>
          </p:cNvPr>
          <p:cNvSpPr txBox="1">
            <a:spLocks/>
          </p:cNvSpPr>
          <p:nvPr/>
        </p:nvSpPr>
        <p:spPr>
          <a:xfrm>
            <a:off x="507604" y="2509245"/>
            <a:ext cx="3300722" cy="14957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tabLst/>
              <a:defRPr sz="3600" b="1" kern="1200">
                <a:solidFill>
                  <a:schemeClr val="tx1"/>
                </a:solidFill>
                <a:latin typeface="+mn-lt"/>
                <a:ea typeface="+mj-ea"/>
                <a:cs typeface="+mj-cs"/>
              </a:defRPr>
            </a:lvl1pPr>
          </a:lstStyle>
          <a:p>
            <a:r>
              <a:rPr lang="en-US" dirty="0">
                <a:solidFill>
                  <a:schemeClr val="bg1"/>
                </a:solidFill>
              </a:rPr>
              <a:t>FCSSIP25 PRIORITIZED INITIATIVES</a:t>
            </a:r>
          </a:p>
        </p:txBody>
      </p:sp>
      <p:sp>
        <p:nvSpPr>
          <p:cNvPr id="85" name="Rectangle 84">
            <a:extLst>
              <a:ext uri="{FF2B5EF4-FFF2-40B4-BE49-F238E27FC236}">
                <a16:creationId xmlns:a16="http://schemas.microsoft.com/office/drawing/2014/main" id="{EEA67049-D087-4ADB-A4A0-748DBFC3E2DF}"/>
              </a:ext>
            </a:extLst>
          </p:cNvPr>
          <p:cNvSpPr/>
          <p:nvPr/>
        </p:nvSpPr>
        <p:spPr>
          <a:xfrm rot="16200000" flipH="1">
            <a:off x="401231" y="1832530"/>
            <a:ext cx="94265" cy="92534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7EC369BC-9A5A-44E8-8AF6-412D445468A6}"/>
              </a:ext>
            </a:extLst>
          </p:cNvPr>
          <p:cNvSpPr txBox="1"/>
          <p:nvPr/>
        </p:nvSpPr>
        <p:spPr>
          <a:xfrm>
            <a:off x="4789319" y="6178100"/>
            <a:ext cx="5409863" cy="461665"/>
          </a:xfrm>
          <a:prstGeom prst="rect">
            <a:avLst/>
          </a:prstGeom>
          <a:solidFill>
            <a:srgbClr val="00B050"/>
          </a:solidFill>
        </p:spPr>
        <p:txBody>
          <a:bodyPr wrap="square" rtlCol="0">
            <a:spAutoFit/>
          </a:bodyPr>
          <a:lstStyle/>
          <a:p>
            <a:pPr lvl="0"/>
            <a:r>
              <a:rPr lang="en-US" sz="2400" dirty="0">
                <a:solidFill>
                  <a:schemeClr val="tx2">
                    <a:lumMod val="50000"/>
                  </a:schemeClr>
                </a:solidFill>
              </a:rPr>
              <a:t>Value Proposition for Civil Servants</a:t>
            </a:r>
          </a:p>
        </p:txBody>
      </p:sp>
      <p:sp>
        <p:nvSpPr>
          <p:cNvPr id="29" name="Rectangle: Top Corners Rounded 42">
            <a:extLst>
              <a:ext uri="{FF2B5EF4-FFF2-40B4-BE49-F238E27FC236}">
                <a16:creationId xmlns:a16="http://schemas.microsoft.com/office/drawing/2014/main" id="{1A855095-22E6-40BC-8A23-24EA2CCF73F8}"/>
              </a:ext>
            </a:extLst>
          </p:cNvPr>
          <p:cNvSpPr/>
          <p:nvPr/>
        </p:nvSpPr>
        <p:spPr>
          <a:xfrm rot="16200000" flipH="1">
            <a:off x="3761692" y="6095486"/>
            <a:ext cx="744634" cy="781957"/>
          </a:xfrm>
          <a:prstGeom prst="round2SameRect">
            <a:avLst>
              <a:gd name="adj1" fmla="val 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57D730-BDFA-4026-86CA-88F853D628BA}"/>
              </a:ext>
            </a:extLst>
          </p:cNvPr>
          <p:cNvSpPr txBox="1"/>
          <p:nvPr/>
        </p:nvSpPr>
        <p:spPr>
          <a:xfrm>
            <a:off x="3868544" y="6332577"/>
            <a:ext cx="583499" cy="307777"/>
          </a:xfrm>
          <a:prstGeom prst="rect">
            <a:avLst/>
          </a:prstGeom>
          <a:noFill/>
        </p:spPr>
        <p:txBody>
          <a:bodyPr wrap="square" tIns="0" bIns="0" rtlCol="0">
            <a:spAutoFit/>
          </a:bodyPr>
          <a:lstStyle/>
          <a:p>
            <a:pPr algn="ctr"/>
            <a:r>
              <a:rPr lang="en-US" sz="2000" dirty="0">
                <a:solidFill>
                  <a:schemeClr val="bg1"/>
                </a:solidFill>
                <a:cs typeface="Segoe UI Semibold" panose="020B0702040204020203" pitchFamily="34" charset="0"/>
              </a:rPr>
              <a:t>06</a:t>
            </a:r>
          </a:p>
        </p:txBody>
      </p:sp>
      <p:sp>
        <p:nvSpPr>
          <p:cNvPr id="31" name="Isosceles Triangle 30">
            <a:extLst>
              <a:ext uri="{FF2B5EF4-FFF2-40B4-BE49-F238E27FC236}">
                <a16:creationId xmlns:a16="http://schemas.microsoft.com/office/drawing/2014/main" id="{3B42A41B-AD8A-4F31-9BEA-C8824D6E4EAD}"/>
              </a:ext>
            </a:extLst>
          </p:cNvPr>
          <p:cNvSpPr/>
          <p:nvPr/>
        </p:nvSpPr>
        <p:spPr>
          <a:xfrm rot="5400000">
            <a:off x="4450235" y="6442737"/>
            <a:ext cx="284125" cy="16623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3D349E9-A8FE-4E2C-95B2-4660CE8D8D1B}"/>
              </a:ext>
            </a:extLst>
          </p:cNvPr>
          <p:cNvGrpSpPr/>
          <p:nvPr/>
        </p:nvGrpSpPr>
        <p:grpSpPr>
          <a:xfrm>
            <a:off x="11461131" y="350377"/>
            <a:ext cx="512764" cy="673101"/>
            <a:chOff x="11529615" y="546099"/>
            <a:chExt cx="512764" cy="673101"/>
          </a:xfrm>
          <a:solidFill>
            <a:srgbClr val="FFC000"/>
          </a:solidFill>
        </p:grpSpPr>
        <p:sp>
          <p:nvSpPr>
            <p:cNvPr id="36" name="Isosceles Triangle 35">
              <a:extLst>
                <a:ext uri="{FF2B5EF4-FFF2-40B4-BE49-F238E27FC236}">
                  <a16:creationId xmlns:a16="http://schemas.microsoft.com/office/drawing/2014/main" id="{C344627E-044B-4C01-8D1F-EEBDD0CC3A27}"/>
                </a:ext>
              </a:extLst>
            </p:cNvPr>
            <p:cNvSpPr/>
            <p:nvPr/>
          </p:nvSpPr>
          <p:spPr>
            <a:xfrm flipV="1">
              <a:off x="11837590" y="546099"/>
              <a:ext cx="204789" cy="673101"/>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944B8B5-900F-4F68-9188-EAF92343855B}"/>
                </a:ext>
              </a:extLst>
            </p:cNvPr>
            <p:cNvSpPr/>
            <p:nvPr/>
          </p:nvSpPr>
          <p:spPr>
            <a:xfrm>
              <a:off x="11529615" y="546100"/>
              <a:ext cx="307975" cy="673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Parallelogram 38">
            <a:extLst>
              <a:ext uri="{FF2B5EF4-FFF2-40B4-BE49-F238E27FC236}">
                <a16:creationId xmlns:a16="http://schemas.microsoft.com/office/drawing/2014/main" id="{89F987BB-BA10-42AD-BF40-341A77C38BC7}"/>
              </a:ext>
            </a:extLst>
          </p:cNvPr>
          <p:cNvSpPr/>
          <p:nvPr/>
        </p:nvSpPr>
        <p:spPr>
          <a:xfrm>
            <a:off x="10986928" y="350376"/>
            <a:ext cx="835026" cy="673101"/>
          </a:xfrm>
          <a:prstGeom prst="parallelogram">
            <a:avLst>
              <a:gd name="adj" fmla="val 3224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Slide Number Placeholder 5">
            <a:extLst>
              <a:ext uri="{FF2B5EF4-FFF2-40B4-BE49-F238E27FC236}">
                <a16:creationId xmlns:a16="http://schemas.microsoft.com/office/drawing/2014/main" id="{A24B5DF5-D60A-44E4-9001-60ECBBF89288}"/>
              </a:ext>
            </a:extLst>
          </p:cNvPr>
          <p:cNvSpPr>
            <a:spLocks noGrp="1"/>
          </p:cNvSpPr>
          <p:nvPr>
            <p:ph type="sldNum" sz="quarter" idx="12"/>
          </p:nvPr>
        </p:nvSpPr>
        <p:spPr>
          <a:xfrm>
            <a:off x="11282516" y="593874"/>
            <a:ext cx="241603" cy="246221"/>
          </a:xfrm>
        </p:spPr>
        <p:txBody>
          <a:bodyPr vert="horz" wrap="square" lIns="0" tIns="0" rIns="0" bIns="0" rtlCol="0" anchor="ctr">
            <a:spAutoFit/>
          </a:bodyPr>
          <a:lstStyle>
            <a:lvl1pPr>
              <a:defRPr lang="en-US" sz="1600" b="1" i="1" smtClean="0">
                <a:solidFill>
                  <a:schemeClr val="bg1"/>
                </a:solidFill>
              </a:defRPr>
            </a:lvl1pPr>
          </a:lstStyle>
          <a:p>
            <a:r>
              <a:rPr lang="en-ID" dirty="0"/>
              <a:t>9</a:t>
            </a:r>
          </a:p>
        </p:txBody>
      </p:sp>
    </p:spTree>
    <p:extLst>
      <p:ext uri="{BB962C8B-B14F-4D97-AF65-F5344CB8AC3E}">
        <p14:creationId xmlns:p14="http://schemas.microsoft.com/office/powerpoint/2010/main" val="3293116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9D8F276-D1CF-4113-FD7F-BD783AB8B881}"/>
              </a:ext>
            </a:extLst>
          </p:cNvPr>
          <p:cNvSpPr/>
          <p:nvPr/>
        </p:nvSpPr>
        <p:spPr>
          <a:xfrm>
            <a:off x="-33972" y="1543667"/>
            <a:ext cx="3947211" cy="4444180"/>
          </a:xfrm>
          <a:prstGeom prst="ellipse">
            <a:avLst/>
          </a:prstGeom>
          <a:solidFill>
            <a:srgbClr val="00B050"/>
          </a:solidFill>
          <a:ln>
            <a:solidFill>
              <a:srgbClr val="3DC3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Parallelogram 79">
            <a:extLst>
              <a:ext uri="{FF2B5EF4-FFF2-40B4-BE49-F238E27FC236}">
                <a16:creationId xmlns:a16="http://schemas.microsoft.com/office/drawing/2014/main" id="{627075E9-F253-4EBA-A1A0-D6926631023C}"/>
              </a:ext>
            </a:extLst>
          </p:cNvPr>
          <p:cNvSpPr/>
          <p:nvPr/>
        </p:nvSpPr>
        <p:spPr>
          <a:xfrm>
            <a:off x="3454400" y="0"/>
            <a:ext cx="2000250" cy="6858000"/>
          </a:xfrm>
          <a:prstGeom prst="parallelogram">
            <a:avLst>
              <a:gd name="adj" fmla="val 8310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itle 1">
            <a:extLst>
              <a:ext uri="{FF2B5EF4-FFF2-40B4-BE49-F238E27FC236}">
                <a16:creationId xmlns:a16="http://schemas.microsoft.com/office/drawing/2014/main" id="{4530E2EA-0D3D-4BCC-911C-846BA59882BD}"/>
              </a:ext>
            </a:extLst>
          </p:cNvPr>
          <p:cNvSpPr txBox="1">
            <a:spLocks/>
          </p:cNvSpPr>
          <p:nvPr/>
        </p:nvSpPr>
        <p:spPr>
          <a:xfrm>
            <a:off x="268014" y="2493480"/>
            <a:ext cx="3547241" cy="254839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tabLst/>
              <a:defRPr sz="3600" b="1" kern="1200">
                <a:solidFill>
                  <a:schemeClr val="tx1"/>
                </a:solidFill>
                <a:latin typeface="+mn-lt"/>
                <a:ea typeface="+mj-ea"/>
                <a:cs typeface="+mj-cs"/>
              </a:defRPr>
            </a:lvl1pPr>
          </a:lstStyle>
          <a:p>
            <a:r>
              <a:rPr lang="en-US" sz="4000" dirty="0">
                <a:solidFill>
                  <a:schemeClr val="bg1"/>
                </a:solidFill>
              </a:rPr>
              <a:t>PILLAR 1 - </a:t>
            </a:r>
            <a:r>
              <a:rPr lang="en-GB" dirty="0">
                <a:solidFill>
                  <a:schemeClr val="bg1"/>
                </a:solidFill>
              </a:rPr>
              <a:t>CAPACITY BUILDING AND </a:t>
            </a:r>
            <a:br>
              <a:rPr lang="en-GB" dirty="0">
                <a:solidFill>
                  <a:schemeClr val="bg1"/>
                </a:solidFill>
              </a:rPr>
            </a:br>
            <a:r>
              <a:rPr lang="en-GB" dirty="0">
                <a:solidFill>
                  <a:schemeClr val="bg1"/>
                </a:solidFill>
              </a:rPr>
              <a:t>TALENT MANAGEMENT</a:t>
            </a:r>
            <a:endParaRPr lang="en-US" dirty="0">
              <a:solidFill>
                <a:schemeClr val="bg1"/>
              </a:solidFill>
            </a:endParaRPr>
          </a:p>
        </p:txBody>
      </p:sp>
      <p:sp>
        <p:nvSpPr>
          <p:cNvPr id="85" name="Rectangle 84">
            <a:extLst>
              <a:ext uri="{FF2B5EF4-FFF2-40B4-BE49-F238E27FC236}">
                <a16:creationId xmlns:a16="http://schemas.microsoft.com/office/drawing/2014/main" id="{EEA67049-D087-4ADB-A4A0-748DBFC3E2DF}"/>
              </a:ext>
            </a:extLst>
          </p:cNvPr>
          <p:cNvSpPr/>
          <p:nvPr/>
        </p:nvSpPr>
        <p:spPr>
          <a:xfrm rot="16200000" flipH="1">
            <a:off x="401231" y="1832530"/>
            <a:ext cx="94265" cy="92534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3D349E9-A8FE-4E2C-95B2-4660CE8D8D1B}"/>
              </a:ext>
            </a:extLst>
          </p:cNvPr>
          <p:cNvGrpSpPr/>
          <p:nvPr/>
        </p:nvGrpSpPr>
        <p:grpSpPr>
          <a:xfrm>
            <a:off x="11461131" y="365125"/>
            <a:ext cx="512764" cy="673101"/>
            <a:chOff x="11529615" y="546099"/>
            <a:chExt cx="512764" cy="673101"/>
          </a:xfrm>
          <a:solidFill>
            <a:srgbClr val="FFC000"/>
          </a:solidFill>
        </p:grpSpPr>
        <p:sp>
          <p:nvSpPr>
            <p:cNvPr id="36" name="Isosceles Triangle 35">
              <a:extLst>
                <a:ext uri="{FF2B5EF4-FFF2-40B4-BE49-F238E27FC236}">
                  <a16:creationId xmlns:a16="http://schemas.microsoft.com/office/drawing/2014/main" id="{C344627E-044B-4C01-8D1F-EEBDD0CC3A27}"/>
                </a:ext>
              </a:extLst>
            </p:cNvPr>
            <p:cNvSpPr/>
            <p:nvPr/>
          </p:nvSpPr>
          <p:spPr>
            <a:xfrm flipV="1">
              <a:off x="11837590" y="546099"/>
              <a:ext cx="204789" cy="673101"/>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944B8B5-900F-4F68-9188-EAF92343855B}"/>
                </a:ext>
              </a:extLst>
            </p:cNvPr>
            <p:cNvSpPr/>
            <p:nvPr/>
          </p:nvSpPr>
          <p:spPr>
            <a:xfrm>
              <a:off x="11529615" y="546100"/>
              <a:ext cx="307975" cy="673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Parallelogram 38">
            <a:extLst>
              <a:ext uri="{FF2B5EF4-FFF2-40B4-BE49-F238E27FC236}">
                <a16:creationId xmlns:a16="http://schemas.microsoft.com/office/drawing/2014/main" id="{89F987BB-BA10-42AD-BF40-341A77C38BC7}"/>
              </a:ext>
            </a:extLst>
          </p:cNvPr>
          <p:cNvSpPr/>
          <p:nvPr/>
        </p:nvSpPr>
        <p:spPr>
          <a:xfrm>
            <a:off x="10977564" y="365124"/>
            <a:ext cx="835026" cy="673101"/>
          </a:xfrm>
          <a:prstGeom prst="parallelogram">
            <a:avLst>
              <a:gd name="adj" fmla="val 3224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lide Number Placeholder 5">
            <a:extLst>
              <a:ext uri="{FF2B5EF4-FFF2-40B4-BE49-F238E27FC236}">
                <a16:creationId xmlns:a16="http://schemas.microsoft.com/office/drawing/2014/main" id="{A24B5DF5-D60A-44E4-9001-60ECBBF89288}"/>
              </a:ext>
            </a:extLst>
          </p:cNvPr>
          <p:cNvSpPr>
            <a:spLocks noGrp="1"/>
          </p:cNvSpPr>
          <p:nvPr>
            <p:ph type="sldNum" sz="quarter" idx="12"/>
          </p:nvPr>
        </p:nvSpPr>
        <p:spPr>
          <a:xfrm>
            <a:off x="11296492" y="578564"/>
            <a:ext cx="227627" cy="246221"/>
          </a:xfrm>
        </p:spPr>
        <p:txBody>
          <a:bodyPr vert="horz" wrap="none" lIns="0" tIns="0" rIns="0" bIns="0" rtlCol="0" anchor="ctr">
            <a:spAutoFit/>
          </a:bodyPr>
          <a:lstStyle>
            <a:lvl1pPr>
              <a:defRPr lang="en-US" sz="1600" b="1" i="1" smtClean="0">
                <a:solidFill>
                  <a:schemeClr val="bg1"/>
                </a:solidFill>
              </a:defRPr>
            </a:lvl1pPr>
          </a:lstStyle>
          <a:p>
            <a:r>
              <a:rPr lang="en-ID" dirty="0"/>
              <a:t>16</a:t>
            </a:r>
          </a:p>
        </p:txBody>
      </p:sp>
      <p:pic>
        <p:nvPicPr>
          <p:cNvPr id="16" name="Picture 15"/>
          <p:cNvPicPr>
            <a:picLocks noChangeAspect="1"/>
          </p:cNvPicPr>
          <p:nvPr/>
        </p:nvPicPr>
        <p:blipFill>
          <a:blip r:embed="rId3"/>
          <a:stretch>
            <a:fillRect/>
          </a:stretch>
        </p:blipFill>
        <p:spPr>
          <a:xfrm>
            <a:off x="3672348" y="15751"/>
            <a:ext cx="8654318" cy="6900937"/>
          </a:xfrm>
          <a:prstGeom prst="rect">
            <a:avLst/>
          </a:prstGeom>
        </p:spPr>
      </p:pic>
      <p:grpSp>
        <p:nvGrpSpPr>
          <p:cNvPr id="17" name="Group 16">
            <a:extLst>
              <a:ext uri="{FF2B5EF4-FFF2-40B4-BE49-F238E27FC236}">
                <a16:creationId xmlns:a16="http://schemas.microsoft.com/office/drawing/2014/main" id="{E3D349E9-A8FE-4E2C-95B2-4660CE8D8D1B}"/>
              </a:ext>
            </a:extLst>
          </p:cNvPr>
          <p:cNvGrpSpPr/>
          <p:nvPr/>
        </p:nvGrpSpPr>
        <p:grpSpPr>
          <a:xfrm>
            <a:off x="11461131" y="350377"/>
            <a:ext cx="512764" cy="673101"/>
            <a:chOff x="11529615" y="546099"/>
            <a:chExt cx="512764" cy="673101"/>
          </a:xfrm>
          <a:solidFill>
            <a:srgbClr val="FFC000"/>
          </a:solidFill>
        </p:grpSpPr>
        <p:sp>
          <p:nvSpPr>
            <p:cNvPr id="18" name="Isosceles Triangle 17">
              <a:extLst>
                <a:ext uri="{FF2B5EF4-FFF2-40B4-BE49-F238E27FC236}">
                  <a16:creationId xmlns:a16="http://schemas.microsoft.com/office/drawing/2014/main" id="{C344627E-044B-4C01-8D1F-EEBDD0CC3A27}"/>
                </a:ext>
              </a:extLst>
            </p:cNvPr>
            <p:cNvSpPr/>
            <p:nvPr/>
          </p:nvSpPr>
          <p:spPr>
            <a:xfrm flipV="1">
              <a:off x="11837590" y="546099"/>
              <a:ext cx="204789" cy="673101"/>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944B8B5-900F-4F68-9188-EAF92343855B}"/>
                </a:ext>
              </a:extLst>
            </p:cNvPr>
            <p:cNvSpPr/>
            <p:nvPr/>
          </p:nvSpPr>
          <p:spPr>
            <a:xfrm>
              <a:off x="11529615" y="546100"/>
              <a:ext cx="307975" cy="673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Parallelogram 19">
            <a:extLst>
              <a:ext uri="{FF2B5EF4-FFF2-40B4-BE49-F238E27FC236}">
                <a16:creationId xmlns:a16="http://schemas.microsoft.com/office/drawing/2014/main" id="{89F987BB-BA10-42AD-BF40-341A77C38BC7}"/>
              </a:ext>
            </a:extLst>
          </p:cNvPr>
          <p:cNvSpPr/>
          <p:nvPr/>
        </p:nvSpPr>
        <p:spPr>
          <a:xfrm>
            <a:off x="10956986" y="365123"/>
            <a:ext cx="835026" cy="673101"/>
          </a:xfrm>
          <a:prstGeom prst="parallelogram">
            <a:avLst>
              <a:gd name="adj" fmla="val 3224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5">
            <a:extLst>
              <a:ext uri="{FF2B5EF4-FFF2-40B4-BE49-F238E27FC236}">
                <a16:creationId xmlns:a16="http://schemas.microsoft.com/office/drawing/2014/main" id="{A24B5DF5-D60A-44E4-9001-60ECBBF89288}"/>
              </a:ext>
            </a:extLst>
          </p:cNvPr>
          <p:cNvSpPr txBox="1">
            <a:spLocks/>
          </p:cNvSpPr>
          <p:nvPr/>
        </p:nvSpPr>
        <p:spPr>
          <a:xfrm>
            <a:off x="11282516" y="593874"/>
            <a:ext cx="241603" cy="246221"/>
          </a:xfrm>
          <a:prstGeom prst="rect">
            <a:avLst/>
          </a:prstGeom>
        </p:spPr>
        <p:txBody>
          <a:bodyPr vert="horz" wrap="square" lIns="0" tIns="0" rIns="0" bIns="0" rtlCol="0" anchor="ctr">
            <a:spAutoFit/>
          </a:bodyPr>
          <a:lstStyle>
            <a:defPPr>
              <a:defRPr lang="en-US"/>
            </a:defPPr>
            <a:lvl1pPr marL="0" algn="r" defTabSz="914400" rtl="0" eaLnBrk="1" latinLnBrk="0" hangingPunct="1">
              <a:defRPr lang="en-US" sz="1600" b="1"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D" dirty="0"/>
              <a:t>10</a:t>
            </a:r>
          </a:p>
        </p:txBody>
      </p:sp>
    </p:spTree>
    <p:extLst>
      <p:ext uri="{BB962C8B-B14F-4D97-AF65-F5344CB8AC3E}">
        <p14:creationId xmlns:p14="http://schemas.microsoft.com/office/powerpoint/2010/main" val="3938918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EA2970A-A369-69FD-8D73-A77FD5B4ACF1}"/>
              </a:ext>
            </a:extLst>
          </p:cNvPr>
          <p:cNvSpPr/>
          <p:nvPr/>
        </p:nvSpPr>
        <p:spPr>
          <a:xfrm>
            <a:off x="0" y="1769807"/>
            <a:ext cx="3815255" cy="3510116"/>
          </a:xfrm>
          <a:prstGeom prst="ellipse">
            <a:avLst/>
          </a:prstGeom>
          <a:solidFill>
            <a:srgbClr val="00B050"/>
          </a:solidFill>
          <a:ln>
            <a:solidFill>
              <a:srgbClr val="3DC3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Parallelogram 79">
            <a:extLst>
              <a:ext uri="{FF2B5EF4-FFF2-40B4-BE49-F238E27FC236}">
                <a16:creationId xmlns:a16="http://schemas.microsoft.com/office/drawing/2014/main" id="{627075E9-F253-4EBA-A1A0-D6926631023C}"/>
              </a:ext>
            </a:extLst>
          </p:cNvPr>
          <p:cNvSpPr/>
          <p:nvPr/>
        </p:nvSpPr>
        <p:spPr>
          <a:xfrm>
            <a:off x="3454400" y="0"/>
            <a:ext cx="2000250" cy="6858000"/>
          </a:xfrm>
          <a:prstGeom prst="parallelogram">
            <a:avLst>
              <a:gd name="adj" fmla="val 8310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itle 1">
            <a:extLst>
              <a:ext uri="{FF2B5EF4-FFF2-40B4-BE49-F238E27FC236}">
                <a16:creationId xmlns:a16="http://schemas.microsoft.com/office/drawing/2014/main" id="{4530E2EA-0D3D-4BCC-911C-846BA59882BD}"/>
              </a:ext>
            </a:extLst>
          </p:cNvPr>
          <p:cNvSpPr txBox="1">
            <a:spLocks/>
          </p:cNvSpPr>
          <p:nvPr/>
        </p:nvSpPr>
        <p:spPr>
          <a:xfrm>
            <a:off x="268014" y="2493480"/>
            <a:ext cx="3547241"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tabLst/>
              <a:defRPr sz="3600" b="1" kern="1200">
                <a:solidFill>
                  <a:schemeClr val="tx1"/>
                </a:solidFill>
                <a:latin typeface="+mn-lt"/>
                <a:ea typeface="+mj-ea"/>
                <a:cs typeface="+mj-cs"/>
              </a:defRPr>
            </a:lvl1pPr>
          </a:lstStyle>
          <a:p>
            <a:r>
              <a:rPr lang="en-US" sz="3200" dirty="0">
                <a:solidFill>
                  <a:schemeClr val="bg1"/>
                </a:solidFill>
              </a:rPr>
              <a:t>PILLAR 2 – </a:t>
            </a:r>
            <a:r>
              <a:rPr lang="en-US" sz="2800" dirty="0">
                <a:solidFill>
                  <a:schemeClr val="bg1"/>
                </a:solidFill>
              </a:rPr>
              <a:t>INSTITUTIONALIZE</a:t>
            </a:r>
            <a:r>
              <a:rPr lang="en-US" sz="3200" dirty="0">
                <a:solidFill>
                  <a:schemeClr val="bg1"/>
                </a:solidFill>
              </a:rPr>
              <a:t> </a:t>
            </a:r>
            <a:r>
              <a:rPr lang="en-GB" sz="2800" dirty="0">
                <a:solidFill>
                  <a:schemeClr val="bg1"/>
                </a:solidFill>
              </a:rPr>
              <a:t>PERFORMANCE MANAGEMENT (PM)</a:t>
            </a:r>
            <a:endParaRPr lang="en-US" sz="2400" dirty="0">
              <a:solidFill>
                <a:schemeClr val="bg1"/>
              </a:solidFill>
            </a:endParaRPr>
          </a:p>
        </p:txBody>
      </p:sp>
      <p:sp>
        <p:nvSpPr>
          <p:cNvPr id="85" name="Rectangle 84">
            <a:extLst>
              <a:ext uri="{FF2B5EF4-FFF2-40B4-BE49-F238E27FC236}">
                <a16:creationId xmlns:a16="http://schemas.microsoft.com/office/drawing/2014/main" id="{EEA67049-D087-4ADB-A4A0-748DBFC3E2DF}"/>
              </a:ext>
            </a:extLst>
          </p:cNvPr>
          <p:cNvSpPr/>
          <p:nvPr/>
        </p:nvSpPr>
        <p:spPr>
          <a:xfrm rot="16200000" flipH="1">
            <a:off x="401231" y="1832530"/>
            <a:ext cx="94265" cy="92534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3687097" y="0"/>
            <a:ext cx="8671896" cy="6858000"/>
          </a:xfrm>
          <a:prstGeom prst="rect">
            <a:avLst/>
          </a:prstGeom>
        </p:spPr>
      </p:pic>
      <p:grpSp>
        <p:nvGrpSpPr>
          <p:cNvPr id="14" name="Group 13">
            <a:extLst>
              <a:ext uri="{FF2B5EF4-FFF2-40B4-BE49-F238E27FC236}">
                <a16:creationId xmlns:a16="http://schemas.microsoft.com/office/drawing/2014/main" id="{E3D349E9-A8FE-4E2C-95B2-4660CE8D8D1B}"/>
              </a:ext>
            </a:extLst>
          </p:cNvPr>
          <p:cNvGrpSpPr/>
          <p:nvPr/>
        </p:nvGrpSpPr>
        <p:grpSpPr>
          <a:xfrm>
            <a:off x="11602061" y="247136"/>
            <a:ext cx="512764" cy="673101"/>
            <a:chOff x="11529615" y="546099"/>
            <a:chExt cx="512764" cy="673101"/>
          </a:xfrm>
          <a:solidFill>
            <a:srgbClr val="FFC000"/>
          </a:solidFill>
        </p:grpSpPr>
        <p:sp>
          <p:nvSpPr>
            <p:cNvPr id="15" name="Isosceles Triangle 14">
              <a:extLst>
                <a:ext uri="{FF2B5EF4-FFF2-40B4-BE49-F238E27FC236}">
                  <a16:creationId xmlns:a16="http://schemas.microsoft.com/office/drawing/2014/main" id="{C344627E-044B-4C01-8D1F-EEBDD0CC3A27}"/>
                </a:ext>
              </a:extLst>
            </p:cNvPr>
            <p:cNvSpPr/>
            <p:nvPr/>
          </p:nvSpPr>
          <p:spPr>
            <a:xfrm flipV="1">
              <a:off x="11837590" y="546099"/>
              <a:ext cx="204789" cy="673101"/>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944B8B5-900F-4F68-9188-EAF92343855B}"/>
                </a:ext>
              </a:extLst>
            </p:cNvPr>
            <p:cNvSpPr/>
            <p:nvPr/>
          </p:nvSpPr>
          <p:spPr>
            <a:xfrm>
              <a:off x="11529615" y="546100"/>
              <a:ext cx="307975" cy="673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Parallelogram 16">
            <a:extLst>
              <a:ext uri="{FF2B5EF4-FFF2-40B4-BE49-F238E27FC236}">
                <a16:creationId xmlns:a16="http://schemas.microsoft.com/office/drawing/2014/main" id="{89F987BB-BA10-42AD-BF40-341A77C38BC7}"/>
              </a:ext>
            </a:extLst>
          </p:cNvPr>
          <p:cNvSpPr/>
          <p:nvPr/>
        </p:nvSpPr>
        <p:spPr>
          <a:xfrm>
            <a:off x="11110908" y="207807"/>
            <a:ext cx="835026" cy="673101"/>
          </a:xfrm>
          <a:prstGeom prst="parallelogram">
            <a:avLst>
              <a:gd name="adj" fmla="val 3224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a:extLst>
              <a:ext uri="{FF2B5EF4-FFF2-40B4-BE49-F238E27FC236}">
                <a16:creationId xmlns:a16="http://schemas.microsoft.com/office/drawing/2014/main" id="{A24B5DF5-D60A-44E4-9001-60ECBBF89288}"/>
              </a:ext>
            </a:extLst>
          </p:cNvPr>
          <p:cNvSpPr>
            <a:spLocks noGrp="1"/>
          </p:cNvSpPr>
          <p:nvPr>
            <p:ph type="sldNum" sz="quarter" idx="12"/>
          </p:nvPr>
        </p:nvSpPr>
        <p:spPr>
          <a:xfrm>
            <a:off x="11404991" y="416330"/>
            <a:ext cx="237244" cy="246221"/>
          </a:xfrm>
        </p:spPr>
        <p:txBody>
          <a:bodyPr vert="horz" wrap="none" lIns="0" tIns="0" rIns="0" bIns="0" rtlCol="0" anchor="ctr">
            <a:spAutoFit/>
          </a:bodyPr>
          <a:lstStyle>
            <a:lvl1pPr>
              <a:defRPr lang="en-US" sz="1600" b="1" i="1" smtClean="0">
                <a:solidFill>
                  <a:schemeClr val="bg1"/>
                </a:solidFill>
              </a:defRPr>
            </a:lvl1pPr>
          </a:lstStyle>
          <a:p>
            <a:r>
              <a:rPr lang="en-ID" dirty="0"/>
              <a:t>12</a:t>
            </a:r>
          </a:p>
        </p:txBody>
      </p:sp>
    </p:spTree>
    <p:extLst>
      <p:ext uri="{BB962C8B-B14F-4D97-AF65-F5344CB8AC3E}">
        <p14:creationId xmlns:p14="http://schemas.microsoft.com/office/powerpoint/2010/main" val="1740316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Parallelogram 79">
            <a:extLst>
              <a:ext uri="{FF2B5EF4-FFF2-40B4-BE49-F238E27FC236}">
                <a16:creationId xmlns:a16="http://schemas.microsoft.com/office/drawing/2014/main" id="{627075E9-F253-4EBA-A1A0-D6926631023C}"/>
              </a:ext>
            </a:extLst>
          </p:cNvPr>
          <p:cNvSpPr/>
          <p:nvPr/>
        </p:nvSpPr>
        <p:spPr>
          <a:xfrm rot="176968">
            <a:off x="3638490" y="-47951"/>
            <a:ext cx="1890812" cy="1800551"/>
          </a:xfrm>
          <a:prstGeom prst="parallelogram">
            <a:avLst>
              <a:gd name="adj" fmla="val 8310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EEA67049-D087-4ADB-A4A0-748DBFC3E2DF}"/>
              </a:ext>
            </a:extLst>
          </p:cNvPr>
          <p:cNvSpPr/>
          <p:nvPr/>
        </p:nvSpPr>
        <p:spPr>
          <a:xfrm rot="16200000" flipH="1">
            <a:off x="401231" y="1108630"/>
            <a:ext cx="94265" cy="92534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3D349E9-A8FE-4E2C-95B2-4660CE8D8D1B}"/>
              </a:ext>
            </a:extLst>
          </p:cNvPr>
          <p:cNvGrpSpPr/>
          <p:nvPr/>
        </p:nvGrpSpPr>
        <p:grpSpPr>
          <a:xfrm>
            <a:off x="11461131" y="365125"/>
            <a:ext cx="512764" cy="673101"/>
            <a:chOff x="11529615" y="546099"/>
            <a:chExt cx="512764" cy="673101"/>
          </a:xfrm>
          <a:solidFill>
            <a:srgbClr val="FFC000"/>
          </a:solidFill>
        </p:grpSpPr>
        <p:sp>
          <p:nvSpPr>
            <p:cNvPr id="36" name="Isosceles Triangle 35">
              <a:extLst>
                <a:ext uri="{FF2B5EF4-FFF2-40B4-BE49-F238E27FC236}">
                  <a16:creationId xmlns:a16="http://schemas.microsoft.com/office/drawing/2014/main" id="{C344627E-044B-4C01-8D1F-EEBDD0CC3A27}"/>
                </a:ext>
              </a:extLst>
            </p:cNvPr>
            <p:cNvSpPr/>
            <p:nvPr/>
          </p:nvSpPr>
          <p:spPr>
            <a:xfrm flipV="1">
              <a:off x="11837590" y="546099"/>
              <a:ext cx="204789" cy="673101"/>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944B8B5-900F-4F68-9188-EAF92343855B}"/>
                </a:ext>
              </a:extLst>
            </p:cNvPr>
            <p:cNvSpPr/>
            <p:nvPr/>
          </p:nvSpPr>
          <p:spPr>
            <a:xfrm>
              <a:off x="11529615" y="546100"/>
              <a:ext cx="307975" cy="673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Parallelogram 38">
            <a:extLst>
              <a:ext uri="{FF2B5EF4-FFF2-40B4-BE49-F238E27FC236}">
                <a16:creationId xmlns:a16="http://schemas.microsoft.com/office/drawing/2014/main" id="{89F987BB-BA10-42AD-BF40-341A77C38BC7}"/>
              </a:ext>
            </a:extLst>
          </p:cNvPr>
          <p:cNvSpPr/>
          <p:nvPr/>
        </p:nvSpPr>
        <p:spPr>
          <a:xfrm>
            <a:off x="10977564" y="365124"/>
            <a:ext cx="835026" cy="673101"/>
          </a:xfrm>
          <a:prstGeom prst="parallelogram">
            <a:avLst>
              <a:gd name="adj" fmla="val 3224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271643" y="268756"/>
            <a:ext cx="4367048" cy="1495794"/>
          </a:xfrm>
          <a:solidFill>
            <a:srgbClr val="00B050"/>
          </a:solidFill>
        </p:spPr>
        <p:txBody>
          <a:bodyPr>
            <a:normAutofit fontScale="90000"/>
          </a:bodyPr>
          <a:lstStyle/>
          <a:p>
            <a:pPr algn="ctr"/>
            <a:br>
              <a:rPr lang="en-US" b="1" dirty="0">
                <a:solidFill>
                  <a:schemeClr val="bg1"/>
                </a:solidFill>
              </a:rPr>
            </a:br>
            <a:r>
              <a:rPr lang="en-US" b="1" dirty="0">
                <a:solidFill>
                  <a:schemeClr val="bg1"/>
                </a:solidFill>
              </a:rPr>
              <a:t>PILLAR </a:t>
            </a:r>
            <a:r>
              <a:rPr lang="en-US" dirty="0">
                <a:solidFill>
                  <a:schemeClr val="bg1"/>
                </a:solidFill>
              </a:rPr>
              <a:t>3-</a:t>
            </a:r>
            <a:br>
              <a:rPr lang="en-US" dirty="0">
                <a:solidFill>
                  <a:schemeClr val="bg1"/>
                </a:solidFill>
              </a:rPr>
            </a:br>
            <a:r>
              <a:rPr lang="en-US" dirty="0">
                <a:solidFill>
                  <a:schemeClr val="bg1"/>
                </a:solidFill>
              </a:rPr>
              <a:t>IPPIS-HR</a:t>
            </a:r>
            <a:br>
              <a:rPr lang="en-US" b="1" dirty="0">
                <a:solidFill>
                  <a:schemeClr val="bg1"/>
                </a:solidFill>
              </a:rPr>
            </a:br>
            <a:r>
              <a:rPr lang="en-US" b="1" dirty="0">
                <a:solidFill>
                  <a:schemeClr val="bg1"/>
                </a:solidFill>
              </a:rPr>
              <a:t> </a:t>
            </a:r>
          </a:p>
        </p:txBody>
      </p:sp>
      <p:pic>
        <p:nvPicPr>
          <p:cNvPr id="4" name="Content Placeholder 3"/>
          <p:cNvPicPr>
            <a:picLocks noGrp="1" noChangeAspect="1"/>
          </p:cNvPicPr>
          <p:nvPr>
            <p:ph idx="1"/>
          </p:nvPr>
        </p:nvPicPr>
        <p:blipFill>
          <a:blip r:embed="rId3"/>
          <a:stretch>
            <a:fillRect/>
          </a:stretch>
        </p:blipFill>
        <p:spPr>
          <a:xfrm>
            <a:off x="385792" y="1882270"/>
            <a:ext cx="11334477" cy="4975729"/>
          </a:xfrm>
          <a:prstGeom prst="rect">
            <a:avLst/>
          </a:prstGeom>
        </p:spPr>
      </p:pic>
      <p:sp>
        <p:nvSpPr>
          <p:cNvPr id="40" name="Slide Number Placeholder 5">
            <a:extLst>
              <a:ext uri="{FF2B5EF4-FFF2-40B4-BE49-F238E27FC236}">
                <a16:creationId xmlns:a16="http://schemas.microsoft.com/office/drawing/2014/main" id="{A24B5DF5-D60A-44E4-9001-60ECBBF89288}"/>
              </a:ext>
            </a:extLst>
          </p:cNvPr>
          <p:cNvSpPr>
            <a:spLocks noGrp="1"/>
          </p:cNvSpPr>
          <p:nvPr>
            <p:ph type="sldNum" sz="quarter" idx="12"/>
          </p:nvPr>
        </p:nvSpPr>
        <p:spPr>
          <a:xfrm>
            <a:off x="11286875" y="578564"/>
            <a:ext cx="237244" cy="246221"/>
          </a:xfrm>
        </p:spPr>
        <p:txBody>
          <a:bodyPr vert="horz" wrap="none" lIns="0" tIns="0" rIns="0" bIns="0" rtlCol="0" anchor="ctr">
            <a:spAutoFit/>
          </a:bodyPr>
          <a:lstStyle>
            <a:lvl1pPr>
              <a:defRPr lang="en-US" sz="1600" b="1" i="1" smtClean="0">
                <a:solidFill>
                  <a:schemeClr val="bg1"/>
                </a:solidFill>
              </a:defRPr>
            </a:lvl1pPr>
          </a:lstStyle>
          <a:p>
            <a:r>
              <a:rPr lang="en-ID" dirty="0"/>
              <a:t>14</a:t>
            </a:r>
          </a:p>
        </p:txBody>
      </p:sp>
    </p:spTree>
    <p:extLst>
      <p:ext uri="{BB962C8B-B14F-4D97-AF65-F5344CB8AC3E}">
        <p14:creationId xmlns:p14="http://schemas.microsoft.com/office/powerpoint/2010/main" val="3923265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Shape 86">
            <a:extLst>
              <a:ext uri="{FF2B5EF4-FFF2-40B4-BE49-F238E27FC236}">
                <a16:creationId xmlns:a16="http://schemas.microsoft.com/office/drawing/2014/main" id="{DC15DA2F-6383-4E31-9923-F4AA785703F0}"/>
              </a:ext>
            </a:extLst>
          </p:cNvPr>
          <p:cNvSpPr/>
          <p:nvPr/>
        </p:nvSpPr>
        <p:spPr>
          <a:xfrm>
            <a:off x="-14308" y="-6843"/>
            <a:ext cx="5060043" cy="1800551"/>
          </a:xfrm>
          <a:custGeom>
            <a:avLst/>
            <a:gdLst>
              <a:gd name="connsiteX0" fmla="*/ 0 w 5060043"/>
              <a:gd name="connsiteY0" fmla="*/ 0 h 6858000"/>
              <a:gd name="connsiteX1" fmla="*/ 5060043 w 5060043"/>
              <a:gd name="connsiteY1" fmla="*/ 0 h 6858000"/>
              <a:gd name="connsiteX2" fmla="*/ 3383442 w 5060043"/>
              <a:gd name="connsiteY2" fmla="*/ 6858000 h 6858000"/>
              <a:gd name="connsiteX3" fmla="*/ 0 w 5060043"/>
              <a:gd name="connsiteY3" fmla="*/ 6858000 h 6858000"/>
              <a:gd name="connsiteX4" fmla="*/ 0 w 50600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043" h="6858000">
                <a:moveTo>
                  <a:pt x="0" y="0"/>
                </a:moveTo>
                <a:lnTo>
                  <a:pt x="5060043" y="0"/>
                </a:lnTo>
                <a:lnTo>
                  <a:pt x="3383442" y="6858000"/>
                </a:lnTo>
                <a:lnTo>
                  <a:pt x="0" y="6858000"/>
                </a:lnTo>
                <a:lnTo>
                  <a:pt x="0" y="0"/>
                </a:lnTo>
                <a:close/>
              </a:path>
            </a:pathLst>
          </a:custGeom>
          <a:solidFill>
            <a:srgbClr val="00B05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Parallelogram 79">
            <a:extLst>
              <a:ext uri="{FF2B5EF4-FFF2-40B4-BE49-F238E27FC236}">
                <a16:creationId xmlns:a16="http://schemas.microsoft.com/office/drawing/2014/main" id="{627075E9-F253-4EBA-A1A0-D6926631023C}"/>
              </a:ext>
            </a:extLst>
          </p:cNvPr>
          <p:cNvSpPr/>
          <p:nvPr/>
        </p:nvSpPr>
        <p:spPr>
          <a:xfrm rot="176968">
            <a:off x="3638490" y="-47951"/>
            <a:ext cx="1890812" cy="1800551"/>
          </a:xfrm>
          <a:prstGeom prst="parallelogram">
            <a:avLst>
              <a:gd name="adj" fmla="val 8310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EEA67049-D087-4ADB-A4A0-748DBFC3E2DF}"/>
              </a:ext>
            </a:extLst>
          </p:cNvPr>
          <p:cNvSpPr/>
          <p:nvPr/>
        </p:nvSpPr>
        <p:spPr>
          <a:xfrm rot="16200000" flipH="1">
            <a:off x="401231" y="1108630"/>
            <a:ext cx="94265" cy="92534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3D349E9-A8FE-4E2C-95B2-4660CE8D8D1B}"/>
              </a:ext>
            </a:extLst>
          </p:cNvPr>
          <p:cNvGrpSpPr/>
          <p:nvPr/>
        </p:nvGrpSpPr>
        <p:grpSpPr>
          <a:xfrm>
            <a:off x="11461131" y="365125"/>
            <a:ext cx="512764" cy="673101"/>
            <a:chOff x="11529615" y="546099"/>
            <a:chExt cx="512764" cy="673101"/>
          </a:xfrm>
          <a:solidFill>
            <a:srgbClr val="FFC000"/>
          </a:solidFill>
        </p:grpSpPr>
        <p:sp>
          <p:nvSpPr>
            <p:cNvPr id="36" name="Isosceles Triangle 35">
              <a:extLst>
                <a:ext uri="{FF2B5EF4-FFF2-40B4-BE49-F238E27FC236}">
                  <a16:creationId xmlns:a16="http://schemas.microsoft.com/office/drawing/2014/main" id="{C344627E-044B-4C01-8D1F-EEBDD0CC3A27}"/>
                </a:ext>
              </a:extLst>
            </p:cNvPr>
            <p:cNvSpPr/>
            <p:nvPr/>
          </p:nvSpPr>
          <p:spPr>
            <a:xfrm flipV="1">
              <a:off x="11837590" y="546099"/>
              <a:ext cx="204789" cy="673101"/>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944B8B5-900F-4F68-9188-EAF92343855B}"/>
                </a:ext>
              </a:extLst>
            </p:cNvPr>
            <p:cNvSpPr/>
            <p:nvPr/>
          </p:nvSpPr>
          <p:spPr>
            <a:xfrm>
              <a:off x="11529615" y="546100"/>
              <a:ext cx="307975" cy="673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Parallelogram 38">
            <a:extLst>
              <a:ext uri="{FF2B5EF4-FFF2-40B4-BE49-F238E27FC236}">
                <a16:creationId xmlns:a16="http://schemas.microsoft.com/office/drawing/2014/main" id="{89F987BB-BA10-42AD-BF40-341A77C38BC7}"/>
              </a:ext>
            </a:extLst>
          </p:cNvPr>
          <p:cNvSpPr/>
          <p:nvPr/>
        </p:nvSpPr>
        <p:spPr>
          <a:xfrm>
            <a:off x="10977564" y="365124"/>
            <a:ext cx="835026" cy="673101"/>
          </a:xfrm>
          <a:prstGeom prst="parallelogram">
            <a:avLst>
              <a:gd name="adj" fmla="val 3224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57792" y="491712"/>
            <a:ext cx="4367048" cy="775597"/>
          </a:xfrm>
        </p:spPr>
        <p:txBody>
          <a:bodyPr>
            <a:normAutofit fontScale="90000"/>
          </a:bodyPr>
          <a:lstStyle/>
          <a:p>
            <a:pPr algn="ctr"/>
            <a:r>
              <a:rPr lang="en-US" sz="2800" dirty="0">
                <a:solidFill>
                  <a:schemeClr val="bg1"/>
                </a:solidFill>
              </a:rPr>
              <a:t>PILLAR 4 – </a:t>
            </a:r>
            <a:br>
              <a:rPr lang="en-US" sz="2800" dirty="0">
                <a:solidFill>
                  <a:schemeClr val="bg1"/>
                </a:solidFill>
              </a:rPr>
            </a:br>
            <a:r>
              <a:rPr lang="en-US" sz="2800" dirty="0">
                <a:solidFill>
                  <a:schemeClr val="bg1"/>
                </a:solidFill>
              </a:rPr>
              <a:t>INNOVATION</a:t>
            </a:r>
            <a:endParaRPr lang="en-US" sz="2800" b="1" dirty="0">
              <a:solidFill>
                <a:schemeClr val="bg1"/>
              </a:solidFill>
            </a:endParaRPr>
          </a:p>
        </p:txBody>
      </p:sp>
      <p:sp>
        <p:nvSpPr>
          <p:cNvPr id="40" name="Slide Number Placeholder 5">
            <a:extLst>
              <a:ext uri="{FF2B5EF4-FFF2-40B4-BE49-F238E27FC236}">
                <a16:creationId xmlns:a16="http://schemas.microsoft.com/office/drawing/2014/main" id="{A24B5DF5-D60A-44E4-9001-60ECBBF89288}"/>
              </a:ext>
            </a:extLst>
          </p:cNvPr>
          <p:cNvSpPr>
            <a:spLocks noGrp="1"/>
          </p:cNvSpPr>
          <p:nvPr>
            <p:ph type="sldNum" sz="quarter" idx="12"/>
          </p:nvPr>
        </p:nvSpPr>
        <p:spPr>
          <a:xfrm>
            <a:off x="11296493" y="578564"/>
            <a:ext cx="227626" cy="246221"/>
          </a:xfrm>
        </p:spPr>
        <p:txBody>
          <a:bodyPr vert="horz" wrap="none" lIns="0" tIns="0" rIns="0" bIns="0" rtlCol="0" anchor="ctr">
            <a:spAutoFit/>
          </a:bodyPr>
          <a:lstStyle>
            <a:lvl1pPr>
              <a:defRPr lang="en-US" sz="1600" b="1" i="1" smtClean="0">
                <a:solidFill>
                  <a:schemeClr val="bg1"/>
                </a:solidFill>
              </a:defRPr>
            </a:lvl1pPr>
          </a:lstStyle>
          <a:p>
            <a:r>
              <a:rPr lang="en-ID" dirty="0"/>
              <a:t>16</a:t>
            </a:r>
          </a:p>
        </p:txBody>
      </p:sp>
      <p:pic>
        <p:nvPicPr>
          <p:cNvPr id="2" name="Picture 1"/>
          <p:cNvPicPr>
            <a:picLocks noChangeAspect="1"/>
          </p:cNvPicPr>
          <p:nvPr/>
        </p:nvPicPr>
        <p:blipFill>
          <a:blip r:embed="rId3"/>
          <a:stretch>
            <a:fillRect/>
          </a:stretch>
        </p:blipFill>
        <p:spPr>
          <a:xfrm>
            <a:off x="291644" y="1420150"/>
            <a:ext cx="11232476" cy="4205135"/>
          </a:xfrm>
          <a:prstGeom prst="rect">
            <a:avLst/>
          </a:prstGeom>
        </p:spPr>
      </p:pic>
    </p:spTree>
    <p:extLst>
      <p:ext uri="{BB962C8B-B14F-4D97-AF65-F5344CB8AC3E}">
        <p14:creationId xmlns:p14="http://schemas.microsoft.com/office/powerpoint/2010/main" val="1127037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Shape 86">
            <a:extLst>
              <a:ext uri="{FF2B5EF4-FFF2-40B4-BE49-F238E27FC236}">
                <a16:creationId xmlns:a16="http://schemas.microsoft.com/office/drawing/2014/main" id="{DC15DA2F-6383-4E31-9923-F4AA785703F0}"/>
              </a:ext>
            </a:extLst>
          </p:cNvPr>
          <p:cNvSpPr/>
          <p:nvPr/>
        </p:nvSpPr>
        <p:spPr>
          <a:xfrm>
            <a:off x="-14308" y="-6843"/>
            <a:ext cx="5060043" cy="1800551"/>
          </a:xfrm>
          <a:custGeom>
            <a:avLst/>
            <a:gdLst>
              <a:gd name="connsiteX0" fmla="*/ 0 w 5060043"/>
              <a:gd name="connsiteY0" fmla="*/ 0 h 6858000"/>
              <a:gd name="connsiteX1" fmla="*/ 5060043 w 5060043"/>
              <a:gd name="connsiteY1" fmla="*/ 0 h 6858000"/>
              <a:gd name="connsiteX2" fmla="*/ 3383442 w 5060043"/>
              <a:gd name="connsiteY2" fmla="*/ 6858000 h 6858000"/>
              <a:gd name="connsiteX3" fmla="*/ 0 w 5060043"/>
              <a:gd name="connsiteY3" fmla="*/ 6858000 h 6858000"/>
              <a:gd name="connsiteX4" fmla="*/ 0 w 50600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043" h="6858000">
                <a:moveTo>
                  <a:pt x="0" y="0"/>
                </a:moveTo>
                <a:lnTo>
                  <a:pt x="5060043" y="0"/>
                </a:lnTo>
                <a:lnTo>
                  <a:pt x="3383442" y="6858000"/>
                </a:lnTo>
                <a:lnTo>
                  <a:pt x="0" y="6858000"/>
                </a:lnTo>
                <a:lnTo>
                  <a:pt x="0" y="0"/>
                </a:lnTo>
                <a:close/>
              </a:path>
            </a:pathLst>
          </a:custGeom>
          <a:solidFill>
            <a:srgbClr val="00B05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Parallelogram 79">
            <a:extLst>
              <a:ext uri="{FF2B5EF4-FFF2-40B4-BE49-F238E27FC236}">
                <a16:creationId xmlns:a16="http://schemas.microsoft.com/office/drawing/2014/main" id="{627075E9-F253-4EBA-A1A0-D6926631023C}"/>
              </a:ext>
            </a:extLst>
          </p:cNvPr>
          <p:cNvSpPr/>
          <p:nvPr/>
        </p:nvSpPr>
        <p:spPr>
          <a:xfrm rot="176968">
            <a:off x="3638490" y="-47951"/>
            <a:ext cx="1890812" cy="1800551"/>
          </a:xfrm>
          <a:prstGeom prst="parallelogram">
            <a:avLst>
              <a:gd name="adj" fmla="val 8310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EEA67049-D087-4ADB-A4A0-748DBFC3E2DF}"/>
              </a:ext>
            </a:extLst>
          </p:cNvPr>
          <p:cNvSpPr/>
          <p:nvPr/>
        </p:nvSpPr>
        <p:spPr>
          <a:xfrm rot="16200000" flipH="1">
            <a:off x="401231" y="1108630"/>
            <a:ext cx="94265" cy="92534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3D349E9-A8FE-4E2C-95B2-4660CE8D8D1B}"/>
              </a:ext>
            </a:extLst>
          </p:cNvPr>
          <p:cNvGrpSpPr/>
          <p:nvPr/>
        </p:nvGrpSpPr>
        <p:grpSpPr>
          <a:xfrm>
            <a:off x="11461131" y="365125"/>
            <a:ext cx="512764" cy="673101"/>
            <a:chOff x="11529615" y="546099"/>
            <a:chExt cx="512764" cy="673101"/>
          </a:xfrm>
          <a:solidFill>
            <a:srgbClr val="FFC000"/>
          </a:solidFill>
        </p:grpSpPr>
        <p:sp>
          <p:nvSpPr>
            <p:cNvPr id="36" name="Isosceles Triangle 35">
              <a:extLst>
                <a:ext uri="{FF2B5EF4-FFF2-40B4-BE49-F238E27FC236}">
                  <a16:creationId xmlns:a16="http://schemas.microsoft.com/office/drawing/2014/main" id="{C344627E-044B-4C01-8D1F-EEBDD0CC3A27}"/>
                </a:ext>
              </a:extLst>
            </p:cNvPr>
            <p:cNvSpPr/>
            <p:nvPr/>
          </p:nvSpPr>
          <p:spPr>
            <a:xfrm flipV="1">
              <a:off x="11837590" y="546099"/>
              <a:ext cx="204789" cy="673101"/>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944B8B5-900F-4F68-9188-EAF92343855B}"/>
                </a:ext>
              </a:extLst>
            </p:cNvPr>
            <p:cNvSpPr/>
            <p:nvPr/>
          </p:nvSpPr>
          <p:spPr>
            <a:xfrm>
              <a:off x="11529615" y="546100"/>
              <a:ext cx="307975" cy="673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Parallelogram 38">
            <a:extLst>
              <a:ext uri="{FF2B5EF4-FFF2-40B4-BE49-F238E27FC236}">
                <a16:creationId xmlns:a16="http://schemas.microsoft.com/office/drawing/2014/main" id="{89F987BB-BA10-42AD-BF40-341A77C38BC7}"/>
              </a:ext>
            </a:extLst>
          </p:cNvPr>
          <p:cNvSpPr/>
          <p:nvPr/>
        </p:nvSpPr>
        <p:spPr>
          <a:xfrm>
            <a:off x="10977564" y="365124"/>
            <a:ext cx="835026" cy="673101"/>
          </a:xfrm>
          <a:prstGeom prst="parallelogram">
            <a:avLst>
              <a:gd name="adj" fmla="val 3224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33370" y="215486"/>
            <a:ext cx="4367048" cy="1163395"/>
          </a:xfrm>
        </p:spPr>
        <p:txBody>
          <a:bodyPr>
            <a:normAutofit fontScale="90000"/>
          </a:bodyPr>
          <a:lstStyle/>
          <a:p>
            <a:pPr algn="ctr"/>
            <a:r>
              <a:rPr lang="en-US" sz="2800" dirty="0">
                <a:solidFill>
                  <a:schemeClr val="bg1"/>
                </a:solidFill>
              </a:rPr>
              <a:t>PILLAR 5 – DIGITALIZATION – CONTENT SERVICES</a:t>
            </a:r>
            <a:endParaRPr lang="en-US" sz="2800" b="1" dirty="0">
              <a:solidFill>
                <a:schemeClr val="bg1"/>
              </a:solidFill>
            </a:endParaRPr>
          </a:p>
        </p:txBody>
      </p:sp>
      <p:sp>
        <p:nvSpPr>
          <p:cNvPr id="40" name="Slide Number Placeholder 5">
            <a:extLst>
              <a:ext uri="{FF2B5EF4-FFF2-40B4-BE49-F238E27FC236}">
                <a16:creationId xmlns:a16="http://schemas.microsoft.com/office/drawing/2014/main" id="{A24B5DF5-D60A-44E4-9001-60ECBBF89288}"/>
              </a:ext>
            </a:extLst>
          </p:cNvPr>
          <p:cNvSpPr>
            <a:spLocks noGrp="1"/>
          </p:cNvSpPr>
          <p:nvPr>
            <p:ph type="sldNum" sz="quarter" idx="12"/>
          </p:nvPr>
        </p:nvSpPr>
        <p:spPr>
          <a:xfrm>
            <a:off x="11286875" y="578564"/>
            <a:ext cx="237244" cy="246221"/>
          </a:xfrm>
        </p:spPr>
        <p:txBody>
          <a:bodyPr vert="horz" wrap="none" lIns="0" tIns="0" rIns="0" bIns="0" rtlCol="0" anchor="ctr">
            <a:spAutoFit/>
          </a:bodyPr>
          <a:lstStyle>
            <a:lvl1pPr>
              <a:defRPr lang="en-US" sz="1600" b="1" i="1" smtClean="0">
                <a:solidFill>
                  <a:schemeClr val="bg1"/>
                </a:solidFill>
              </a:defRPr>
            </a:lvl1pPr>
          </a:lstStyle>
          <a:p>
            <a:r>
              <a:rPr lang="en-ID" dirty="0"/>
              <a:t>17</a:t>
            </a:r>
          </a:p>
        </p:txBody>
      </p:sp>
      <p:sp>
        <p:nvSpPr>
          <p:cNvPr id="3" name="Rectangle 2"/>
          <p:cNvSpPr/>
          <p:nvPr/>
        </p:nvSpPr>
        <p:spPr>
          <a:xfrm>
            <a:off x="7715250" y="4419600"/>
            <a:ext cx="4476750"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1" y="2005012"/>
            <a:ext cx="11973894" cy="4218807"/>
          </a:xfrm>
          <a:prstGeom prst="rect">
            <a:avLst/>
          </a:prstGeom>
        </p:spPr>
      </p:pic>
    </p:spTree>
    <p:extLst>
      <p:ext uri="{BB962C8B-B14F-4D97-AF65-F5344CB8AC3E}">
        <p14:creationId xmlns:p14="http://schemas.microsoft.com/office/powerpoint/2010/main" val="886928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Shape 86">
            <a:extLst>
              <a:ext uri="{FF2B5EF4-FFF2-40B4-BE49-F238E27FC236}">
                <a16:creationId xmlns:a16="http://schemas.microsoft.com/office/drawing/2014/main" id="{DC15DA2F-6383-4E31-9923-F4AA785703F0}"/>
              </a:ext>
            </a:extLst>
          </p:cNvPr>
          <p:cNvSpPr/>
          <p:nvPr/>
        </p:nvSpPr>
        <p:spPr>
          <a:xfrm>
            <a:off x="-14308" y="-6843"/>
            <a:ext cx="5060043" cy="1800551"/>
          </a:xfrm>
          <a:custGeom>
            <a:avLst/>
            <a:gdLst>
              <a:gd name="connsiteX0" fmla="*/ 0 w 5060043"/>
              <a:gd name="connsiteY0" fmla="*/ 0 h 6858000"/>
              <a:gd name="connsiteX1" fmla="*/ 5060043 w 5060043"/>
              <a:gd name="connsiteY1" fmla="*/ 0 h 6858000"/>
              <a:gd name="connsiteX2" fmla="*/ 3383442 w 5060043"/>
              <a:gd name="connsiteY2" fmla="*/ 6858000 h 6858000"/>
              <a:gd name="connsiteX3" fmla="*/ 0 w 5060043"/>
              <a:gd name="connsiteY3" fmla="*/ 6858000 h 6858000"/>
              <a:gd name="connsiteX4" fmla="*/ 0 w 50600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043" h="6858000">
                <a:moveTo>
                  <a:pt x="0" y="0"/>
                </a:moveTo>
                <a:lnTo>
                  <a:pt x="5060043" y="0"/>
                </a:lnTo>
                <a:lnTo>
                  <a:pt x="3383442" y="6858000"/>
                </a:lnTo>
                <a:lnTo>
                  <a:pt x="0" y="6858000"/>
                </a:lnTo>
                <a:lnTo>
                  <a:pt x="0" y="0"/>
                </a:lnTo>
                <a:close/>
              </a:path>
            </a:pathLst>
          </a:custGeom>
          <a:solidFill>
            <a:srgbClr val="00B05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Parallelogram 79">
            <a:extLst>
              <a:ext uri="{FF2B5EF4-FFF2-40B4-BE49-F238E27FC236}">
                <a16:creationId xmlns:a16="http://schemas.microsoft.com/office/drawing/2014/main" id="{627075E9-F253-4EBA-A1A0-D6926631023C}"/>
              </a:ext>
            </a:extLst>
          </p:cNvPr>
          <p:cNvSpPr/>
          <p:nvPr/>
        </p:nvSpPr>
        <p:spPr>
          <a:xfrm rot="176968">
            <a:off x="3638490" y="-47951"/>
            <a:ext cx="1890812" cy="1800551"/>
          </a:xfrm>
          <a:prstGeom prst="parallelogram">
            <a:avLst>
              <a:gd name="adj" fmla="val 8310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EEA67049-D087-4ADB-A4A0-748DBFC3E2DF}"/>
              </a:ext>
            </a:extLst>
          </p:cNvPr>
          <p:cNvSpPr/>
          <p:nvPr/>
        </p:nvSpPr>
        <p:spPr>
          <a:xfrm rot="16200000" flipH="1">
            <a:off x="401231" y="1108630"/>
            <a:ext cx="94265" cy="92534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3D349E9-A8FE-4E2C-95B2-4660CE8D8D1B}"/>
              </a:ext>
            </a:extLst>
          </p:cNvPr>
          <p:cNvGrpSpPr/>
          <p:nvPr/>
        </p:nvGrpSpPr>
        <p:grpSpPr>
          <a:xfrm>
            <a:off x="11461131" y="365125"/>
            <a:ext cx="512764" cy="673101"/>
            <a:chOff x="11529615" y="546099"/>
            <a:chExt cx="512764" cy="673101"/>
          </a:xfrm>
          <a:solidFill>
            <a:srgbClr val="FFC000"/>
          </a:solidFill>
        </p:grpSpPr>
        <p:sp>
          <p:nvSpPr>
            <p:cNvPr id="36" name="Isosceles Triangle 35">
              <a:extLst>
                <a:ext uri="{FF2B5EF4-FFF2-40B4-BE49-F238E27FC236}">
                  <a16:creationId xmlns:a16="http://schemas.microsoft.com/office/drawing/2014/main" id="{C344627E-044B-4C01-8D1F-EEBDD0CC3A27}"/>
                </a:ext>
              </a:extLst>
            </p:cNvPr>
            <p:cNvSpPr/>
            <p:nvPr/>
          </p:nvSpPr>
          <p:spPr>
            <a:xfrm flipV="1">
              <a:off x="11837590" y="546099"/>
              <a:ext cx="204789" cy="673101"/>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944B8B5-900F-4F68-9188-EAF92343855B}"/>
                </a:ext>
              </a:extLst>
            </p:cNvPr>
            <p:cNvSpPr/>
            <p:nvPr/>
          </p:nvSpPr>
          <p:spPr>
            <a:xfrm>
              <a:off x="11529615" y="546100"/>
              <a:ext cx="307975" cy="673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Parallelogram 38">
            <a:extLst>
              <a:ext uri="{FF2B5EF4-FFF2-40B4-BE49-F238E27FC236}">
                <a16:creationId xmlns:a16="http://schemas.microsoft.com/office/drawing/2014/main" id="{89F987BB-BA10-42AD-BF40-341A77C38BC7}"/>
              </a:ext>
            </a:extLst>
          </p:cNvPr>
          <p:cNvSpPr/>
          <p:nvPr/>
        </p:nvSpPr>
        <p:spPr>
          <a:xfrm>
            <a:off x="10977564" y="365124"/>
            <a:ext cx="835026" cy="673101"/>
          </a:xfrm>
          <a:prstGeom prst="parallelogram">
            <a:avLst>
              <a:gd name="adj" fmla="val 3224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57793" y="297813"/>
            <a:ext cx="4511805" cy="1163395"/>
          </a:xfrm>
        </p:spPr>
        <p:txBody>
          <a:bodyPr>
            <a:normAutofit fontScale="90000"/>
          </a:bodyPr>
          <a:lstStyle/>
          <a:p>
            <a:pPr algn="ctr"/>
            <a:r>
              <a:rPr lang="en-GB" sz="2800" dirty="0">
                <a:solidFill>
                  <a:schemeClr val="bg1"/>
                </a:solidFill>
              </a:rPr>
              <a:t>PILLAR 6: VALUE PROPOSITION FOR CIVIL SERVANTS</a:t>
            </a:r>
            <a:endParaRPr lang="en-US" sz="2800" b="1" dirty="0">
              <a:solidFill>
                <a:schemeClr val="bg1"/>
              </a:solidFill>
            </a:endParaRPr>
          </a:p>
        </p:txBody>
      </p:sp>
      <p:sp>
        <p:nvSpPr>
          <p:cNvPr id="40" name="Slide Number Placeholder 5">
            <a:extLst>
              <a:ext uri="{FF2B5EF4-FFF2-40B4-BE49-F238E27FC236}">
                <a16:creationId xmlns:a16="http://schemas.microsoft.com/office/drawing/2014/main" id="{A24B5DF5-D60A-44E4-9001-60ECBBF89288}"/>
              </a:ext>
            </a:extLst>
          </p:cNvPr>
          <p:cNvSpPr>
            <a:spLocks noGrp="1"/>
          </p:cNvSpPr>
          <p:nvPr>
            <p:ph type="sldNum" sz="quarter" idx="12"/>
          </p:nvPr>
        </p:nvSpPr>
        <p:spPr>
          <a:xfrm>
            <a:off x="11286875" y="578564"/>
            <a:ext cx="237244" cy="246221"/>
          </a:xfrm>
        </p:spPr>
        <p:txBody>
          <a:bodyPr vert="horz" wrap="none" lIns="0" tIns="0" rIns="0" bIns="0" rtlCol="0" anchor="ctr">
            <a:spAutoFit/>
          </a:bodyPr>
          <a:lstStyle>
            <a:lvl1pPr>
              <a:defRPr lang="en-US" sz="1600" b="1" i="1" smtClean="0">
                <a:solidFill>
                  <a:schemeClr val="bg1"/>
                </a:solidFill>
              </a:defRPr>
            </a:lvl1pPr>
          </a:lstStyle>
          <a:p>
            <a:r>
              <a:rPr lang="en-ID" dirty="0"/>
              <a:t>20</a:t>
            </a:r>
          </a:p>
        </p:txBody>
      </p:sp>
      <p:pic>
        <p:nvPicPr>
          <p:cNvPr id="3" name="Picture 2"/>
          <p:cNvPicPr>
            <a:picLocks noChangeAspect="1"/>
          </p:cNvPicPr>
          <p:nvPr/>
        </p:nvPicPr>
        <p:blipFill>
          <a:blip r:embed="rId3"/>
          <a:stretch>
            <a:fillRect/>
          </a:stretch>
        </p:blipFill>
        <p:spPr>
          <a:xfrm>
            <a:off x="0" y="1524169"/>
            <a:ext cx="11769106" cy="5171791"/>
          </a:xfrm>
          <a:prstGeom prst="rect">
            <a:avLst/>
          </a:prstGeom>
        </p:spPr>
      </p:pic>
    </p:spTree>
    <p:extLst>
      <p:ext uri="{BB962C8B-B14F-4D97-AF65-F5344CB8AC3E}">
        <p14:creationId xmlns:p14="http://schemas.microsoft.com/office/powerpoint/2010/main" val="1557161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Shape 86">
            <a:extLst>
              <a:ext uri="{FF2B5EF4-FFF2-40B4-BE49-F238E27FC236}">
                <a16:creationId xmlns:a16="http://schemas.microsoft.com/office/drawing/2014/main" id="{DC15DA2F-6383-4E31-9923-F4AA785703F0}"/>
              </a:ext>
            </a:extLst>
          </p:cNvPr>
          <p:cNvSpPr/>
          <p:nvPr/>
        </p:nvSpPr>
        <p:spPr>
          <a:xfrm>
            <a:off x="-14308" y="-6843"/>
            <a:ext cx="5060043" cy="1800551"/>
          </a:xfrm>
          <a:custGeom>
            <a:avLst/>
            <a:gdLst>
              <a:gd name="connsiteX0" fmla="*/ 0 w 5060043"/>
              <a:gd name="connsiteY0" fmla="*/ 0 h 6858000"/>
              <a:gd name="connsiteX1" fmla="*/ 5060043 w 5060043"/>
              <a:gd name="connsiteY1" fmla="*/ 0 h 6858000"/>
              <a:gd name="connsiteX2" fmla="*/ 3383442 w 5060043"/>
              <a:gd name="connsiteY2" fmla="*/ 6858000 h 6858000"/>
              <a:gd name="connsiteX3" fmla="*/ 0 w 5060043"/>
              <a:gd name="connsiteY3" fmla="*/ 6858000 h 6858000"/>
              <a:gd name="connsiteX4" fmla="*/ 0 w 50600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043" h="6858000">
                <a:moveTo>
                  <a:pt x="0" y="0"/>
                </a:moveTo>
                <a:lnTo>
                  <a:pt x="5060043" y="0"/>
                </a:lnTo>
                <a:lnTo>
                  <a:pt x="3383442" y="6858000"/>
                </a:lnTo>
                <a:lnTo>
                  <a:pt x="0" y="6858000"/>
                </a:lnTo>
                <a:lnTo>
                  <a:pt x="0" y="0"/>
                </a:lnTo>
                <a:close/>
              </a:path>
            </a:pathLst>
          </a:custGeom>
          <a:solidFill>
            <a:srgbClr val="00B05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Parallelogram 79">
            <a:extLst>
              <a:ext uri="{FF2B5EF4-FFF2-40B4-BE49-F238E27FC236}">
                <a16:creationId xmlns:a16="http://schemas.microsoft.com/office/drawing/2014/main" id="{627075E9-F253-4EBA-A1A0-D6926631023C}"/>
              </a:ext>
            </a:extLst>
          </p:cNvPr>
          <p:cNvSpPr/>
          <p:nvPr/>
        </p:nvSpPr>
        <p:spPr>
          <a:xfrm rot="176968">
            <a:off x="3638490" y="-47951"/>
            <a:ext cx="1890812" cy="1800551"/>
          </a:xfrm>
          <a:prstGeom prst="parallelogram">
            <a:avLst>
              <a:gd name="adj" fmla="val 8310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EEA67049-D087-4ADB-A4A0-748DBFC3E2DF}"/>
              </a:ext>
            </a:extLst>
          </p:cNvPr>
          <p:cNvSpPr/>
          <p:nvPr/>
        </p:nvSpPr>
        <p:spPr>
          <a:xfrm rot="16200000" flipH="1">
            <a:off x="401231" y="1108630"/>
            <a:ext cx="94265" cy="92534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3D349E9-A8FE-4E2C-95B2-4660CE8D8D1B}"/>
              </a:ext>
            </a:extLst>
          </p:cNvPr>
          <p:cNvGrpSpPr/>
          <p:nvPr/>
        </p:nvGrpSpPr>
        <p:grpSpPr>
          <a:xfrm>
            <a:off x="11461131" y="365125"/>
            <a:ext cx="512764" cy="673101"/>
            <a:chOff x="11529615" y="546099"/>
            <a:chExt cx="512764" cy="673101"/>
          </a:xfrm>
          <a:solidFill>
            <a:srgbClr val="FFC000"/>
          </a:solidFill>
        </p:grpSpPr>
        <p:sp>
          <p:nvSpPr>
            <p:cNvPr id="36" name="Isosceles Triangle 35">
              <a:extLst>
                <a:ext uri="{FF2B5EF4-FFF2-40B4-BE49-F238E27FC236}">
                  <a16:creationId xmlns:a16="http://schemas.microsoft.com/office/drawing/2014/main" id="{C344627E-044B-4C01-8D1F-EEBDD0CC3A27}"/>
                </a:ext>
              </a:extLst>
            </p:cNvPr>
            <p:cNvSpPr/>
            <p:nvPr/>
          </p:nvSpPr>
          <p:spPr>
            <a:xfrm flipV="1">
              <a:off x="11837590" y="546099"/>
              <a:ext cx="204789" cy="673101"/>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944B8B5-900F-4F68-9188-EAF92343855B}"/>
                </a:ext>
              </a:extLst>
            </p:cNvPr>
            <p:cNvSpPr/>
            <p:nvPr/>
          </p:nvSpPr>
          <p:spPr>
            <a:xfrm>
              <a:off x="11529615" y="546100"/>
              <a:ext cx="307975" cy="673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Parallelogram 38">
            <a:extLst>
              <a:ext uri="{FF2B5EF4-FFF2-40B4-BE49-F238E27FC236}">
                <a16:creationId xmlns:a16="http://schemas.microsoft.com/office/drawing/2014/main" id="{89F987BB-BA10-42AD-BF40-341A77C38BC7}"/>
              </a:ext>
            </a:extLst>
          </p:cNvPr>
          <p:cNvSpPr/>
          <p:nvPr/>
        </p:nvSpPr>
        <p:spPr>
          <a:xfrm>
            <a:off x="10977564" y="325795"/>
            <a:ext cx="835026" cy="673101"/>
          </a:xfrm>
          <a:prstGeom prst="parallelogram">
            <a:avLst>
              <a:gd name="adj" fmla="val 3224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59698" y="246165"/>
            <a:ext cx="4367048" cy="664797"/>
          </a:xfrm>
        </p:spPr>
        <p:txBody>
          <a:bodyPr>
            <a:normAutofit fontScale="90000"/>
          </a:bodyPr>
          <a:lstStyle/>
          <a:p>
            <a:pPr algn="ctr"/>
            <a:r>
              <a:rPr lang="en-US" sz="2400" dirty="0">
                <a:solidFill>
                  <a:schemeClr val="bg1"/>
                </a:solidFill>
              </a:rPr>
              <a:t>FCSIPP25 EXPECTED STRATEGIC OUTCOMES</a:t>
            </a:r>
          </a:p>
        </p:txBody>
      </p:sp>
      <p:sp>
        <p:nvSpPr>
          <p:cNvPr id="40" name="Slide Number Placeholder 5">
            <a:extLst>
              <a:ext uri="{FF2B5EF4-FFF2-40B4-BE49-F238E27FC236}">
                <a16:creationId xmlns:a16="http://schemas.microsoft.com/office/drawing/2014/main" id="{A24B5DF5-D60A-44E4-9001-60ECBBF89288}"/>
              </a:ext>
            </a:extLst>
          </p:cNvPr>
          <p:cNvSpPr>
            <a:spLocks noGrp="1"/>
          </p:cNvSpPr>
          <p:nvPr>
            <p:ph type="sldNum" sz="quarter" idx="12"/>
          </p:nvPr>
        </p:nvSpPr>
        <p:spPr>
          <a:xfrm>
            <a:off x="11286875" y="578564"/>
            <a:ext cx="237244" cy="246221"/>
          </a:xfrm>
        </p:spPr>
        <p:txBody>
          <a:bodyPr vert="horz" wrap="none" lIns="0" tIns="0" rIns="0" bIns="0" rtlCol="0" anchor="ctr">
            <a:spAutoFit/>
          </a:bodyPr>
          <a:lstStyle>
            <a:lvl1pPr>
              <a:defRPr lang="en-US" sz="1600" b="1" i="1" smtClean="0">
                <a:solidFill>
                  <a:schemeClr val="bg1"/>
                </a:solidFill>
              </a:defRPr>
            </a:lvl1pPr>
          </a:lstStyle>
          <a:p>
            <a:r>
              <a:rPr lang="en-ID" dirty="0"/>
              <a:t>21</a:t>
            </a:r>
          </a:p>
        </p:txBody>
      </p:sp>
      <p:sp>
        <p:nvSpPr>
          <p:cNvPr id="2" name="Rectangle 1"/>
          <p:cNvSpPr/>
          <p:nvPr/>
        </p:nvSpPr>
        <p:spPr>
          <a:xfrm>
            <a:off x="721385" y="2046716"/>
            <a:ext cx="8648700" cy="4303229"/>
          </a:xfrm>
          <a:prstGeom prst="rect">
            <a:avLst/>
          </a:prstGeom>
        </p:spPr>
        <p:txBody>
          <a:bodyPr wrap="square">
            <a:spAutoFit/>
          </a:bodyPr>
          <a:lstStyle/>
          <a:p>
            <a:pPr marL="400050" indent="-400050" algn="just">
              <a:lnSpc>
                <a:spcPct val="200000"/>
              </a:lnSpc>
              <a:buFont typeface="+mj-lt"/>
              <a:buAutoNum type="romanLcPeriod"/>
            </a:pPr>
            <a:r>
              <a:rPr lang="en-GB" sz="2000" dirty="0">
                <a:solidFill>
                  <a:schemeClr val="tx2">
                    <a:lumMod val="25000"/>
                  </a:schemeClr>
                </a:solidFill>
                <a:latin typeface="Century Gothic" panose="020B0502020202020204" pitchFamily="34" charset="0"/>
              </a:rPr>
              <a:t>Improved staff competencies and skills;</a:t>
            </a:r>
          </a:p>
          <a:p>
            <a:pPr marL="400050" indent="-400050" algn="just">
              <a:lnSpc>
                <a:spcPct val="200000"/>
              </a:lnSpc>
              <a:buFont typeface="+mj-lt"/>
              <a:buAutoNum type="romanLcPeriod"/>
            </a:pPr>
            <a:r>
              <a:rPr lang="en-GB" sz="2000" dirty="0">
                <a:solidFill>
                  <a:schemeClr val="tx2">
                    <a:lumMod val="25000"/>
                  </a:schemeClr>
                </a:solidFill>
                <a:latin typeface="Century Gothic" panose="020B0502020202020204" pitchFamily="34" charset="0"/>
              </a:rPr>
              <a:t>Improved productivity and HR administration; </a:t>
            </a:r>
          </a:p>
          <a:p>
            <a:pPr marL="400050" indent="-400050" algn="just">
              <a:lnSpc>
                <a:spcPct val="200000"/>
              </a:lnSpc>
              <a:buFont typeface="+mj-lt"/>
              <a:buAutoNum type="romanLcPeriod"/>
            </a:pPr>
            <a:r>
              <a:rPr lang="en-GB" sz="2000" dirty="0">
                <a:solidFill>
                  <a:schemeClr val="tx2">
                    <a:lumMod val="25000"/>
                  </a:schemeClr>
                </a:solidFill>
                <a:latin typeface="Century Gothic" panose="020B0502020202020204" pitchFamily="34" charset="0"/>
              </a:rPr>
              <a:t>Results-based performance and meritocratic environment; </a:t>
            </a:r>
          </a:p>
          <a:p>
            <a:pPr marL="400050" indent="-400050" algn="just">
              <a:lnSpc>
                <a:spcPct val="200000"/>
              </a:lnSpc>
              <a:buFont typeface="+mj-lt"/>
              <a:buAutoNum type="romanLcPeriod"/>
            </a:pPr>
            <a:r>
              <a:rPr lang="en-GB" sz="2000" dirty="0">
                <a:solidFill>
                  <a:schemeClr val="tx2">
                    <a:lumMod val="25000"/>
                  </a:schemeClr>
                </a:solidFill>
                <a:latin typeface="Century Gothic" panose="020B0502020202020204" pitchFamily="34" charset="0"/>
              </a:rPr>
              <a:t>Clear career path value proposition;</a:t>
            </a:r>
          </a:p>
          <a:p>
            <a:pPr marL="400050" indent="-400050" algn="just">
              <a:lnSpc>
                <a:spcPct val="200000"/>
              </a:lnSpc>
              <a:buFont typeface="+mj-lt"/>
              <a:buAutoNum type="romanLcPeriod"/>
            </a:pPr>
            <a:r>
              <a:rPr lang="en-GB" sz="2000" dirty="0">
                <a:solidFill>
                  <a:schemeClr val="tx2">
                    <a:lumMod val="25000"/>
                  </a:schemeClr>
                </a:solidFill>
                <a:latin typeface="Century Gothic" panose="020B0502020202020204" pitchFamily="34" charset="0"/>
              </a:rPr>
              <a:t>More innovative;</a:t>
            </a:r>
          </a:p>
          <a:p>
            <a:pPr marL="400050" indent="-400050" algn="just">
              <a:lnSpc>
                <a:spcPct val="200000"/>
              </a:lnSpc>
              <a:buFont typeface="+mj-lt"/>
              <a:buAutoNum type="romanLcPeriod"/>
            </a:pPr>
            <a:r>
              <a:rPr lang="en-GB" sz="2000" dirty="0">
                <a:solidFill>
                  <a:schemeClr val="tx2">
                    <a:lumMod val="25000"/>
                  </a:schemeClr>
                </a:solidFill>
                <a:latin typeface="Century Gothic" panose="020B0502020202020204" pitchFamily="34" charset="0"/>
              </a:rPr>
              <a:t>Value-driven and </a:t>
            </a:r>
          </a:p>
          <a:p>
            <a:pPr marL="400050" indent="-400050" algn="just">
              <a:lnSpc>
                <a:spcPct val="200000"/>
              </a:lnSpc>
              <a:buFont typeface="+mj-lt"/>
              <a:buAutoNum type="romanLcPeriod"/>
            </a:pPr>
            <a:r>
              <a:rPr lang="en-GB" sz="2000" dirty="0">
                <a:solidFill>
                  <a:schemeClr val="tx2">
                    <a:lumMod val="25000"/>
                  </a:schemeClr>
                </a:solidFill>
                <a:latin typeface="Century Gothic" panose="020B0502020202020204" pitchFamily="34" charset="0"/>
              </a:rPr>
              <a:t>Digitally transformed. </a:t>
            </a:r>
            <a:endParaRPr lang="en-US" sz="2000" dirty="0">
              <a:solidFill>
                <a:schemeClr val="tx2">
                  <a:lumMod val="25000"/>
                </a:schemeClr>
              </a:solidFill>
              <a:latin typeface="Century Gothic" panose="020B0502020202020204" pitchFamily="34" charset="0"/>
            </a:endParaRPr>
          </a:p>
        </p:txBody>
      </p:sp>
    </p:spTree>
    <p:extLst>
      <p:ext uri="{BB962C8B-B14F-4D97-AF65-F5344CB8AC3E}">
        <p14:creationId xmlns:p14="http://schemas.microsoft.com/office/powerpoint/2010/main" val="3747819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Parallelogram 79">
            <a:extLst>
              <a:ext uri="{FF2B5EF4-FFF2-40B4-BE49-F238E27FC236}">
                <a16:creationId xmlns:a16="http://schemas.microsoft.com/office/drawing/2014/main" id="{627075E9-F253-4EBA-A1A0-D6926631023C}"/>
              </a:ext>
            </a:extLst>
          </p:cNvPr>
          <p:cNvSpPr/>
          <p:nvPr/>
        </p:nvSpPr>
        <p:spPr>
          <a:xfrm rot="176968">
            <a:off x="3638490" y="-47951"/>
            <a:ext cx="1890812" cy="1800551"/>
          </a:xfrm>
          <a:prstGeom prst="parallelogram">
            <a:avLst>
              <a:gd name="adj" fmla="val 8310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EEA67049-D087-4ADB-A4A0-748DBFC3E2DF}"/>
              </a:ext>
            </a:extLst>
          </p:cNvPr>
          <p:cNvSpPr/>
          <p:nvPr/>
        </p:nvSpPr>
        <p:spPr>
          <a:xfrm rot="16200000" flipH="1">
            <a:off x="401231" y="1108630"/>
            <a:ext cx="94265" cy="92534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3D349E9-A8FE-4E2C-95B2-4660CE8D8D1B}"/>
              </a:ext>
            </a:extLst>
          </p:cNvPr>
          <p:cNvGrpSpPr/>
          <p:nvPr/>
        </p:nvGrpSpPr>
        <p:grpSpPr>
          <a:xfrm>
            <a:off x="11461131" y="365125"/>
            <a:ext cx="512764" cy="673101"/>
            <a:chOff x="11529615" y="546099"/>
            <a:chExt cx="512764" cy="673101"/>
          </a:xfrm>
          <a:solidFill>
            <a:srgbClr val="FFC000"/>
          </a:solidFill>
        </p:grpSpPr>
        <p:sp>
          <p:nvSpPr>
            <p:cNvPr id="36" name="Isosceles Triangle 35">
              <a:extLst>
                <a:ext uri="{FF2B5EF4-FFF2-40B4-BE49-F238E27FC236}">
                  <a16:creationId xmlns:a16="http://schemas.microsoft.com/office/drawing/2014/main" id="{C344627E-044B-4C01-8D1F-EEBDD0CC3A27}"/>
                </a:ext>
              </a:extLst>
            </p:cNvPr>
            <p:cNvSpPr/>
            <p:nvPr/>
          </p:nvSpPr>
          <p:spPr>
            <a:xfrm flipV="1">
              <a:off x="11837590" y="546099"/>
              <a:ext cx="204789" cy="673101"/>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944B8B5-900F-4F68-9188-EAF92343855B}"/>
                </a:ext>
              </a:extLst>
            </p:cNvPr>
            <p:cNvSpPr/>
            <p:nvPr/>
          </p:nvSpPr>
          <p:spPr>
            <a:xfrm>
              <a:off x="11529615" y="546100"/>
              <a:ext cx="307975" cy="673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Parallelogram 38">
            <a:extLst>
              <a:ext uri="{FF2B5EF4-FFF2-40B4-BE49-F238E27FC236}">
                <a16:creationId xmlns:a16="http://schemas.microsoft.com/office/drawing/2014/main" id="{89F987BB-BA10-42AD-BF40-341A77C38BC7}"/>
              </a:ext>
            </a:extLst>
          </p:cNvPr>
          <p:cNvSpPr/>
          <p:nvPr/>
        </p:nvSpPr>
        <p:spPr>
          <a:xfrm>
            <a:off x="10977564" y="365124"/>
            <a:ext cx="835026" cy="673101"/>
          </a:xfrm>
          <a:prstGeom prst="parallelogram">
            <a:avLst>
              <a:gd name="adj" fmla="val 3224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512513" y="186767"/>
            <a:ext cx="3479427" cy="997196"/>
          </a:xfrm>
          <a:solidFill>
            <a:srgbClr val="00B050"/>
          </a:solidFill>
        </p:spPr>
        <p:txBody>
          <a:bodyPr>
            <a:normAutofit fontScale="90000"/>
          </a:bodyPr>
          <a:lstStyle/>
          <a:p>
            <a:pPr algn="ctr"/>
            <a:br>
              <a:rPr lang="en-US" b="1" dirty="0">
                <a:solidFill>
                  <a:schemeClr val="bg1"/>
                </a:solidFill>
              </a:rPr>
            </a:br>
            <a:br>
              <a:rPr lang="en-US" b="1" dirty="0">
                <a:solidFill>
                  <a:schemeClr val="bg1"/>
                </a:solidFill>
              </a:rPr>
            </a:br>
            <a:r>
              <a:rPr lang="en-US" sz="4300" b="1" dirty="0">
                <a:solidFill>
                  <a:schemeClr val="bg1"/>
                </a:solidFill>
              </a:rPr>
              <a:t>CORE VALUES </a:t>
            </a:r>
            <a:br>
              <a:rPr lang="en-US" sz="4300" b="1" dirty="0">
                <a:solidFill>
                  <a:schemeClr val="bg1"/>
                </a:solidFill>
              </a:rPr>
            </a:br>
            <a:r>
              <a:rPr lang="en-US" sz="4300" dirty="0">
                <a:solidFill>
                  <a:schemeClr val="bg1"/>
                </a:solidFill>
              </a:rPr>
              <a:t>(AMPLE)</a:t>
            </a:r>
            <a:endParaRPr lang="en-US" sz="4300" b="1" dirty="0">
              <a:solidFill>
                <a:schemeClr val="bg1"/>
              </a:solidFill>
            </a:endParaRPr>
          </a:p>
        </p:txBody>
      </p:sp>
      <p:sp>
        <p:nvSpPr>
          <p:cNvPr id="40" name="Slide Number Placeholder 5">
            <a:extLst>
              <a:ext uri="{FF2B5EF4-FFF2-40B4-BE49-F238E27FC236}">
                <a16:creationId xmlns:a16="http://schemas.microsoft.com/office/drawing/2014/main" id="{A24B5DF5-D60A-44E4-9001-60ECBBF89288}"/>
              </a:ext>
            </a:extLst>
          </p:cNvPr>
          <p:cNvSpPr>
            <a:spLocks noGrp="1"/>
          </p:cNvSpPr>
          <p:nvPr>
            <p:ph type="sldNum" sz="quarter" idx="12"/>
          </p:nvPr>
        </p:nvSpPr>
        <p:spPr>
          <a:xfrm>
            <a:off x="11286875" y="578564"/>
            <a:ext cx="237244" cy="246221"/>
          </a:xfrm>
        </p:spPr>
        <p:txBody>
          <a:bodyPr vert="horz" wrap="none" lIns="0" tIns="0" rIns="0" bIns="0" rtlCol="0" anchor="ctr">
            <a:spAutoFit/>
          </a:bodyPr>
          <a:lstStyle>
            <a:lvl1pPr>
              <a:defRPr lang="en-US" sz="1600" b="1" i="1" smtClean="0">
                <a:solidFill>
                  <a:schemeClr val="bg1"/>
                </a:solidFill>
              </a:defRPr>
            </a:lvl1pPr>
          </a:lstStyle>
          <a:p>
            <a:r>
              <a:rPr lang="en-ID" dirty="0"/>
              <a:t>22</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917" y="1793708"/>
            <a:ext cx="10210648" cy="4988843"/>
          </a:xfrm>
          <a:prstGeom prst="rect">
            <a:avLst/>
          </a:prstGeom>
        </p:spPr>
      </p:pic>
    </p:spTree>
    <p:extLst>
      <p:ext uri="{BB962C8B-B14F-4D97-AF65-F5344CB8AC3E}">
        <p14:creationId xmlns:p14="http://schemas.microsoft.com/office/powerpoint/2010/main" val="490548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37901C7-6F4A-D9C6-E078-B92A2C5128AE}"/>
              </a:ext>
            </a:extLst>
          </p:cNvPr>
          <p:cNvSpPr/>
          <p:nvPr/>
        </p:nvSpPr>
        <p:spPr>
          <a:xfrm>
            <a:off x="542471" y="1396181"/>
            <a:ext cx="3360935" cy="3421625"/>
          </a:xfrm>
          <a:prstGeom prst="ellipse">
            <a:avLst/>
          </a:prstGeom>
          <a:solidFill>
            <a:srgbClr val="00B050"/>
          </a:solidFill>
          <a:ln>
            <a:solidFill>
              <a:srgbClr val="3DC3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allelogram 38">
            <a:extLst>
              <a:ext uri="{FF2B5EF4-FFF2-40B4-BE49-F238E27FC236}">
                <a16:creationId xmlns:a16="http://schemas.microsoft.com/office/drawing/2014/main" id="{6BE5C965-19B4-493E-BDF7-F86DABA97177}"/>
              </a:ext>
            </a:extLst>
          </p:cNvPr>
          <p:cNvSpPr/>
          <p:nvPr/>
        </p:nvSpPr>
        <p:spPr>
          <a:xfrm>
            <a:off x="3429000" y="0"/>
            <a:ext cx="2000250" cy="6858000"/>
          </a:xfrm>
          <a:prstGeom prst="parallelogram">
            <a:avLst>
              <a:gd name="adj" fmla="val 8310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85C4040-9225-4BED-A980-EFF1CDBF83FA}"/>
              </a:ext>
            </a:extLst>
          </p:cNvPr>
          <p:cNvSpPr/>
          <p:nvPr/>
        </p:nvSpPr>
        <p:spPr>
          <a:xfrm>
            <a:off x="6095999" y="1894460"/>
            <a:ext cx="5109030" cy="615553"/>
          </a:xfrm>
          <a:prstGeom prst="rect">
            <a:avLst/>
          </a:prstGeom>
        </p:spPr>
        <p:txBody>
          <a:bodyPr wrap="square" lIns="0" tIns="0" rIns="0" bIns="0">
            <a:spAutoFit/>
          </a:bodyPr>
          <a:lstStyle/>
          <a:p>
            <a:endParaRPr lang="en-US" sz="4000" dirty="0"/>
          </a:p>
        </p:txBody>
      </p:sp>
      <p:sp>
        <p:nvSpPr>
          <p:cNvPr id="2" name="Rectangle 1"/>
          <p:cNvSpPr/>
          <p:nvPr/>
        </p:nvSpPr>
        <p:spPr>
          <a:xfrm>
            <a:off x="4336027" y="1066522"/>
            <a:ext cx="7529713" cy="5025671"/>
          </a:xfrm>
          <a:prstGeom prst="rect">
            <a:avLst/>
          </a:prstGeom>
          <a:solidFill>
            <a:schemeClr val="bg2"/>
          </a:solidFill>
        </p:spPr>
        <p:txBody>
          <a:bodyPr wrap="square">
            <a:spAutoFit/>
          </a:bodyPr>
          <a:lstStyle/>
          <a:p>
            <a:pPr marL="285750" indent="-285750">
              <a:lnSpc>
                <a:spcPct val="150000"/>
              </a:lnSpc>
              <a:buFont typeface="Wingdings" panose="05000000000000000000" pitchFamily="2" charset="2"/>
              <a:buChar char="ü"/>
            </a:pPr>
            <a:r>
              <a:rPr lang="en-US" dirty="0">
                <a:solidFill>
                  <a:schemeClr val="tx2">
                    <a:lumMod val="25000"/>
                  </a:schemeClr>
                </a:solidFill>
                <a:latin typeface="Century Gothic" panose="020B0502020202020204" pitchFamily="34" charset="0"/>
              </a:rPr>
              <a:t>The Federal Civil Service is a constitutional body established under section 169 of the 1999 Constitution of the FRN;</a:t>
            </a:r>
          </a:p>
          <a:p>
            <a:pPr marL="285750" indent="-285750">
              <a:lnSpc>
                <a:spcPct val="150000"/>
              </a:lnSpc>
              <a:buFont typeface="Wingdings" panose="05000000000000000000" pitchFamily="2" charset="2"/>
              <a:buChar char="ü"/>
            </a:pPr>
            <a:r>
              <a:rPr lang="en-US" dirty="0">
                <a:solidFill>
                  <a:schemeClr val="tx2">
                    <a:lumMod val="25000"/>
                  </a:schemeClr>
                </a:solidFill>
                <a:latin typeface="Century Gothic" panose="020B0502020202020204" pitchFamily="34" charset="0"/>
              </a:rPr>
              <a:t>The Government largely carries out its functions, activities, plans and programmes through the Civil Service;</a:t>
            </a:r>
          </a:p>
          <a:p>
            <a:pPr marL="285750" indent="-285750">
              <a:lnSpc>
                <a:spcPct val="150000"/>
              </a:lnSpc>
              <a:buFont typeface="Wingdings" panose="05000000000000000000" pitchFamily="2" charset="2"/>
              <a:buChar char="ü"/>
            </a:pPr>
            <a:r>
              <a:rPr lang="en-US" dirty="0">
                <a:solidFill>
                  <a:schemeClr val="tx2">
                    <a:lumMod val="25000"/>
                  </a:schemeClr>
                </a:solidFill>
                <a:latin typeface="Century Gothic" panose="020B0502020202020204" pitchFamily="34" charset="0"/>
              </a:rPr>
              <a:t>Several attempts have been made in the past to reform the Civil Service for better performance and service delivery;</a:t>
            </a:r>
          </a:p>
          <a:p>
            <a:pPr marL="285750" indent="-285750">
              <a:lnSpc>
                <a:spcPct val="150000"/>
              </a:lnSpc>
              <a:buFont typeface="Wingdings" panose="05000000000000000000" pitchFamily="2" charset="2"/>
              <a:buChar char="ü"/>
            </a:pPr>
            <a:r>
              <a:rPr lang="en-US" dirty="0">
                <a:solidFill>
                  <a:schemeClr val="tx2">
                    <a:lumMod val="25000"/>
                  </a:schemeClr>
                </a:solidFill>
                <a:latin typeface="Century Gothic" panose="020B0502020202020204" pitchFamily="34" charset="0"/>
              </a:rPr>
              <a:t>The FCSSIP20 was a reform that was designed to tackle the various challenges facing the Civil Service as well as improving the state of the Service</a:t>
            </a:r>
          </a:p>
          <a:p>
            <a:pPr marL="285750" indent="-285750">
              <a:lnSpc>
                <a:spcPct val="150000"/>
              </a:lnSpc>
              <a:buFont typeface="Wingdings" panose="05000000000000000000" pitchFamily="2" charset="2"/>
              <a:buChar char="ü"/>
            </a:pPr>
            <a:r>
              <a:rPr lang="en-US" dirty="0">
                <a:solidFill>
                  <a:schemeClr val="tx2">
                    <a:lumMod val="25000"/>
                  </a:schemeClr>
                </a:solidFill>
                <a:latin typeface="Century Gothic" panose="020B0502020202020204" pitchFamily="34" charset="0"/>
              </a:rPr>
              <a:t>The FCSSIP25 is the successor of FCSSIP20 and was developed through multi-stakeholder consultations with Public and Private sector stakeholders, Civil Societies and Development Partners</a:t>
            </a:r>
          </a:p>
        </p:txBody>
      </p:sp>
      <p:sp>
        <p:nvSpPr>
          <p:cNvPr id="10" name="TextBox 9">
            <a:extLst>
              <a:ext uri="{FF2B5EF4-FFF2-40B4-BE49-F238E27FC236}">
                <a16:creationId xmlns:a16="http://schemas.microsoft.com/office/drawing/2014/main" id="{F6226040-B462-424C-B8CB-9B7614C05AA8}"/>
              </a:ext>
            </a:extLst>
          </p:cNvPr>
          <p:cNvSpPr txBox="1"/>
          <p:nvPr/>
        </p:nvSpPr>
        <p:spPr>
          <a:xfrm>
            <a:off x="5774248" y="322761"/>
            <a:ext cx="3536900" cy="584775"/>
          </a:xfrm>
          <a:prstGeom prst="rect">
            <a:avLst/>
          </a:prstGeom>
          <a:noFill/>
        </p:spPr>
        <p:txBody>
          <a:bodyPr wrap="square" rtlCol="0">
            <a:spAutoFit/>
          </a:bodyPr>
          <a:lstStyle/>
          <a:p>
            <a:r>
              <a:rPr lang="en-US" sz="3200" b="1" dirty="0">
                <a:solidFill>
                  <a:srgbClr val="118D2F"/>
                </a:solidFill>
                <a:latin typeface="+mj-lt"/>
              </a:rPr>
              <a:t>INTRODUCTION</a:t>
            </a:r>
          </a:p>
        </p:txBody>
      </p:sp>
      <p:pic>
        <p:nvPicPr>
          <p:cNvPr id="12" name="Picture 11"/>
          <p:cNvPicPr>
            <a:picLocks noChangeAspect="1"/>
          </p:cNvPicPr>
          <p:nvPr/>
        </p:nvPicPr>
        <p:blipFill>
          <a:blip r:embed="rId3">
            <a:extLst>
              <a:ext uri="{BEBA8EAE-BF5A-486C-A8C5-ECC9F3942E4B}">
                <a14:imgProps xmlns:a14="http://schemas.microsoft.com/office/drawing/2010/main">
                  <a14:imgLayer r:embed="rId4">
                    <a14:imgEffect>
                      <a14:backgroundRemoval t="0" b="100000" l="0" r="98744">
                        <a14:foregroundMark x1="49749" y1="53666" x2="49749" y2="53666"/>
                        <a14:foregroundMark x1="59296" y1="43988" x2="59296" y2="43988"/>
                        <a14:foregroundMark x1="38693" y1="43988" x2="38693" y2="43988"/>
                        <a14:foregroundMark x1="48241" y1="69501" x2="48241" y2="69501"/>
                      </a14:backgroundRemoval>
                    </a14:imgEffect>
                  </a14:imgLayer>
                </a14:imgProps>
              </a:ext>
              <a:ext uri="{28A0092B-C50C-407E-A947-70E740481C1C}">
                <a14:useLocalDpi xmlns:a14="http://schemas.microsoft.com/office/drawing/2010/main" val="0"/>
              </a:ext>
            </a:extLst>
          </a:blip>
          <a:stretch>
            <a:fillRect/>
          </a:stretch>
        </p:blipFill>
        <p:spPr>
          <a:xfrm>
            <a:off x="619948" y="1665311"/>
            <a:ext cx="2999174" cy="2569645"/>
          </a:xfrm>
          <a:prstGeom prst="rect">
            <a:avLst/>
          </a:prstGeom>
        </p:spPr>
      </p:pic>
      <p:grpSp>
        <p:nvGrpSpPr>
          <p:cNvPr id="8" name="Group 7">
            <a:extLst>
              <a:ext uri="{FF2B5EF4-FFF2-40B4-BE49-F238E27FC236}">
                <a16:creationId xmlns:a16="http://schemas.microsoft.com/office/drawing/2014/main" id="{E3D349E9-A8FE-4E2C-95B2-4660CE8D8D1B}"/>
              </a:ext>
            </a:extLst>
          </p:cNvPr>
          <p:cNvGrpSpPr/>
          <p:nvPr/>
        </p:nvGrpSpPr>
        <p:grpSpPr>
          <a:xfrm>
            <a:off x="11461131" y="365125"/>
            <a:ext cx="512764" cy="673101"/>
            <a:chOff x="11529615" y="546099"/>
            <a:chExt cx="512764" cy="673101"/>
          </a:xfrm>
          <a:solidFill>
            <a:srgbClr val="FFC000"/>
          </a:solidFill>
        </p:grpSpPr>
        <p:sp>
          <p:nvSpPr>
            <p:cNvPr id="9" name="Isosceles Triangle 8">
              <a:extLst>
                <a:ext uri="{FF2B5EF4-FFF2-40B4-BE49-F238E27FC236}">
                  <a16:creationId xmlns:a16="http://schemas.microsoft.com/office/drawing/2014/main" id="{C344627E-044B-4C01-8D1F-EEBDD0CC3A27}"/>
                </a:ext>
              </a:extLst>
            </p:cNvPr>
            <p:cNvSpPr/>
            <p:nvPr/>
          </p:nvSpPr>
          <p:spPr>
            <a:xfrm flipV="1">
              <a:off x="11837590" y="546099"/>
              <a:ext cx="204789" cy="673101"/>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944B8B5-900F-4F68-9188-EAF92343855B}"/>
                </a:ext>
              </a:extLst>
            </p:cNvPr>
            <p:cNvSpPr/>
            <p:nvPr/>
          </p:nvSpPr>
          <p:spPr>
            <a:xfrm>
              <a:off x="11529615" y="546100"/>
              <a:ext cx="307975" cy="673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Parallelogram 12">
            <a:extLst>
              <a:ext uri="{FF2B5EF4-FFF2-40B4-BE49-F238E27FC236}">
                <a16:creationId xmlns:a16="http://schemas.microsoft.com/office/drawing/2014/main" id="{89F987BB-BA10-42AD-BF40-341A77C38BC7}"/>
              </a:ext>
            </a:extLst>
          </p:cNvPr>
          <p:cNvSpPr/>
          <p:nvPr/>
        </p:nvSpPr>
        <p:spPr>
          <a:xfrm>
            <a:off x="10977564" y="325795"/>
            <a:ext cx="835026" cy="673101"/>
          </a:xfrm>
          <a:prstGeom prst="parallelogram">
            <a:avLst>
              <a:gd name="adj" fmla="val 3224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A24B5DF5-D60A-44E4-9001-60ECBBF89288}"/>
              </a:ext>
            </a:extLst>
          </p:cNvPr>
          <p:cNvSpPr>
            <a:spLocks noGrp="1"/>
          </p:cNvSpPr>
          <p:nvPr>
            <p:ph type="sldNum" sz="quarter" idx="12"/>
          </p:nvPr>
        </p:nvSpPr>
        <p:spPr>
          <a:xfrm>
            <a:off x="11405497" y="578564"/>
            <a:ext cx="118622" cy="246221"/>
          </a:xfrm>
        </p:spPr>
        <p:txBody>
          <a:bodyPr vert="horz" wrap="none" lIns="0" tIns="0" rIns="0" bIns="0" rtlCol="0" anchor="ctr">
            <a:spAutoFit/>
          </a:bodyPr>
          <a:lstStyle>
            <a:lvl1pPr>
              <a:defRPr lang="en-US" sz="1600" b="1" i="1" smtClean="0">
                <a:solidFill>
                  <a:schemeClr val="bg1"/>
                </a:solidFill>
              </a:defRPr>
            </a:lvl1pPr>
          </a:lstStyle>
          <a:p>
            <a:r>
              <a:rPr lang="en-ID" dirty="0"/>
              <a:t>2</a:t>
            </a:r>
          </a:p>
        </p:txBody>
      </p:sp>
    </p:spTree>
    <p:extLst>
      <p:ext uri="{BB962C8B-B14F-4D97-AF65-F5344CB8AC3E}">
        <p14:creationId xmlns:p14="http://schemas.microsoft.com/office/powerpoint/2010/main" val="3379823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Parallelogram 79">
            <a:extLst>
              <a:ext uri="{FF2B5EF4-FFF2-40B4-BE49-F238E27FC236}">
                <a16:creationId xmlns:a16="http://schemas.microsoft.com/office/drawing/2014/main" id="{627075E9-F253-4EBA-A1A0-D6926631023C}"/>
              </a:ext>
            </a:extLst>
          </p:cNvPr>
          <p:cNvSpPr/>
          <p:nvPr/>
        </p:nvSpPr>
        <p:spPr>
          <a:xfrm rot="176968">
            <a:off x="3638490" y="-47951"/>
            <a:ext cx="1890812" cy="1800551"/>
          </a:xfrm>
          <a:prstGeom prst="parallelogram">
            <a:avLst>
              <a:gd name="adj" fmla="val 8310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EEA67049-D087-4ADB-A4A0-748DBFC3E2DF}"/>
              </a:ext>
            </a:extLst>
          </p:cNvPr>
          <p:cNvSpPr/>
          <p:nvPr/>
        </p:nvSpPr>
        <p:spPr>
          <a:xfrm rot="16200000" flipH="1">
            <a:off x="401231" y="1108630"/>
            <a:ext cx="94265" cy="92534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3D349E9-A8FE-4E2C-95B2-4660CE8D8D1B}"/>
              </a:ext>
            </a:extLst>
          </p:cNvPr>
          <p:cNvGrpSpPr/>
          <p:nvPr/>
        </p:nvGrpSpPr>
        <p:grpSpPr>
          <a:xfrm>
            <a:off x="11461131" y="365125"/>
            <a:ext cx="512764" cy="673101"/>
            <a:chOff x="11529615" y="546099"/>
            <a:chExt cx="512764" cy="673101"/>
          </a:xfrm>
          <a:solidFill>
            <a:srgbClr val="FFC000"/>
          </a:solidFill>
        </p:grpSpPr>
        <p:sp>
          <p:nvSpPr>
            <p:cNvPr id="36" name="Isosceles Triangle 35">
              <a:extLst>
                <a:ext uri="{FF2B5EF4-FFF2-40B4-BE49-F238E27FC236}">
                  <a16:creationId xmlns:a16="http://schemas.microsoft.com/office/drawing/2014/main" id="{C344627E-044B-4C01-8D1F-EEBDD0CC3A27}"/>
                </a:ext>
              </a:extLst>
            </p:cNvPr>
            <p:cNvSpPr/>
            <p:nvPr/>
          </p:nvSpPr>
          <p:spPr>
            <a:xfrm flipV="1">
              <a:off x="11837590" y="546099"/>
              <a:ext cx="204789" cy="673101"/>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944B8B5-900F-4F68-9188-EAF92343855B}"/>
                </a:ext>
              </a:extLst>
            </p:cNvPr>
            <p:cNvSpPr/>
            <p:nvPr/>
          </p:nvSpPr>
          <p:spPr>
            <a:xfrm>
              <a:off x="11529615" y="546100"/>
              <a:ext cx="307975" cy="673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Parallelogram 38">
            <a:extLst>
              <a:ext uri="{FF2B5EF4-FFF2-40B4-BE49-F238E27FC236}">
                <a16:creationId xmlns:a16="http://schemas.microsoft.com/office/drawing/2014/main" id="{89F987BB-BA10-42AD-BF40-341A77C38BC7}"/>
              </a:ext>
            </a:extLst>
          </p:cNvPr>
          <p:cNvSpPr/>
          <p:nvPr/>
        </p:nvSpPr>
        <p:spPr>
          <a:xfrm>
            <a:off x="10977564" y="365124"/>
            <a:ext cx="835026" cy="673101"/>
          </a:xfrm>
          <a:prstGeom prst="parallelogram">
            <a:avLst>
              <a:gd name="adj" fmla="val 3224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lide Number Placeholder 5">
            <a:extLst>
              <a:ext uri="{FF2B5EF4-FFF2-40B4-BE49-F238E27FC236}">
                <a16:creationId xmlns:a16="http://schemas.microsoft.com/office/drawing/2014/main" id="{A24B5DF5-D60A-44E4-9001-60ECBBF89288}"/>
              </a:ext>
            </a:extLst>
          </p:cNvPr>
          <p:cNvSpPr>
            <a:spLocks noGrp="1"/>
          </p:cNvSpPr>
          <p:nvPr>
            <p:ph type="sldNum" sz="quarter" idx="12"/>
          </p:nvPr>
        </p:nvSpPr>
        <p:spPr>
          <a:xfrm>
            <a:off x="11286875" y="578564"/>
            <a:ext cx="237244" cy="246221"/>
          </a:xfrm>
        </p:spPr>
        <p:txBody>
          <a:bodyPr vert="horz" wrap="none" lIns="0" tIns="0" rIns="0" bIns="0" rtlCol="0" anchor="ctr">
            <a:spAutoFit/>
          </a:bodyPr>
          <a:lstStyle>
            <a:lvl1pPr>
              <a:defRPr lang="en-US" sz="1600" b="1" i="1" smtClean="0">
                <a:solidFill>
                  <a:schemeClr val="bg1"/>
                </a:solidFill>
              </a:defRPr>
            </a:lvl1pPr>
          </a:lstStyle>
          <a:p>
            <a:r>
              <a:rPr lang="en-ID" dirty="0"/>
              <a:t>23</a:t>
            </a:r>
          </a:p>
        </p:txBody>
      </p:sp>
      <p:sp>
        <p:nvSpPr>
          <p:cNvPr id="2" name="Rectangle 1"/>
          <p:cNvSpPr/>
          <p:nvPr/>
        </p:nvSpPr>
        <p:spPr>
          <a:xfrm>
            <a:off x="872137" y="515005"/>
            <a:ext cx="2598788" cy="523220"/>
          </a:xfrm>
          <a:prstGeom prst="rect">
            <a:avLst/>
          </a:prstGeom>
        </p:spPr>
        <p:txBody>
          <a:bodyPr wrap="none">
            <a:spAutoFit/>
          </a:bodyPr>
          <a:lstStyle/>
          <a:p>
            <a:r>
              <a:rPr lang="en-US" sz="2800" b="1" dirty="0">
                <a:solidFill>
                  <a:srgbClr val="00B050"/>
                </a:solidFill>
              </a:rPr>
              <a:t>CONCLUSION</a:t>
            </a:r>
            <a:endParaRPr lang="en-US" sz="2800" dirty="0">
              <a:solidFill>
                <a:srgbClr val="00B050"/>
              </a:solidFill>
            </a:endParaRPr>
          </a:p>
        </p:txBody>
      </p:sp>
      <p:sp>
        <p:nvSpPr>
          <p:cNvPr id="5" name="Rectangle 4"/>
          <p:cNvSpPr/>
          <p:nvPr/>
        </p:nvSpPr>
        <p:spPr>
          <a:xfrm>
            <a:off x="381878" y="2104378"/>
            <a:ext cx="11810122" cy="4524315"/>
          </a:xfrm>
          <a:prstGeom prst="rect">
            <a:avLst/>
          </a:prstGeom>
        </p:spPr>
        <p:txBody>
          <a:bodyPr wrap="square">
            <a:spAutoFit/>
          </a:bodyPr>
          <a:lstStyle/>
          <a:p>
            <a:pPr marL="342900" indent="-342900">
              <a:lnSpc>
                <a:spcPct val="150000"/>
              </a:lnSpc>
              <a:buFont typeface="Wingdings" panose="05000000000000000000" pitchFamily="2" charset="2"/>
              <a:buChar char="Ø"/>
            </a:pPr>
            <a:r>
              <a:rPr lang="en-US" sz="2400" dirty="0">
                <a:solidFill>
                  <a:schemeClr val="bg2">
                    <a:lumMod val="10000"/>
                  </a:schemeClr>
                </a:solidFill>
              </a:rPr>
              <a:t>The Nigerian government is demonstrating strong political will to solve all the identified problems in the country’s Federal Civil Service </a:t>
            </a:r>
          </a:p>
          <a:p>
            <a:pPr marL="342900" indent="-342900">
              <a:lnSpc>
                <a:spcPct val="150000"/>
              </a:lnSpc>
              <a:buFont typeface="Wingdings" panose="05000000000000000000" pitchFamily="2" charset="2"/>
              <a:buChar char="Ø"/>
            </a:pPr>
            <a:r>
              <a:rPr lang="en-US" sz="2400" dirty="0">
                <a:solidFill>
                  <a:schemeClr val="bg2">
                    <a:lumMod val="10000"/>
                  </a:schemeClr>
                </a:solidFill>
              </a:rPr>
              <a:t>The Civil Servants have an important role to play in consolidating the gains of all the ongoing reforms.</a:t>
            </a:r>
          </a:p>
          <a:p>
            <a:pPr marL="342900" indent="-342900">
              <a:lnSpc>
                <a:spcPct val="150000"/>
              </a:lnSpc>
              <a:buFont typeface="Wingdings" panose="05000000000000000000" pitchFamily="2" charset="2"/>
              <a:buChar char="Ø"/>
            </a:pPr>
            <a:r>
              <a:rPr lang="en-US" sz="2400" dirty="0">
                <a:solidFill>
                  <a:schemeClr val="bg2">
                    <a:lumMod val="10000"/>
                  </a:schemeClr>
                </a:solidFill>
              </a:rPr>
              <a:t>Civil Servants must consciously conform with the requirements of the new digital Civil Service.</a:t>
            </a:r>
          </a:p>
          <a:p>
            <a:pPr marL="342900" indent="-342900">
              <a:lnSpc>
                <a:spcPct val="150000"/>
              </a:lnSpc>
              <a:buFont typeface="Wingdings" panose="05000000000000000000" pitchFamily="2" charset="2"/>
              <a:buChar char="Ø"/>
            </a:pPr>
            <a:r>
              <a:rPr lang="en-US" sz="2400" dirty="0">
                <a:solidFill>
                  <a:schemeClr val="bg2">
                    <a:lumMod val="10000"/>
                  </a:schemeClr>
                </a:solidFill>
              </a:rPr>
              <a:t>The Civil Servants’ attitudinal and behavioral disposition must be favorable and supportive of the changes that the ongoing reforms are throwing up</a:t>
            </a:r>
          </a:p>
        </p:txBody>
      </p:sp>
    </p:spTree>
    <p:extLst>
      <p:ext uri="{BB962C8B-B14F-4D97-AF65-F5344CB8AC3E}">
        <p14:creationId xmlns:p14="http://schemas.microsoft.com/office/powerpoint/2010/main" val="1027313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7018F7-F2AF-4CC9-8A82-1AFB1C4ADE52}"/>
              </a:ext>
            </a:extLst>
          </p:cNvPr>
          <p:cNvSpPr/>
          <p:nvPr/>
        </p:nvSpPr>
        <p:spPr>
          <a:xfrm>
            <a:off x="-13727" y="0"/>
            <a:ext cx="12192000"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3D175FA6-380D-4F49-B063-647309F0147C}"/>
              </a:ext>
            </a:extLst>
          </p:cNvPr>
          <p:cNvGrpSpPr/>
          <p:nvPr/>
        </p:nvGrpSpPr>
        <p:grpSpPr>
          <a:xfrm>
            <a:off x="5257799" y="5037010"/>
            <a:ext cx="6934201" cy="2031584"/>
            <a:chOff x="5257799" y="4206953"/>
            <a:chExt cx="6934201" cy="3004971"/>
          </a:xfrm>
          <a:solidFill>
            <a:srgbClr val="3DC37A"/>
          </a:solidFill>
        </p:grpSpPr>
        <p:sp>
          <p:nvSpPr>
            <p:cNvPr id="23" name="Freeform 46">
              <a:extLst>
                <a:ext uri="{FF2B5EF4-FFF2-40B4-BE49-F238E27FC236}">
                  <a16:creationId xmlns:a16="http://schemas.microsoft.com/office/drawing/2014/main" id="{9B98A4D0-D32D-4E46-8BC3-8B8AFF825696}"/>
                </a:ext>
              </a:extLst>
            </p:cNvPr>
            <p:cNvSpPr>
              <a:spLocks/>
            </p:cNvSpPr>
            <p:nvPr/>
          </p:nvSpPr>
          <p:spPr bwMode="auto">
            <a:xfrm>
              <a:off x="5257799" y="4206953"/>
              <a:ext cx="6934200" cy="2651047"/>
            </a:xfrm>
            <a:custGeom>
              <a:avLst/>
              <a:gdLst>
                <a:gd name="T0" fmla="*/ 1382 w 1635"/>
                <a:gd name="T1" fmla="*/ 122 h 623"/>
                <a:gd name="T2" fmla="*/ 1382 w 1635"/>
                <a:gd name="T3" fmla="*/ 121 h 623"/>
                <a:gd name="T4" fmla="*/ 860 w 1635"/>
                <a:gd name="T5" fmla="*/ 218 h 623"/>
                <a:gd name="T6" fmla="*/ 743 w 1635"/>
                <a:gd name="T7" fmla="*/ 319 h 623"/>
                <a:gd name="T8" fmla="*/ 421 w 1635"/>
                <a:gd name="T9" fmla="*/ 372 h 623"/>
                <a:gd name="T10" fmla="*/ 0 w 1635"/>
                <a:gd name="T11" fmla="*/ 623 h 623"/>
                <a:gd name="T12" fmla="*/ 114 w 1635"/>
                <a:gd name="T13" fmla="*/ 623 h 623"/>
                <a:gd name="T14" fmla="*/ 778 w 1635"/>
                <a:gd name="T15" fmla="*/ 384 h 623"/>
                <a:gd name="T16" fmla="*/ 1417 w 1635"/>
                <a:gd name="T17" fmla="*/ 187 h 623"/>
                <a:gd name="T18" fmla="*/ 1635 w 1635"/>
                <a:gd name="T19" fmla="*/ 145 h 623"/>
                <a:gd name="T20" fmla="*/ 1635 w 1635"/>
                <a:gd name="T21" fmla="*/ 237 h 623"/>
                <a:gd name="T22" fmla="*/ 1635 w 1635"/>
                <a:gd name="T23" fmla="*/ 330 h 623"/>
                <a:gd name="T24" fmla="*/ 1635 w 1635"/>
                <a:gd name="T25" fmla="*/ 421 h 623"/>
                <a:gd name="T26" fmla="*/ 1635 w 1635"/>
                <a:gd name="T27" fmla="*/ 500 h 623"/>
                <a:gd name="T28" fmla="*/ 1635 w 1635"/>
                <a:gd name="T29" fmla="*/ 555 h 623"/>
                <a:gd name="T30" fmla="*/ 1635 w 1635"/>
                <a:gd name="T31" fmla="*/ 563 h 623"/>
                <a:gd name="T32" fmla="*/ 1635 w 1635"/>
                <a:gd name="T33" fmla="*/ 608 h 623"/>
                <a:gd name="T34" fmla="*/ 1635 w 1635"/>
                <a:gd name="T35" fmla="*/ 623 h 623"/>
                <a:gd name="T36" fmla="*/ 1635 w 1635"/>
                <a:gd name="T37" fmla="*/ 623 h 623"/>
                <a:gd name="T38" fmla="*/ 1635 w 1635"/>
                <a:gd name="T39" fmla="*/ 56 h 623"/>
                <a:gd name="T40" fmla="*/ 1382 w 1635"/>
                <a:gd name="T41" fmla="*/ 12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5" h="623">
                  <a:moveTo>
                    <a:pt x="1382" y="122"/>
                  </a:moveTo>
                  <a:cubicBezTo>
                    <a:pt x="1382" y="121"/>
                    <a:pt x="1382" y="121"/>
                    <a:pt x="1382" y="121"/>
                  </a:cubicBezTo>
                  <a:cubicBezTo>
                    <a:pt x="1305" y="0"/>
                    <a:pt x="1078" y="53"/>
                    <a:pt x="860" y="218"/>
                  </a:cubicBezTo>
                  <a:cubicBezTo>
                    <a:pt x="821" y="248"/>
                    <a:pt x="781" y="282"/>
                    <a:pt x="743" y="319"/>
                  </a:cubicBezTo>
                  <a:cubicBezTo>
                    <a:pt x="596" y="461"/>
                    <a:pt x="562" y="354"/>
                    <a:pt x="421" y="372"/>
                  </a:cubicBezTo>
                  <a:cubicBezTo>
                    <a:pt x="336" y="383"/>
                    <a:pt x="211" y="439"/>
                    <a:pt x="0" y="623"/>
                  </a:cubicBezTo>
                  <a:cubicBezTo>
                    <a:pt x="114" y="623"/>
                    <a:pt x="114" y="623"/>
                    <a:pt x="114" y="623"/>
                  </a:cubicBezTo>
                  <a:cubicBezTo>
                    <a:pt x="593" y="238"/>
                    <a:pt x="555" y="602"/>
                    <a:pt x="778" y="384"/>
                  </a:cubicBezTo>
                  <a:cubicBezTo>
                    <a:pt x="1025" y="144"/>
                    <a:pt x="1326" y="43"/>
                    <a:pt x="1417" y="187"/>
                  </a:cubicBezTo>
                  <a:cubicBezTo>
                    <a:pt x="1450" y="239"/>
                    <a:pt x="1537" y="207"/>
                    <a:pt x="1635" y="145"/>
                  </a:cubicBezTo>
                  <a:cubicBezTo>
                    <a:pt x="1635" y="237"/>
                    <a:pt x="1635" y="237"/>
                    <a:pt x="1635" y="237"/>
                  </a:cubicBezTo>
                  <a:cubicBezTo>
                    <a:pt x="1635" y="330"/>
                    <a:pt x="1635" y="330"/>
                    <a:pt x="1635" y="330"/>
                  </a:cubicBezTo>
                  <a:cubicBezTo>
                    <a:pt x="1635" y="421"/>
                    <a:pt x="1635" y="421"/>
                    <a:pt x="1635" y="421"/>
                  </a:cubicBezTo>
                  <a:cubicBezTo>
                    <a:pt x="1635" y="500"/>
                    <a:pt x="1635" y="500"/>
                    <a:pt x="1635" y="500"/>
                  </a:cubicBezTo>
                  <a:cubicBezTo>
                    <a:pt x="1635" y="555"/>
                    <a:pt x="1635" y="555"/>
                    <a:pt x="1635" y="555"/>
                  </a:cubicBezTo>
                  <a:cubicBezTo>
                    <a:pt x="1635" y="563"/>
                    <a:pt x="1635" y="563"/>
                    <a:pt x="1635" y="563"/>
                  </a:cubicBezTo>
                  <a:cubicBezTo>
                    <a:pt x="1635" y="608"/>
                    <a:pt x="1635" y="608"/>
                    <a:pt x="1635" y="608"/>
                  </a:cubicBezTo>
                  <a:cubicBezTo>
                    <a:pt x="1635" y="623"/>
                    <a:pt x="1635" y="623"/>
                    <a:pt x="1635" y="623"/>
                  </a:cubicBezTo>
                  <a:cubicBezTo>
                    <a:pt x="1635" y="623"/>
                    <a:pt x="1635" y="623"/>
                    <a:pt x="1635" y="623"/>
                  </a:cubicBezTo>
                  <a:cubicBezTo>
                    <a:pt x="1635" y="56"/>
                    <a:pt x="1635" y="56"/>
                    <a:pt x="1635" y="56"/>
                  </a:cubicBezTo>
                  <a:cubicBezTo>
                    <a:pt x="1524" y="132"/>
                    <a:pt x="1419" y="180"/>
                    <a:pt x="1382" y="1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8">
              <a:extLst>
                <a:ext uri="{FF2B5EF4-FFF2-40B4-BE49-F238E27FC236}">
                  <a16:creationId xmlns:a16="http://schemas.microsoft.com/office/drawing/2014/main" id="{CB1961F3-46FE-49C4-84F4-C4E65B3F5104}"/>
                </a:ext>
              </a:extLst>
            </p:cNvPr>
            <p:cNvSpPr>
              <a:spLocks/>
            </p:cNvSpPr>
            <p:nvPr/>
          </p:nvSpPr>
          <p:spPr bwMode="auto">
            <a:xfrm>
              <a:off x="6283502" y="4696135"/>
              <a:ext cx="5908498" cy="2515789"/>
            </a:xfrm>
            <a:custGeom>
              <a:avLst/>
              <a:gdLst>
                <a:gd name="T0" fmla="*/ 609 w 1393"/>
                <a:gd name="T1" fmla="*/ 413 h 591"/>
                <a:gd name="T2" fmla="*/ 1247 w 1393"/>
                <a:gd name="T3" fmla="*/ 216 h 591"/>
                <a:gd name="T4" fmla="*/ 1393 w 1393"/>
                <a:gd name="T5" fmla="*/ 215 h 591"/>
                <a:gd name="T6" fmla="*/ 1393 w 1393"/>
                <a:gd name="T7" fmla="*/ 122 h 591"/>
                <a:gd name="T8" fmla="*/ 1208 w 1393"/>
                <a:gd name="T9" fmla="*/ 144 h 591"/>
                <a:gd name="T10" fmla="*/ 569 w 1393"/>
                <a:gd name="T11" fmla="*/ 341 h 591"/>
                <a:gd name="T12" fmla="*/ 0 w 1393"/>
                <a:gd name="T13" fmla="*/ 508 h 591"/>
                <a:gd name="T14" fmla="*/ 158 w 1393"/>
                <a:gd name="T15" fmla="*/ 508 h 591"/>
                <a:gd name="T16" fmla="*/ 609 w 1393"/>
                <a:gd name="T17" fmla="*/ 413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3" h="591">
                  <a:moveTo>
                    <a:pt x="609" y="413"/>
                  </a:moveTo>
                  <a:cubicBezTo>
                    <a:pt x="855" y="173"/>
                    <a:pt x="1157" y="72"/>
                    <a:pt x="1247" y="216"/>
                  </a:cubicBezTo>
                  <a:cubicBezTo>
                    <a:pt x="1272" y="255"/>
                    <a:pt x="1326" y="247"/>
                    <a:pt x="1393" y="215"/>
                  </a:cubicBezTo>
                  <a:cubicBezTo>
                    <a:pt x="1393" y="122"/>
                    <a:pt x="1393" y="122"/>
                    <a:pt x="1393" y="122"/>
                  </a:cubicBezTo>
                  <a:cubicBezTo>
                    <a:pt x="1309" y="170"/>
                    <a:pt x="1237" y="190"/>
                    <a:pt x="1208" y="144"/>
                  </a:cubicBezTo>
                  <a:cubicBezTo>
                    <a:pt x="1117" y="0"/>
                    <a:pt x="816" y="101"/>
                    <a:pt x="569" y="341"/>
                  </a:cubicBezTo>
                  <a:cubicBezTo>
                    <a:pt x="362" y="543"/>
                    <a:pt x="379" y="244"/>
                    <a:pt x="0" y="508"/>
                  </a:cubicBezTo>
                  <a:cubicBezTo>
                    <a:pt x="158" y="508"/>
                    <a:pt x="158" y="508"/>
                    <a:pt x="158" y="508"/>
                  </a:cubicBezTo>
                  <a:cubicBezTo>
                    <a:pt x="418" y="379"/>
                    <a:pt x="426" y="591"/>
                    <a:pt x="609" y="41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50">
              <a:extLst>
                <a:ext uri="{FF2B5EF4-FFF2-40B4-BE49-F238E27FC236}">
                  <a16:creationId xmlns:a16="http://schemas.microsoft.com/office/drawing/2014/main" id="{C93C7262-E63A-4C1B-9A77-6FEB6EC22265}"/>
                </a:ext>
              </a:extLst>
            </p:cNvPr>
            <p:cNvSpPr>
              <a:spLocks/>
            </p:cNvSpPr>
            <p:nvPr/>
          </p:nvSpPr>
          <p:spPr bwMode="auto">
            <a:xfrm>
              <a:off x="8939057" y="5322828"/>
              <a:ext cx="3252943" cy="1535173"/>
            </a:xfrm>
            <a:custGeom>
              <a:avLst/>
              <a:gdLst>
                <a:gd name="T0" fmla="*/ 706 w 767"/>
                <a:gd name="T1" fmla="*/ 212 h 361"/>
                <a:gd name="T2" fmla="*/ 767 w 767"/>
                <a:gd name="T3" fmla="*/ 238 h 361"/>
                <a:gd name="T4" fmla="*/ 767 w 767"/>
                <a:gd name="T5" fmla="*/ 159 h 361"/>
                <a:gd name="T6" fmla="*/ 661 w 767"/>
                <a:gd name="T7" fmla="*/ 144 h 361"/>
                <a:gd name="T8" fmla="*/ 23 w 767"/>
                <a:gd name="T9" fmla="*/ 341 h 361"/>
                <a:gd name="T10" fmla="*/ 0 w 767"/>
                <a:gd name="T11" fmla="*/ 361 h 361"/>
                <a:gd name="T12" fmla="*/ 120 w 767"/>
                <a:gd name="T13" fmla="*/ 361 h 361"/>
                <a:gd name="T14" fmla="*/ 706 w 767"/>
                <a:gd name="T15" fmla="*/ 212 h 3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 h="361">
                  <a:moveTo>
                    <a:pt x="706" y="212"/>
                  </a:moveTo>
                  <a:cubicBezTo>
                    <a:pt x="719" y="233"/>
                    <a:pt x="740" y="240"/>
                    <a:pt x="767" y="238"/>
                  </a:cubicBezTo>
                  <a:cubicBezTo>
                    <a:pt x="767" y="159"/>
                    <a:pt x="767" y="159"/>
                    <a:pt x="767" y="159"/>
                  </a:cubicBezTo>
                  <a:cubicBezTo>
                    <a:pt x="719" y="176"/>
                    <a:pt x="681" y="174"/>
                    <a:pt x="661" y="144"/>
                  </a:cubicBezTo>
                  <a:cubicBezTo>
                    <a:pt x="571" y="0"/>
                    <a:pt x="269" y="101"/>
                    <a:pt x="23" y="341"/>
                  </a:cubicBezTo>
                  <a:cubicBezTo>
                    <a:pt x="15" y="348"/>
                    <a:pt x="8" y="355"/>
                    <a:pt x="0" y="361"/>
                  </a:cubicBezTo>
                  <a:cubicBezTo>
                    <a:pt x="120" y="361"/>
                    <a:pt x="120" y="361"/>
                    <a:pt x="120" y="361"/>
                  </a:cubicBezTo>
                  <a:cubicBezTo>
                    <a:pt x="355" y="157"/>
                    <a:pt x="622" y="78"/>
                    <a:pt x="706" y="21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52">
              <a:extLst>
                <a:ext uri="{FF2B5EF4-FFF2-40B4-BE49-F238E27FC236}">
                  <a16:creationId xmlns:a16="http://schemas.microsoft.com/office/drawing/2014/main" id="{BD419D55-85D7-44D2-B81B-73CC0509CAE9}"/>
                </a:ext>
              </a:extLst>
            </p:cNvPr>
            <p:cNvSpPr>
              <a:spLocks/>
            </p:cNvSpPr>
            <p:nvPr/>
          </p:nvSpPr>
          <p:spPr bwMode="auto">
            <a:xfrm>
              <a:off x="10075220" y="6041946"/>
              <a:ext cx="2116780" cy="816053"/>
            </a:xfrm>
            <a:custGeom>
              <a:avLst/>
              <a:gdLst>
                <a:gd name="T0" fmla="*/ 499 w 499"/>
                <a:gd name="T1" fmla="*/ 132 h 192"/>
                <a:gd name="T2" fmla="*/ 499 w 499"/>
                <a:gd name="T3" fmla="*/ 124 h 192"/>
                <a:gd name="T4" fmla="*/ 493 w 499"/>
                <a:gd name="T5" fmla="*/ 117 h 192"/>
                <a:gd name="T6" fmla="*/ 0 w 499"/>
                <a:gd name="T7" fmla="*/ 192 h 192"/>
                <a:gd name="T8" fmla="*/ 145 w 499"/>
                <a:gd name="T9" fmla="*/ 192 h 192"/>
                <a:gd name="T10" fmla="*/ 499 w 499"/>
                <a:gd name="T11" fmla="*/ 132 h 192"/>
              </a:gdLst>
              <a:ahLst/>
              <a:cxnLst>
                <a:cxn ang="0">
                  <a:pos x="T0" y="T1"/>
                </a:cxn>
                <a:cxn ang="0">
                  <a:pos x="T2" y="T3"/>
                </a:cxn>
                <a:cxn ang="0">
                  <a:pos x="T4" y="T5"/>
                </a:cxn>
                <a:cxn ang="0">
                  <a:pos x="T6" y="T7"/>
                </a:cxn>
                <a:cxn ang="0">
                  <a:pos x="T8" y="T9"/>
                </a:cxn>
                <a:cxn ang="0">
                  <a:pos x="T10" y="T11"/>
                </a:cxn>
              </a:cxnLst>
              <a:rect l="0" t="0" r="r" b="b"/>
              <a:pathLst>
                <a:path w="499" h="192">
                  <a:moveTo>
                    <a:pt x="499" y="132"/>
                  </a:moveTo>
                  <a:cubicBezTo>
                    <a:pt x="499" y="124"/>
                    <a:pt x="499" y="124"/>
                    <a:pt x="499" y="124"/>
                  </a:cubicBezTo>
                  <a:cubicBezTo>
                    <a:pt x="497" y="122"/>
                    <a:pt x="495" y="119"/>
                    <a:pt x="493" y="117"/>
                  </a:cubicBezTo>
                  <a:cubicBezTo>
                    <a:pt x="420" y="0"/>
                    <a:pt x="208" y="44"/>
                    <a:pt x="0" y="192"/>
                  </a:cubicBezTo>
                  <a:cubicBezTo>
                    <a:pt x="145" y="192"/>
                    <a:pt x="145" y="192"/>
                    <a:pt x="145" y="192"/>
                  </a:cubicBezTo>
                  <a:cubicBezTo>
                    <a:pt x="287" y="113"/>
                    <a:pt x="420" y="86"/>
                    <a:pt x="499" y="1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54">
              <a:extLst>
                <a:ext uri="{FF2B5EF4-FFF2-40B4-BE49-F238E27FC236}">
                  <a16:creationId xmlns:a16="http://schemas.microsoft.com/office/drawing/2014/main" id="{A431DF52-A21F-4E3F-AAC5-BC813F3A6A9E}"/>
                </a:ext>
              </a:extLst>
            </p:cNvPr>
            <p:cNvSpPr>
              <a:spLocks/>
            </p:cNvSpPr>
            <p:nvPr/>
          </p:nvSpPr>
          <p:spPr bwMode="auto">
            <a:xfrm>
              <a:off x="11585595" y="6767828"/>
              <a:ext cx="606405" cy="90172"/>
            </a:xfrm>
            <a:custGeom>
              <a:avLst/>
              <a:gdLst>
                <a:gd name="T0" fmla="*/ 0 w 143"/>
                <a:gd name="T1" fmla="*/ 21 h 21"/>
                <a:gd name="T2" fmla="*/ 143 w 143"/>
                <a:gd name="T3" fmla="*/ 21 h 21"/>
                <a:gd name="T4" fmla="*/ 143 w 143"/>
                <a:gd name="T5" fmla="*/ 6 h 21"/>
                <a:gd name="T6" fmla="*/ 0 w 143"/>
                <a:gd name="T7" fmla="*/ 21 h 21"/>
              </a:gdLst>
              <a:ahLst/>
              <a:cxnLst>
                <a:cxn ang="0">
                  <a:pos x="T0" y="T1"/>
                </a:cxn>
                <a:cxn ang="0">
                  <a:pos x="T2" y="T3"/>
                </a:cxn>
                <a:cxn ang="0">
                  <a:pos x="T4" y="T5"/>
                </a:cxn>
                <a:cxn ang="0">
                  <a:pos x="T6" y="T7"/>
                </a:cxn>
              </a:cxnLst>
              <a:rect l="0" t="0" r="r" b="b"/>
              <a:pathLst>
                <a:path w="143" h="21">
                  <a:moveTo>
                    <a:pt x="0" y="21"/>
                  </a:moveTo>
                  <a:cubicBezTo>
                    <a:pt x="143" y="21"/>
                    <a:pt x="143" y="21"/>
                    <a:pt x="143" y="21"/>
                  </a:cubicBezTo>
                  <a:cubicBezTo>
                    <a:pt x="143" y="6"/>
                    <a:pt x="143" y="6"/>
                    <a:pt x="143" y="6"/>
                  </a:cubicBezTo>
                  <a:cubicBezTo>
                    <a:pt x="102" y="0"/>
                    <a:pt x="53" y="6"/>
                    <a:pt x="0" y="2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itle 1">
            <a:extLst>
              <a:ext uri="{FF2B5EF4-FFF2-40B4-BE49-F238E27FC236}">
                <a16:creationId xmlns:a16="http://schemas.microsoft.com/office/drawing/2014/main" id="{2B083532-4DCB-41BF-B561-6EE22621B7C6}"/>
              </a:ext>
            </a:extLst>
          </p:cNvPr>
          <p:cNvSpPr txBox="1">
            <a:spLocks/>
          </p:cNvSpPr>
          <p:nvPr/>
        </p:nvSpPr>
        <p:spPr>
          <a:xfrm>
            <a:off x="3002433" y="3548036"/>
            <a:ext cx="6187134" cy="1006429"/>
          </a:xfrm>
          <a:prstGeom prst="rect">
            <a:avLst/>
          </a:prstGeom>
        </p:spPr>
        <p:txBody>
          <a:bodyPr wrap="square" lIns="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solidFill>
                  <a:srgbClr val="3DC37A"/>
                </a:solidFill>
              </a:rPr>
              <a:t>THANK YOU</a:t>
            </a:r>
            <a:endParaRPr lang="en-ID" sz="6600" b="1" dirty="0">
              <a:solidFill>
                <a:srgbClr val="3DC37A"/>
              </a:solidFill>
            </a:endParaRPr>
          </a:p>
        </p:txBody>
      </p:sp>
      <p:sp>
        <p:nvSpPr>
          <p:cNvPr id="75" name="Star: 5 Points 74">
            <a:extLst>
              <a:ext uri="{FF2B5EF4-FFF2-40B4-BE49-F238E27FC236}">
                <a16:creationId xmlns:a16="http://schemas.microsoft.com/office/drawing/2014/main" id="{880DA302-7877-4187-BF32-8200D065F1DC}"/>
              </a:ext>
            </a:extLst>
          </p:cNvPr>
          <p:cNvSpPr/>
          <p:nvPr/>
        </p:nvSpPr>
        <p:spPr>
          <a:xfrm>
            <a:off x="5534538" y="2094941"/>
            <a:ext cx="1122925" cy="1122925"/>
          </a:xfrm>
          <a:prstGeom prst="star5">
            <a:avLst/>
          </a:prstGeom>
          <a:solidFill>
            <a:srgbClr val="3DC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Star: 5 Points 75">
            <a:extLst>
              <a:ext uri="{FF2B5EF4-FFF2-40B4-BE49-F238E27FC236}">
                <a16:creationId xmlns:a16="http://schemas.microsoft.com/office/drawing/2014/main" id="{B1CDD02A-555A-4B5F-9D62-FE6A345841D9}"/>
              </a:ext>
            </a:extLst>
          </p:cNvPr>
          <p:cNvSpPr/>
          <p:nvPr/>
        </p:nvSpPr>
        <p:spPr>
          <a:xfrm>
            <a:off x="7986249" y="2620966"/>
            <a:ext cx="596900" cy="596900"/>
          </a:xfrm>
          <a:prstGeom prst="star5">
            <a:avLst/>
          </a:prstGeom>
          <a:solidFill>
            <a:srgbClr val="3DC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Star: 5 Points 76">
            <a:extLst>
              <a:ext uri="{FF2B5EF4-FFF2-40B4-BE49-F238E27FC236}">
                <a16:creationId xmlns:a16="http://schemas.microsoft.com/office/drawing/2014/main" id="{2AA4ECC6-0D8F-4110-A3B2-2D62D9BA3090}"/>
              </a:ext>
            </a:extLst>
          </p:cNvPr>
          <p:cNvSpPr/>
          <p:nvPr/>
        </p:nvSpPr>
        <p:spPr>
          <a:xfrm>
            <a:off x="3608851" y="2620966"/>
            <a:ext cx="596900" cy="596900"/>
          </a:xfrm>
          <a:prstGeom prst="star5">
            <a:avLst/>
          </a:prstGeom>
          <a:solidFill>
            <a:srgbClr val="3DC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Star: 5 Points 77">
            <a:extLst>
              <a:ext uri="{FF2B5EF4-FFF2-40B4-BE49-F238E27FC236}">
                <a16:creationId xmlns:a16="http://schemas.microsoft.com/office/drawing/2014/main" id="{17522CCE-12EA-46C3-A1EF-21BE6599D761}"/>
              </a:ext>
            </a:extLst>
          </p:cNvPr>
          <p:cNvSpPr/>
          <p:nvPr/>
        </p:nvSpPr>
        <p:spPr>
          <a:xfrm>
            <a:off x="4428169" y="2333915"/>
            <a:ext cx="883951" cy="883951"/>
          </a:xfrm>
          <a:prstGeom prst="star5">
            <a:avLst/>
          </a:prstGeom>
          <a:solidFill>
            <a:srgbClr val="3DC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76E883C4-A4DE-44F4-8C74-CB1793246587}"/>
              </a:ext>
            </a:extLst>
          </p:cNvPr>
          <p:cNvGrpSpPr/>
          <p:nvPr/>
        </p:nvGrpSpPr>
        <p:grpSpPr>
          <a:xfrm flipH="1" flipV="1">
            <a:off x="-13727" y="-241518"/>
            <a:ext cx="6934201" cy="2031584"/>
            <a:chOff x="5257799" y="4206953"/>
            <a:chExt cx="6934201" cy="3004971"/>
          </a:xfrm>
          <a:solidFill>
            <a:srgbClr val="3DC37A"/>
          </a:solidFill>
        </p:grpSpPr>
        <p:sp>
          <p:nvSpPr>
            <p:cNvPr id="83" name="Freeform 46">
              <a:extLst>
                <a:ext uri="{FF2B5EF4-FFF2-40B4-BE49-F238E27FC236}">
                  <a16:creationId xmlns:a16="http://schemas.microsoft.com/office/drawing/2014/main" id="{D7932299-2F06-43D1-86B3-D8CF5EA9440D}"/>
                </a:ext>
              </a:extLst>
            </p:cNvPr>
            <p:cNvSpPr>
              <a:spLocks/>
            </p:cNvSpPr>
            <p:nvPr/>
          </p:nvSpPr>
          <p:spPr bwMode="auto">
            <a:xfrm>
              <a:off x="5257799" y="4206953"/>
              <a:ext cx="6934200" cy="2651047"/>
            </a:xfrm>
            <a:custGeom>
              <a:avLst/>
              <a:gdLst>
                <a:gd name="T0" fmla="*/ 1382 w 1635"/>
                <a:gd name="T1" fmla="*/ 122 h 623"/>
                <a:gd name="T2" fmla="*/ 1382 w 1635"/>
                <a:gd name="T3" fmla="*/ 121 h 623"/>
                <a:gd name="T4" fmla="*/ 860 w 1635"/>
                <a:gd name="T5" fmla="*/ 218 h 623"/>
                <a:gd name="T6" fmla="*/ 743 w 1635"/>
                <a:gd name="T7" fmla="*/ 319 h 623"/>
                <a:gd name="T8" fmla="*/ 421 w 1635"/>
                <a:gd name="T9" fmla="*/ 372 h 623"/>
                <a:gd name="T10" fmla="*/ 0 w 1635"/>
                <a:gd name="T11" fmla="*/ 623 h 623"/>
                <a:gd name="T12" fmla="*/ 114 w 1635"/>
                <a:gd name="T13" fmla="*/ 623 h 623"/>
                <a:gd name="T14" fmla="*/ 778 w 1635"/>
                <a:gd name="T15" fmla="*/ 384 h 623"/>
                <a:gd name="T16" fmla="*/ 1417 w 1635"/>
                <a:gd name="T17" fmla="*/ 187 h 623"/>
                <a:gd name="T18" fmla="*/ 1635 w 1635"/>
                <a:gd name="T19" fmla="*/ 145 h 623"/>
                <a:gd name="T20" fmla="*/ 1635 w 1635"/>
                <a:gd name="T21" fmla="*/ 237 h 623"/>
                <a:gd name="T22" fmla="*/ 1635 w 1635"/>
                <a:gd name="T23" fmla="*/ 330 h 623"/>
                <a:gd name="T24" fmla="*/ 1635 w 1635"/>
                <a:gd name="T25" fmla="*/ 421 h 623"/>
                <a:gd name="T26" fmla="*/ 1635 w 1635"/>
                <a:gd name="T27" fmla="*/ 500 h 623"/>
                <a:gd name="T28" fmla="*/ 1635 w 1635"/>
                <a:gd name="T29" fmla="*/ 555 h 623"/>
                <a:gd name="T30" fmla="*/ 1635 w 1635"/>
                <a:gd name="T31" fmla="*/ 563 h 623"/>
                <a:gd name="T32" fmla="*/ 1635 w 1635"/>
                <a:gd name="T33" fmla="*/ 608 h 623"/>
                <a:gd name="T34" fmla="*/ 1635 w 1635"/>
                <a:gd name="T35" fmla="*/ 623 h 623"/>
                <a:gd name="T36" fmla="*/ 1635 w 1635"/>
                <a:gd name="T37" fmla="*/ 623 h 623"/>
                <a:gd name="T38" fmla="*/ 1635 w 1635"/>
                <a:gd name="T39" fmla="*/ 56 h 623"/>
                <a:gd name="T40" fmla="*/ 1382 w 1635"/>
                <a:gd name="T41" fmla="*/ 12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5" h="623">
                  <a:moveTo>
                    <a:pt x="1382" y="122"/>
                  </a:moveTo>
                  <a:cubicBezTo>
                    <a:pt x="1382" y="121"/>
                    <a:pt x="1382" y="121"/>
                    <a:pt x="1382" y="121"/>
                  </a:cubicBezTo>
                  <a:cubicBezTo>
                    <a:pt x="1305" y="0"/>
                    <a:pt x="1078" y="53"/>
                    <a:pt x="860" y="218"/>
                  </a:cubicBezTo>
                  <a:cubicBezTo>
                    <a:pt x="821" y="248"/>
                    <a:pt x="781" y="282"/>
                    <a:pt x="743" y="319"/>
                  </a:cubicBezTo>
                  <a:cubicBezTo>
                    <a:pt x="596" y="461"/>
                    <a:pt x="562" y="354"/>
                    <a:pt x="421" y="372"/>
                  </a:cubicBezTo>
                  <a:cubicBezTo>
                    <a:pt x="336" y="383"/>
                    <a:pt x="211" y="439"/>
                    <a:pt x="0" y="623"/>
                  </a:cubicBezTo>
                  <a:cubicBezTo>
                    <a:pt x="114" y="623"/>
                    <a:pt x="114" y="623"/>
                    <a:pt x="114" y="623"/>
                  </a:cubicBezTo>
                  <a:cubicBezTo>
                    <a:pt x="593" y="238"/>
                    <a:pt x="555" y="602"/>
                    <a:pt x="778" y="384"/>
                  </a:cubicBezTo>
                  <a:cubicBezTo>
                    <a:pt x="1025" y="144"/>
                    <a:pt x="1326" y="43"/>
                    <a:pt x="1417" y="187"/>
                  </a:cubicBezTo>
                  <a:cubicBezTo>
                    <a:pt x="1450" y="239"/>
                    <a:pt x="1537" y="207"/>
                    <a:pt x="1635" y="145"/>
                  </a:cubicBezTo>
                  <a:cubicBezTo>
                    <a:pt x="1635" y="237"/>
                    <a:pt x="1635" y="237"/>
                    <a:pt x="1635" y="237"/>
                  </a:cubicBezTo>
                  <a:cubicBezTo>
                    <a:pt x="1635" y="330"/>
                    <a:pt x="1635" y="330"/>
                    <a:pt x="1635" y="330"/>
                  </a:cubicBezTo>
                  <a:cubicBezTo>
                    <a:pt x="1635" y="421"/>
                    <a:pt x="1635" y="421"/>
                    <a:pt x="1635" y="421"/>
                  </a:cubicBezTo>
                  <a:cubicBezTo>
                    <a:pt x="1635" y="500"/>
                    <a:pt x="1635" y="500"/>
                    <a:pt x="1635" y="500"/>
                  </a:cubicBezTo>
                  <a:cubicBezTo>
                    <a:pt x="1635" y="555"/>
                    <a:pt x="1635" y="555"/>
                    <a:pt x="1635" y="555"/>
                  </a:cubicBezTo>
                  <a:cubicBezTo>
                    <a:pt x="1635" y="563"/>
                    <a:pt x="1635" y="563"/>
                    <a:pt x="1635" y="563"/>
                  </a:cubicBezTo>
                  <a:cubicBezTo>
                    <a:pt x="1635" y="608"/>
                    <a:pt x="1635" y="608"/>
                    <a:pt x="1635" y="608"/>
                  </a:cubicBezTo>
                  <a:cubicBezTo>
                    <a:pt x="1635" y="623"/>
                    <a:pt x="1635" y="623"/>
                    <a:pt x="1635" y="623"/>
                  </a:cubicBezTo>
                  <a:cubicBezTo>
                    <a:pt x="1635" y="623"/>
                    <a:pt x="1635" y="623"/>
                    <a:pt x="1635" y="623"/>
                  </a:cubicBezTo>
                  <a:cubicBezTo>
                    <a:pt x="1635" y="56"/>
                    <a:pt x="1635" y="56"/>
                    <a:pt x="1635" y="56"/>
                  </a:cubicBezTo>
                  <a:cubicBezTo>
                    <a:pt x="1524" y="132"/>
                    <a:pt x="1419" y="180"/>
                    <a:pt x="1382" y="1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48">
              <a:extLst>
                <a:ext uri="{FF2B5EF4-FFF2-40B4-BE49-F238E27FC236}">
                  <a16:creationId xmlns:a16="http://schemas.microsoft.com/office/drawing/2014/main" id="{D96F3EB4-1403-4BFF-9FD6-D448897BF9A0}"/>
                </a:ext>
              </a:extLst>
            </p:cNvPr>
            <p:cNvSpPr>
              <a:spLocks/>
            </p:cNvSpPr>
            <p:nvPr/>
          </p:nvSpPr>
          <p:spPr bwMode="auto">
            <a:xfrm>
              <a:off x="6283502" y="4696135"/>
              <a:ext cx="5908498" cy="2515789"/>
            </a:xfrm>
            <a:custGeom>
              <a:avLst/>
              <a:gdLst>
                <a:gd name="T0" fmla="*/ 609 w 1393"/>
                <a:gd name="T1" fmla="*/ 413 h 591"/>
                <a:gd name="T2" fmla="*/ 1247 w 1393"/>
                <a:gd name="T3" fmla="*/ 216 h 591"/>
                <a:gd name="T4" fmla="*/ 1393 w 1393"/>
                <a:gd name="T5" fmla="*/ 215 h 591"/>
                <a:gd name="T6" fmla="*/ 1393 w 1393"/>
                <a:gd name="T7" fmla="*/ 122 h 591"/>
                <a:gd name="T8" fmla="*/ 1208 w 1393"/>
                <a:gd name="T9" fmla="*/ 144 h 591"/>
                <a:gd name="T10" fmla="*/ 569 w 1393"/>
                <a:gd name="T11" fmla="*/ 341 h 591"/>
                <a:gd name="T12" fmla="*/ 0 w 1393"/>
                <a:gd name="T13" fmla="*/ 508 h 591"/>
                <a:gd name="T14" fmla="*/ 158 w 1393"/>
                <a:gd name="T15" fmla="*/ 508 h 591"/>
                <a:gd name="T16" fmla="*/ 609 w 1393"/>
                <a:gd name="T17" fmla="*/ 413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3" h="591">
                  <a:moveTo>
                    <a:pt x="609" y="413"/>
                  </a:moveTo>
                  <a:cubicBezTo>
                    <a:pt x="855" y="173"/>
                    <a:pt x="1157" y="72"/>
                    <a:pt x="1247" y="216"/>
                  </a:cubicBezTo>
                  <a:cubicBezTo>
                    <a:pt x="1272" y="255"/>
                    <a:pt x="1326" y="247"/>
                    <a:pt x="1393" y="215"/>
                  </a:cubicBezTo>
                  <a:cubicBezTo>
                    <a:pt x="1393" y="122"/>
                    <a:pt x="1393" y="122"/>
                    <a:pt x="1393" y="122"/>
                  </a:cubicBezTo>
                  <a:cubicBezTo>
                    <a:pt x="1309" y="170"/>
                    <a:pt x="1237" y="190"/>
                    <a:pt x="1208" y="144"/>
                  </a:cubicBezTo>
                  <a:cubicBezTo>
                    <a:pt x="1117" y="0"/>
                    <a:pt x="816" y="101"/>
                    <a:pt x="569" y="341"/>
                  </a:cubicBezTo>
                  <a:cubicBezTo>
                    <a:pt x="362" y="543"/>
                    <a:pt x="379" y="244"/>
                    <a:pt x="0" y="508"/>
                  </a:cubicBezTo>
                  <a:cubicBezTo>
                    <a:pt x="158" y="508"/>
                    <a:pt x="158" y="508"/>
                    <a:pt x="158" y="508"/>
                  </a:cubicBezTo>
                  <a:cubicBezTo>
                    <a:pt x="418" y="379"/>
                    <a:pt x="426" y="591"/>
                    <a:pt x="609" y="41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50">
              <a:extLst>
                <a:ext uri="{FF2B5EF4-FFF2-40B4-BE49-F238E27FC236}">
                  <a16:creationId xmlns:a16="http://schemas.microsoft.com/office/drawing/2014/main" id="{98DFB794-60EB-44F3-B754-2EF1F8A92E6A}"/>
                </a:ext>
              </a:extLst>
            </p:cNvPr>
            <p:cNvSpPr>
              <a:spLocks/>
            </p:cNvSpPr>
            <p:nvPr/>
          </p:nvSpPr>
          <p:spPr bwMode="auto">
            <a:xfrm>
              <a:off x="8939057" y="5322828"/>
              <a:ext cx="3252943" cy="1535173"/>
            </a:xfrm>
            <a:custGeom>
              <a:avLst/>
              <a:gdLst>
                <a:gd name="T0" fmla="*/ 706 w 767"/>
                <a:gd name="T1" fmla="*/ 212 h 361"/>
                <a:gd name="T2" fmla="*/ 767 w 767"/>
                <a:gd name="T3" fmla="*/ 238 h 361"/>
                <a:gd name="T4" fmla="*/ 767 w 767"/>
                <a:gd name="T5" fmla="*/ 159 h 361"/>
                <a:gd name="T6" fmla="*/ 661 w 767"/>
                <a:gd name="T7" fmla="*/ 144 h 361"/>
                <a:gd name="T8" fmla="*/ 23 w 767"/>
                <a:gd name="T9" fmla="*/ 341 h 361"/>
                <a:gd name="T10" fmla="*/ 0 w 767"/>
                <a:gd name="T11" fmla="*/ 361 h 361"/>
                <a:gd name="T12" fmla="*/ 120 w 767"/>
                <a:gd name="T13" fmla="*/ 361 h 361"/>
                <a:gd name="T14" fmla="*/ 706 w 767"/>
                <a:gd name="T15" fmla="*/ 212 h 3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 h="361">
                  <a:moveTo>
                    <a:pt x="706" y="212"/>
                  </a:moveTo>
                  <a:cubicBezTo>
                    <a:pt x="719" y="233"/>
                    <a:pt x="740" y="240"/>
                    <a:pt x="767" y="238"/>
                  </a:cubicBezTo>
                  <a:cubicBezTo>
                    <a:pt x="767" y="159"/>
                    <a:pt x="767" y="159"/>
                    <a:pt x="767" y="159"/>
                  </a:cubicBezTo>
                  <a:cubicBezTo>
                    <a:pt x="719" y="176"/>
                    <a:pt x="681" y="174"/>
                    <a:pt x="661" y="144"/>
                  </a:cubicBezTo>
                  <a:cubicBezTo>
                    <a:pt x="571" y="0"/>
                    <a:pt x="269" y="101"/>
                    <a:pt x="23" y="341"/>
                  </a:cubicBezTo>
                  <a:cubicBezTo>
                    <a:pt x="15" y="348"/>
                    <a:pt x="8" y="355"/>
                    <a:pt x="0" y="361"/>
                  </a:cubicBezTo>
                  <a:cubicBezTo>
                    <a:pt x="120" y="361"/>
                    <a:pt x="120" y="361"/>
                    <a:pt x="120" y="361"/>
                  </a:cubicBezTo>
                  <a:cubicBezTo>
                    <a:pt x="355" y="157"/>
                    <a:pt x="622" y="78"/>
                    <a:pt x="706" y="21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52">
              <a:extLst>
                <a:ext uri="{FF2B5EF4-FFF2-40B4-BE49-F238E27FC236}">
                  <a16:creationId xmlns:a16="http://schemas.microsoft.com/office/drawing/2014/main" id="{B0533F6A-30E8-4A72-91A3-F755A69022D7}"/>
                </a:ext>
              </a:extLst>
            </p:cNvPr>
            <p:cNvSpPr>
              <a:spLocks/>
            </p:cNvSpPr>
            <p:nvPr/>
          </p:nvSpPr>
          <p:spPr bwMode="auto">
            <a:xfrm>
              <a:off x="10075220" y="6041946"/>
              <a:ext cx="2116780" cy="816053"/>
            </a:xfrm>
            <a:custGeom>
              <a:avLst/>
              <a:gdLst>
                <a:gd name="T0" fmla="*/ 499 w 499"/>
                <a:gd name="T1" fmla="*/ 132 h 192"/>
                <a:gd name="T2" fmla="*/ 499 w 499"/>
                <a:gd name="T3" fmla="*/ 124 h 192"/>
                <a:gd name="T4" fmla="*/ 493 w 499"/>
                <a:gd name="T5" fmla="*/ 117 h 192"/>
                <a:gd name="T6" fmla="*/ 0 w 499"/>
                <a:gd name="T7" fmla="*/ 192 h 192"/>
                <a:gd name="T8" fmla="*/ 145 w 499"/>
                <a:gd name="T9" fmla="*/ 192 h 192"/>
                <a:gd name="T10" fmla="*/ 499 w 499"/>
                <a:gd name="T11" fmla="*/ 132 h 192"/>
              </a:gdLst>
              <a:ahLst/>
              <a:cxnLst>
                <a:cxn ang="0">
                  <a:pos x="T0" y="T1"/>
                </a:cxn>
                <a:cxn ang="0">
                  <a:pos x="T2" y="T3"/>
                </a:cxn>
                <a:cxn ang="0">
                  <a:pos x="T4" y="T5"/>
                </a:cxn>
                <a:cxn ang="0">
                  <a:pos x="T6" y="T7"/>
                </a:cxn>
                <a:cxn ang="0">
                  <a:pos x="T8" y="T9"/>
                </a:cxn>
                <a:cxn ang="0">
                  <a:pos x="T10" y="T11"/>
                </a:cxn>
              </a:cxnLst>
              <a:rect l="0" t="0" r="r" b="b"/>
              <a:pathLst>
                <a:path w="499" h="192">
                  <a:moveTo>
                    <a:pt x="499" y="132"/>
                  </a:moveTo>
                  <a:cubicBezTo>
                    <a:pt x="499" y="124"/>
                    <a:pt x="499" y="124"/>
                    <a:pt x="499" y="124"/>
                  </a:cubicBezTo>
                  <a:cubicBezTo>
                    <a:pt x="497" y="122"/>
                    <a:pt x="495" y="119"/>
                    <a:pt x="493" y="117"/>
                  </a:cubicBezTo>
                  <a:cubicBezTo>
                    <a:pt x="420" y="0"/>
                    <a:pt x="208" y="44"/>
                    <a:pt x="0" y="192"/>
                  </a:cubicBezTo>
                  <a:cubicBezTo>
                    <a:pt x="145" y="192"/>
                    <a:pt x="145" y="192"/>
                    <a:pt x="145" y="192"/>
                  </a:cubicBezTo>
                  <a:cubicBezTo>
                    <a:pt x="287" y="113"/>
                    <a:pt x="420" y="86"/>
                    <a:pt x="499" y="1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54">
              <a:extLst>
                <a:ext uri="{FF2B5EF4-FFF2-40B4-BE49-F238E27FC236}">
                  <a16:creationId xmlns:a16="http://schemas.microsoft.com/office/drawing/2014/main" id="{2D9A8EDF-F00F-4B01-AC45-61D692859BBA}"/>
                </a:ext>
              </a:extLst>
            </p:cNvPr>
            <p:cNvSpPr>
              <a:spLocks/>
            </p:cNvSpPr>
            <p:nvPr/>
          </p:nvSpPr>
          <p:spPr bwMode="auto">
            <a:xfrm>
              <a:off x="11585595" y="6767828"/>
              <a:ext cx="606405" cy="90172"/>
            </a:xfrm>
            <a:custGeom>
              <a:avLst/>
              <a:gdLst>
                <a:gd name="T0" fmla="*/ 0 w 143"/>
                <a:gd name="T1" fmla="*/ 21 h 21"/>
                <a:gd name="T2" fmla="*/ 143 w 143"/>
                <a:gd name="T3" fmla="*/ 21 h 21"/>
                <a:gd name="T4" fmla="*/ 143 w 143"/>
                <a:gd name="T5" fmla="*/ 6 h 21"/>
                <a:gd name="T6" fmla="*/ 0 w 143"/>
                <a:gd name="T7" fmla="*/ 21 h 21"/>
              </a:gdLst>
              <a:ahLst/>
              <a:cxnLst>
                <a:cxn ang="0">
                  <a:pos x="T0" y="T1"/>
                </a:cxn>
                <a:cxn ang="0">
                  <a:pos x="T2" y="T3"/>
                </a:cxn>
                <a:cxn ang="0">
                  <a:pos x="T4" y="T5"/>
                </a:cxn>
                <a:cxn ang="0">
                  <a:pos x="T6" y="T7"/>
                </a:cxn>
              </a:cxnLst>
              <a:rect l="0" t="0" r="r" b="b"/>
              <a:pathLst>
                <a:path w="143" h="21">
                  <a:moveTo>
                    <a:pt x="0" y="21"/>
                  </a:moveTo>
                  <a:cubicBezTo>
                    <a:pt x="143" y="21"/>
                    <a:pt x="143" y="21"/>
                    <a:pt x="143" y="21"/>
                  </a:cubicBezTo>
                  <a:cubicBezTo>
                    <a:pt x="143" y="6"/>
                    <a:pt x="143" y="6"/>
                    <a:pt x="143" y="6"/>
                  </a:cubicBezTo>
                  <a:cubicBezTo>
                    <a:pt x="102" y="0"/>
                    <a:pt x="53" y="6"/>
                    <a:pt x="0" y="2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90" name="Star: 5 Points 89">
            <a:extLst>
              <a:ext uri="{FF2B5EF4-FFF2-40B4-BE49-F238E27FC236}">
                <a16:creationId xmlns:a16="http://schemas.microsoft.com/office/drawing/2014/main" id="{4825A85C-CC68-488B-8214-224A4BFDF232}"/>
              </a:ext>
            </a:extLst>
          </p:cNvPr>
          <p:cNvSpPr/>
          <p:nvPr/>
        </p:nvSpPr>
        <p:spPr>
          <a:xfrm>
            <a:off x="6879881" y="2333915"/>
            <a:ext cx="883951" cy="883951"/>
          </a:xfrm>
          <a:prstGeom prst="star5">
            <a:avLst/>
          </a:prstGeom>
          <a:solidFill>
            <a:srgbClr val="3DC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7932" y="135054"/>
            <a:ext cx="7478746" cy="6369828"/>
          </a:xfrm>
          <a:prstGeom prst="rect">
            <a:avLst/>
          </a:prstGeom>
        </p:spPr>
      </p:pic>
    </p:spTree>
    <p:extLst>
      <p:ext uri="{BB962C8B-B14F-4D97-AF65-F5344CB8AC3E}">
        <p14:creationId xmlns:p14="http://schemas.microsoft.com/office/powerpoint/2010/main" val="3487442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1"/>
          <p:cNvSpPr>
            <a:spLocks noGrp="1"/>
          </p:cNvSpPr>
          <p:nvPr>
            <p:ph type="sldNum" sz="quarter" idx="12"/>
          </p:nvPr>
        </p:nvSpPr>
        <p:spPr bwMode="auto">
          <a:xfrm>
            <a:off x="10463213" y="5835650"/>
            <a:ext cx="449262" cy="365125"/>
          </a:xfrm>
          <a:ln>
            <a:miter lim="800000"/>
            <a:headEnd/>
            <a:tailEnd/>
          </a:ln>
        </p:spPr>
        <p:txBody>
          <a:bodyPr/>
          <a:lstStyle/>
          <a:p>
            <a:pPr>
              <a:defRPr/>
            </a:pPr>
            <a:r>
              <a:rPr lang="en-US" altLang="en-US">
                <a:cs typeface="+mn-cs"/>
              </a:rPr>
              <a:t>5</a:t>
            </a:r>
          </a:p>
        </p:txBody>
      </p:sp>
      <p:sp>
        <p:nvSpPr>
          <p:cNvPr id="2" name="Content Placeholder 1"/>
          <p:cNvSpPr>
            <a:spLocks noGrp="1"/>
          </p:cNvSpPr>
          <p:nvPr>
            <p:ph idx="1"/>
          </p:nvPr>
        </p:nvSpPr>
        <p:spPr>
          <a:xfrm>
            <a:off x="2295480" y="1863724"/>
            <a:ext cx="8993187" cy="4351337"/>
          </a:xfrm>
        </p:spPr>
        <p:txBody>
          <a:bodyPr>
            <a:normAutofit/>
          </a:bodyPr>
          <a:lstStyle/>
          <a:p>
            <a:pPr algn="just">
              <a:buFont typeface="Wingdings" panose="05000000000000000000" pitchFamily="2" charset="2"/>
              <a:buChar char="q"/>
              <a:defRPr/>
            </a:pPr>
            <a:r>
              <a:rPr lang="en-US" sz="2200" b="1" dirty="0">
                <a:latin typeface="Book Antiqua" pitchFamily="18" charset="0"/>
              </a:rPr>
              <a:t>The  Public Service as a machinery of Government, is charged with the responsibility of executing policies and programmes, and delivering services, which adequately meet the needs of the citizenry and provide good governance.</a:t>
            </a:r>
          </a:p>
          <a:p>
            <a:pPr algn="just">
              <a:buFont typeface="Wingdings" panose="05000000000000000000" pitchFamily="2" charset="2"/>
              <a:buChar char="q"/>
              <a:defRPr/>
            </a:pPr>
            <a:r>
              <a:rPr lang="en-US" sz="2200" b="1" dirty="0">
                <a:latin typeface="Book Antiqua" pitchFamily="18" charset="0"/>
              </a:rPr>
              <a:t>It also ensures policy continuity and institutional coherence, thereby facilitating rapid attainment of national goals and sustainable development.  </a:t>
            </a:r>
          </a:p>
          <a:p>
            <a:pPr algn="just">
              <a:buFont typeface="Wingdings" panose="05000000000000000000" pitchFamily="2" charset="2"/>
              <a:buChar char="q"/>
              <a:defRPr/>
            </a:pPr>
            <a:r>
              <a:rPr lang="en-US" sz="2200" b="1" dirty="0">
                <a:latin typeface="Book Antiqua" pitchFamily="18" charset="0"/>
              </a:rPr>
              <a:t>In realizing these objectives, the need to have a well-motivated and appreciated Public Service becomes imperative.</a:t>
            </a:r>
            <a:endParaRPr lang="en-US" sz="2200" dirty="0">
              <a:latin typeface="Book Antiqua" pitchFamily="18" charset="0"/>
            </a:endParaRPr>
          </a:p>
          <a:p>
            <a:pPr marL="457200" lvl="1" indent="0" algn="just">
              <a:buFont typeface="Arial" panose="020B0604020202020204" pitchFamily="34" charset="0"/>
              <a:buNone/>
              <a:defRPr/>
            </a:pPr>
            <a:endParaRPr lang="en-US" sz="2200" i="1" dirty="0">
              <a:latin typeface="Book Antiqua" pitchFamily="18" charset="0"/>
            </a:endParaRPr>
          </a:p>
          <a:p>
            <a:pPr lvl="1" algn="just">
              <a:buFont typeface="Arial" panose="020B0604020202020204" pitchFamily="34" charset="0"/>
              <a:buChar char="•"/>
              <a:defRPr/>
            </a:pPr>
            <a:endParaRPr lang="en-US" sz="2200" i="1" dirty="0">
              <a:latin typeface="Book Antiqua" pitchFamily="18" charset="0"/>
            </a:endParaRPr>
          </a:p>
          <a:p>
            <a:pPr marL="457200" lvl="1" indent="0" algn="just">
              <a:buFont typeface="Arial" panose="020B0604020202020204" pitchFamily="34" charset="0"/>
              <a:buNone/>
              <a:defRPr/>
            </a:pPr>
            <a:endParaRPr lang="en-US" sz="2200" i="1" dirty="0">
              <a:latin typeface="Book Antiqua" pitchFamily="18" charset="0"/>
            </a:endParaRPr>
          </a:p>
        </p:txBody>
      </p:sp>
      <p:sp>
        <p:nvSpPr>
          <p:cNvPr id="4102" name="Title 1"/>
          <p:cNvSpPr txBox="1">
            <a:spLocks noChangeArrowheads="1"/>
          </p:cNvSpPr>
          <p:nvPr/>
        </p:nvSpPr>
        <p:spPr bwMode="auto">
          <a:xfrm>
            <a:off x="2655843" y="520699"/>
            <a:ext cx="82724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defRPr sz="2000">
                <a:solidFill>
                  <a:schemeClr val="tx1"/>
                </a:solidFill>
                <a:latin typeface="Calibri" pitchFamily="34" charset="0"/>
              </a:defRPr>
            </a:lvl6pPr>
            <a:lvl7pPr eaLnBrk="0" fontAlgn="base" hangingPunct="0">
              <a:spcAft>
                <a:spcPct val="0"/>
              </a:spcAft>
              <a:buFont typeface="Arial" charset="0"/>
              <a:defRPr sz="2000">
                <a:solidFill>
                  <a:schemeClr val="tx1"/>
                </a:solidFill>
                <a:latin typeface="Calibri" pitchFamily="34" charset="0"/>
              </a:defRPr>
            </a:lvl7pPr>
            <a:lvl8pPr eaLnBrk="0" fontAlgn="base" hangingPunct="0">
              <a:spcAft>
                <a:spcPct val="0"/>
              </a:spcAft>
              <a:buFont typeface="Arial" charset="0"/>
              <a:defRPr sz="2000">
                <a:solidFill>
                  <a:schemeClr val="tx1"/>
                </a:solidFill>
                <a:latin typeface="Calibri" pitchFamily="34" charset="0"/>
              </a:defRPr>
            </a:lvl8pPr>
            <a:lvl9pPr eaLnBrk="0" fontAlgn="base" hangingPunct="0">
              <a:spcAft>
                <a:spcPct val="0"/>
              </a:spcAft>
              <a:buFont typeface="Arial" charset="0"/>
              <a:defRPr sz="2000">
                <a:solidFill>
                  <a:schemeClr val="tx1"/>
                </a:solidFill>
                <a:latin typeface="Calibri" pitchFamily="34" charset="0"/>
              </a:defRPr>
            </a:lvl9pPr>
          </a:lstStyle>
          <a:p>
            <a:pPr algn="ctr">
              <a:lnSpc>
                <a:spcPct val="90000"/>
              </a:lnSpc>
            </a:pPr>
            <a:r>
              <a:rPr lang="en-GB" altLang="en-US" sz="4400" b="1">
                <a:latin typeface="Book Antiqua" pitchFamily="18" charset="0"/>
              </a:rPr>
              <a:t>The Nigerian Public Service</a:t>
            </a:r>
            <a:endParaRPr lang="en-GB" altLang="en-US" sz="4400">
              <a:latin typeface="Calibri Light" pitchFamily="34" charset="0"/>
            </a:endParaRPr>
          </a:p>
        </p:txBody>
      </p:sp>
      <p:pic>
        <p:nvPicPr>
          <p:cNvPr id="410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330200"/>
            <a:ext cx="1174750"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28189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defRPr sz="2000">
                <a:solidFill>
                  <a:schemeClr val="tx1"/>
                </a:solidFill>
                <a:latin typeface="Calibri" pitchFamily="34" charset="0"/>
              </a:defRPr>
            </a:lvl6pPr>
            <a:lvl7pPr eaLnBrk="0" fontAlgn="base" hangingPunct="0">
              <a:spcAft>
                <a:spcPct val="0"/>
              </a:spcAft>
              <a:buFont typeface="Arial" charset="0"/>
              <a:defRPr sz="2000">
                <a:solidFill>
                  <a:schemeClr val="tx1"/>
                </a:solidFill>
                <a:latin typeface="Calibri" pitchFamily="34" charset="0"/>
              </a:defRPr>
            </a:lvl7pPr>
            <a:lvl8pPr eaLnBrk="0" fontAlgn="base" hangingPunct="0">
              <a:spcAft>
                <a:spcPct val="0"/>
              </a:spcAft>
              <a:buFont typeface="Arial" charset="0"/>
              <a:defRPr sz="2000">
                <a:solidFill>
                  <a:schemeClr val="tx1"/>
                </a:solidFill>
                <a:latin typeface="Calibri" pitchFamily="34" charset="0"/>
              </a:defRPr>
            </a:lvl8pPr>
            <a:lvl9pPr eaLnBrk="0" fontAlgn="base" hangingPunct="0">
              <a:spcAft>
                <a:spcPct val="0"/>
              </a:spcAft>
              <a:buFont typeface="Arial" charset="0"/>
              <a:defRPr sz="2000">
                <a:solidFill>
                  <a:schemeClr val="tx1"/>
                </a:solidFill>
                <a:latin typeface="Calibri" pitchFamily="34" charset="0"/>
              </a:defRPr>
            </a:lvl9pPr>
          </a:lstStyle>
          <a:p>
            <a:fld id="{7C67B82A-DB33-4EBE-8174-2C79F63CDD46}" type="slidenum">
              <a:rPr lang="en-US" altLang="en-US" sz="1200">
                <a:solidFill>
                  <a:srgbClr val="898989"/>
                </a:solidFill>
              </a:rPr>
              <a:pPr/>
              <a:t>4</a:t>
            </a:fld>
            <a:endParaRPr lang="en-US" altLang="en-US" sz="1200">
              <a:solidFill>
                <a:srgbClr val="898989"/>
              </a:solidFill>
            </a:endParaRPr>
          </a:p>
        </p:txBody>
      </p:sp>
      <p:sp>
        <p:nvSpPr>
          <p:cNvPr id="5123" name="Rectangle 4"/>
          <p:cNvSpPr>
            <a:spLocks noChangeArrowheads="1"/>
          </p:cNvSpPr>
          <p:nvPr/>
        </p:nvSpPr>
        <p:spPr bwMode="auto">
          <a:xfrm>
            <a:off x="4040188" y="350838"/>
            <a:ext cx="5640387"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altLang="en-US" sz="3800" b="1">
                <a:latin typeface="Book Antiqua" pitchFamily="18" charset="0"/>
              </a:rPr>
              <a:t>Civil and Public Servant</a:t>
            </a:r>
            <a:endParaRPr lang="en-GB" altLang="en-US" sz="3800">
              <a:latin typeface="Calibri Light" pitchFamily="34" charset="0"/>
            </a:endParaRPr>
          </a:p>
        </p:txBody>
      </p:sp>
      <p:grpSp>
        <p:nvGrpSpPr>
          <p:cNvPr id="5124" name="Group 1"/>
          <p:cNvGrpSpPr>
            <a:grpSpLocks/>
          </p:cNvGrpSpPr>
          <p:nvPr/>
        </p:nvGrpSpPr>
        <p:grpSpPr bwMode="auto">
          <a:xfrm>
            <a:off x="2647950" y="1181100"/>
            <a:ext cx="8815388" cy="4892675"/>
            <a:chOff x="2483894" y="1181475"/>
            <a:chExt cx="8979090" cy="5151724"/>
          </a:xfrm>
        </p:grpSpPr>
        <p:grpSp>
          <p:nvGrpSpPr>
            <p:cNvPr id="5129" name="Group 11"/>
            <p:cNvGrpSpPr>
              <a:grpSpLocks/>
            </p:cNvGrpSpPr>
            <p:nvPr/>
          </p:nvGrpSpPr>
          <p:grpSpPr bwMode="auto">
            <a:xfrm>
              <a:off x="2483894" y="1185744"/>
              <a:ext cx="4258102" cy="5108895"/>
              <a:chOff x="1787236" y="1759527"/>
              <a:chExt cx="3809651" cy="4779818"/>
            </a:xfrm>
          </p:grpSpPr>
          <p:sp>
            <p:nvSpPr>
              <p:cNvPr id="9" name="Rounded Rectangle 8"/>
              <p:cNvSpPr/>
              <p:nvPr/>
            </p:nvSpPr>
            <p:spPr>
              <a:xfrm>
                <a:off x="1787236" y="1940072"/>
                <a:ext cx="3809120" cy="459938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Flowchart: Alternate Process 9"/>
              <p:cNvSpPr/>
              <p:nvPr/>
            </p:nvSpPr>
            <p:spPr>
              <a:xfrm>
                <a:off x="2231368" y="1760225"/>
                <a:ext cx="3074203" cy="456654"/>
              </a:xfrm>
              <a:prstGeom prst="flowChartAlternateProcess">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37" name="TextBox 7"/>
              <p:cNvSpPr txBox="1">
                <a:spLocks noChangeArrowheads="1"/>
              </p:cNvSpPr>
              <p:nvPr/>
            </p:nvSpPr>
            <p:spPr bwMode="auto">
              <a:xfrm>
                <a:off x="2276488" y="1816617"/>
                <a:ext cx="3029803" cy="44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defRPr sz="2000">
                    <a:solidFill>
                      <a:schemeClr val="tx1"/>
                    </a:solidFill>
                    <a:latin typeface="Calibri" pitchFamily="34" charset="0"/>
                  </a:defRPr>
                </a:lvl6pPr>
                <a:lvl7pPr eaLnBrk="0" fontAlgn="base" hangingPunct="0">
                  <a:spcAft>
                    <a:spcPct val="0"/>
                  </a:spcAft>
                  <a:buFont typeface="Arial" charset="0"/>
                  <a:defRPr sz="2000">
                    <a:solidFill>
                      <a:schemeClr val="tx1"/>
                    </a:solidFill>
                    <a:latin typeface="Calibri" pitchFamily="34" charset="0"/>
                  </a:defRPr>
                </a:lvl7pPr>
                <a:lvl8pPr eaLnBrk="0" fontAlgn="base" hangingPunct="0">
                  <a:spcAft>
                    <a:spcPct val="0"/>
                  </a:spcAft>
                  <a:buFont typeface="Arial" charset="0"/>
                  <a:defRPr sz="2000">
                    <a:solidFill>
                      <a:schemeClr val="tx1"/>
                    </a:solidFill>
                    <a:latin typeface="Calibri" pitchFamily="34" charset="0"/>
                  </a:defRPr>
                </a:lvl8pPr>
                <a:lvl9pPr eaLnBrk="0" fontAlgn="base" hangingPunct="0">
                  <a:spcAft>
                    <a:spcPct val="0"/>
                  </a:spcAft>
                  <a:buFont typeface="Arial" charset="0"/>
                  <a:defRPr sz="2000">
                    <a:solidFill>
                      <a:schemeClr val="tx1"/>
                    </a:solidFill>
                    <a:latin typeface="Calibri" pitchFamily="34" charset="0"/>
                  </a:defRPr>
                </a:lvl9pPr>
              </a:lstStyle>
              <a:p>
                <a:pPr algn="ctr"/>
                <a:r>
                  <a:rPr lang="en-US" altLang="en-US" sz="2500" b="1"/>
                  <a:t>CIVIL SERVANTS</a:t>
                </a:r>
              </a:p>
            </p:txBody>
          </p:sp>
          <p:sp>
            <p:nvSpPr>
              <p:cNvPr id="5138" name="TextBox 10"/>
              <p:cNvSpPr txBox="1">
                <a:spLocks noChangeArrowheads="1"/>
              </p:cNvSpPr>
              <p:nvPr/>
            </p:nvSpPr>
            <p:spPr bwMode="auto">
              <a:xfrm>
                <a:off x="1996585" y="2339746"/>
                <a:ext cx="3600302" cy="3829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defRPr sz="2000">
                    <a:solidFill>
                      <a:schemeClr val="tx1"/>
                    </a:solidFill>
                    <a:latin typeface="Calibri" pitchFamily="34" charset="0"/>
                  </a:defRPr>
                </a:lvl6pPr>
                <a:lvl7pPr eaLnBrk="0" fontAlgn="base" hangingPunct="0">
                  <a:spcAft>
                    <a:spcPct val="0"/>
                  </a:spcAft>
                  <a:buFont typeface="Arial" charset="0"/>
                  <a:defRPr sz="2000">
                    <a:solidFill>
                      <a:schemeClr val="tx1"/>
                    </a:solidFill>
                    <a:latin typeface="Calibri" pitchFamily="34" charset="0"/>
                  </a:defRPr>
                </a:lvl7pPr>
                <a:lvl8pPr eaLnBrk="0" fontAlgn="base" hangingPunct="0">
                  <a:spcAft>
                    <a:spcPct val="0"/>
                  </a:spcAft>
                  <a:buFont typeface="Arial" charset="0"/>
                  <a:defRPr sz="2000">
                    <a:solidFill>
                      <a:schemeClr val="tx1"/>
                    </a:solidFill>
                    <a:latin typeface="Calibri" pitchFamily="34" charset="0"/>
                  </a:defRPr>
                </a:lvl8pPr>
                <a:lvl9pPr eaLnBrk="0" fontAlgn="base" hangingPunct="0">
                  <a:spcAft>
                    <a:spcPct val="0"/>
                  </a:spcAft>
                  <a:buFont typeface="Arial" charset="0"/>
                  <a:defRPr sz="2000">
                    <a:solidFill>
                      <a:schemeClr val="tx1"/>
                    </a:solidFill>
                    <a:latin typeface="Calibri" pitchFamily="34" charset="0"/>
                  </a:defRPr>
                </a:lvl9pPr>
              </a:lstStyle>
              <a:p>
                <a:r>
                  <a:rPr lang="en-US" altLang="en-US" sz="1900" b="1"/>
                  <a:t>Civil  Servants in Nigeria work mainly in Ministries to support Minsters/Commissioners. </a:t>
                </a:r>
              </a:p>
              <a:p>
                <a:r>
                  <a:rPr lang="en-US" altLang="en-US" sz="1900" b="1"/>
                  <a:t>After recruitment, they only follow a career part that can lead them becoming Permanent Secretaries.</a:t>
                </a:r>
              </a:p>
              <a:p>
                <a:endParaRPr lang="en-US" altLang="en-US" sz="1900" b="1"/>
              </a:p>
              <a:p>
                <a:r>
                  <a:rPr lang="en-US" altLang="en-US" sz="1900" b="1"/>
                  <a:t>They are supposed to be  thoroughbred bureaucrats that can help develop and advice on policy, Their job is often not to deliver any service directly. Service delivery is the job of agencies and parastatals.   </a:t>
                </a:r>
              </a:p>
            </p:txBody>
          </p:sp>
        </p:grpSp>
        <p:grpSp>
          <p:nvGrpSpPr>
            <p:cNvPr id="5130" name="Group 11"/>
            <p:cNvGrpSpPr>
              <a:grpSpLocks/>
            </p:cNvGrpSpPr>
            <p:nvPr/>
          </p:nvGrpSpPr>
          <p:grpSpPr bwMode="auto">
            <a:xfrm>
              <a:off x="7204882" y="1181475"/>
              <a:ext cx="4258102" cy="5151724"/>
              <a:chOff x="1787236" y="1759527"/>
              <a:chExt cx="3809651" cy="4819887"/>
            </a:xfrm>
          </p:grpSpPr>
          <p:sp>
            <p:nvSpPr>
              <p:cNvPr id="12" name="Rounded Rectangle 11"/>
              <p:cNvSpPr/>
              <p:nvPr/>
            </p:nvSpPr>
            <p:spPr>
              <a:xfrm>
                <a:off x="1787767" y="1939374"/>
                <a:ext cx="3809120" cy="459937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Flowchart: Alternate Process 12"/>
              <p:cNvSpPr/>
              <p:nvPr/>
            </p:nvSpPr>
            <p:spPr>
              <a:xfrm>
                <a:off x="2231900" y="1759527"/>
                <a:ext cx="3074203" cy="456654"/>
              </a:xfrm>
              <a:prstGeom prst="flowChartAlternateProcess">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33" name="TextBox 7"/>
              <p:cNvSpPr txBox="1">
                <a:spLocks noChangeArrowheads="1"/>
              </p:cNvSpPr>
              <p:nvPr/>
            </p:nvSpPr>
            <p:spPr bwMode="auto">
              <a:xfrm>
                <a:off x="2276488" y="1816617"/>
                <a:ext cx="3029803" cy="44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defRPr sz="2000">
                    <a:solidFill>
                      <a:schemeClr val="tx1"/>
                    </a:solidFill>
                    <a:latin typeface="Calibri" pitchFamily="34" charset="0"/>
                  </a:defRPr>
                </a:lvl6pPr>
                <a:lvl7pPr eaLnBrk="0" fontAlgn="base" hangingPunct="0">
                  <a:spcAft>
                    <a:spcPct val="0"/>
                  </a:spcAft>
                  <a:buFont typeface="Arial" charset="0"/>
                  <a:defRPr sz="2000">
                    <a:solidFill>
                      <a:schemeClr val="tx1"/>
                    </a:solidFill>
                    <a:latin typeface="Calibri" pitchFamily="34" charset="0"/>
                  </a:defRPr>
                </a:lvl7pPr>
                <a:lvl8pPr eaLnBrk="0" fontAlgn="base" hangingPunct="0">
                  <a:spcAft>
                    <a:spcPct val="0"/>
                  </a:spcAft>
                  <a:buFont typeface="Arial" charset="0"/>
                  <a:defRPr sz="2000">
                    <a:solidFill>
                      <a:schemeClr val="tx1"/>
                    </a:solidFill>
                    <a:latin typeface="Calibri" pitchFamily="34" charset="0"/>
                  </a:defRPr>
                </a:lvl8pPr>
                <a:lvl9pPr eaLnBrk="0" fontAlgn="base" hangingPunct="0">
                  <a:spcAft>
                    <a:spcPct val="0"/>
                  </a:spcAft>
                  <a:buFont typeface="Arial" charset="0"/>
                  <a:defRPr sz="2000">
                    <a:solidFill>
                      <a:schemeClr val="tx1"/>
                    </a:solidFill>
                    <a:latin typeface="Calibri" pitchFamily="34" charset="0"/>
                  </a:defRPr>
                </a:lvl9pPr>
              </a:lstStyle>
              <a:p>
                <a:pPr algn="ctr"/>
                <a:r>
                  <a:rPr lang="en-US" altLang="en-US" sz="2500" b="1"/>
                  <a:t>PUBLIC SERVANTS</a:t>
                </a:r>
              </a:p>
            </p:txBody>
          </p:sp>
          <p:sp>
            <p:nvSpPr>
              <p:cNvPr id="5134" name="TextBox 10"/>
              <p:cNvSpPr txBox="1">
                <a:spLocks noChangeArrowheads="1"/>
              </p:cNvSpPr>
              <p:nvPr/>
            </p:nvSpPr>
            <p:spPr bwMode="auto">
              <a:xfrm>
                <a:off x="1996585" y="2173751"/>
                <a:ext cx="3600302" cy="440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defRPr sz="2000">
                    <a:solidFill>
                      <a:schemeClr val="tx1"/>
                    </a:solidFill>
                    <a:latin typeface="Calibri" pitchFamily="34" charset="0"/>
                  </a:defRPr>
                </a:lvl6pPr>
                <a:lvl7pPr eaLnBrk="0" fontAlgn="base" hangingPunct="0">
                  <a:spcAft>
                    <a:spcPct val="0"/>
                  </a:spcAft>
                  <a:buFont typeface="Arial" charset="0"/>
                  <a:defRPr sz="2000">
                    <a:solidFill>
                      <a:schemeClr val="tx1"/>
                    </a:solidFill>
                    <a:latin typeface="Calibri" pitchFamily="34" charset="0"/>
                  </a:defRPr>
                </a:lvl7pPr>
                <a:lvl8pPr eaLnBrk="0" fontAlgn="base" hangingPunct="0">
                  <a:spcAft>
                    <a:spcPct val="0"/>
                  </a:spcAft>
                  <a:buFont typeface="Arial" charset="0"/>
                  <a:defRPr sz="2000">
                    <a:solidFill>
                      <a:schemeClr val="tx1"/>
                    </a:solidFill>
                    <a:latin typeface="Calibri" pitchFamily="34" charset="0"/>
                  </a:defRPr>
                </a:lvl8pPr>
                <a:lvl9pPr eaLnBrk="0" fontAlgn="base" hangingPunct="0">
                  <a:spcAft>
                    <a:spcPct val="0"/>
                  </a:spcAft>
                  <a:buFont typeface="Arial" charset="0"/>
                  <a:defRPr sz="2000">
                    <a:solidFill>
                      <a:schemeClr val="tx1"/>
                    </a:solidFill>
                    <a:latin typeface="Calibri" pitchFamily="34" charset="0"/>
                  </a:defRPr>
                </a:lvl9pPr>
              </a:lstStyle>
              <a:p>
                <a:r>
                  <a:rPr lang="en-US" altLang="en-US" sz="1900" b="1"/>
                  <a:t>Everyone that draws a salary from the public purse is a public servant. These include Mr. President, Vice President, Secretary to Government, Chief of Staff, Special Advisers, Senior Special Assistants, Personal Assistants and other aids.  Minsters, Legislators, Judges, University Lectures, Doctors and Nurses in Public health institutions, Soldiers, Policemen and women and so on, Everyone that draws Salary from public purse. Civil Servants also draw salary from public purse and are therefore Public Servants.</a:t>
                </a:r>
              </a:p>
            </p:txBody>
          </p:sp>
        </p:grpSp>
      </p:grpSp>
      <p:pic>
        <p:nvPicPr>
          <p:cNvPr id="512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038" y="347663"/>
            <a:ext cx="117475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240156" y="6135688"/>
            <a:ext cx="8174038" cy="368300"/>
          </a:xfrm>
          <a:prstGeom prst="rect">
            <a:avLst/>
          </a:prstGeom>
          <a:noFill/>
        </p:spPr>
        <p:txBody>
          <a:bodyPr wrap="none">
            <a:spAutoFit/>
          </a:bodyPr>
          <a:lstStyle/>
          <a:p>
            <a:pPr>
              <a:defRPr/>
            </a:pPr>
            <a:r>
              <a:rPr lang="en-US" b="1" dirty="0">
                <a:solidFill>
                  <a:srgbClr val="FF0000"/>
                </a:solidFill>
                <a:effectLst>
                  <a:outerShdw blurRad="38100" dist="38100" dir="2700000" algn="tl">
                    <a:srgbClr val="000000">
                      <a:alpha val="43137"/>
                    </a:srgbClr>
                  </a:outerShdw>
                </a:effectLst>
                <a:cs typeface="Arial" panose="020B0604020202020204" pitchFamily="34" charset="0"/>
              </a:rPr>
              <a:t>So, all Civil Servants are Public Servants but not all Public Servants are Civil Servants</a:t>
            </a:r>
          </a:p>
        </p:txBody>
      </p:sp>
    </p:spTree>
    <p:extLst>
      <p:ext uri="{BB962C8B-B14F-4D97-AF65-F5344CB8AC3E}">
        <p14:creationId xmlns:p14="http://schemas.microsoft.com/office/powerpoint/2010/main" val="18299153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2"/>
          </p:nvPr>
        </p:nvSpPr>
        <p:spPr bwMode="auto">
          <a:xfrm>
            <a:off x="7996238" y="580390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defRPr sz="2000">
                <a:solidFill>
                  <a:schemeClr val="tx1"/>
                </a:solidFill>
                <a:latin typeface="Calibri" pitchFamily="34" charset="0"/>
              </a:defRPr>
            </a:lvl6pPr>
            <a:lvl7pPr eaLnBrk="0" fontAlgn="base" hangingPunct="0">
              <a:spcAft>
                <a:spcPct val="0"/>
              </a:spcAft>
              <a:buFont typeface="Arial" charset="0"/>
              <a:defRPr sz="2000">
                <a:solidFill>
                  <a:schemeClr val="tx1"/>
                </a:solidFill>
                <a:latin typeface="Calibri" pitchFamily="34" charset="0"/>
              </a:defRPr>
            </a:lvl7pPr>
            <a:lvl8pPr eaLnBrk="0" fontAlgn="base" hangingPunct="0">
              <a:spcAft>
                <a:spcPct val="0"/>
              </a:spcAft>
              <a:buFont typeface="Arial" charset="0"/>
              <a:defRPr sz="2000">
                <a:solidFill>
                  <a:schemeClr val="tx1"/>
                </a:solidFill>
                <a:latin typeface="Calibri" pitchFamily="34" charset="0"/>
              </a:defRPr>
            </a:lvl8pPr>
            <a:lvl9pPr eaLnBrk="0" fontAlgn="base" hangingPunct="0">
              <a:spcAft>
                <a:spcPct val="0"/>
              </a:spcAft>
              <a:buFont typeface="Arial" charset="0"/>
              <a:defRPr sz="2000">
                <a:solidFill>
                  <a:schemeClr val="tx1"/>
                </a:solidFill>
                <a:latin typeface="Calibri" pitchFamily="34" charset="0"/>
              </a:defRPr>
            </a:lvl9pPr>
          </a:lstStyle>
          <a:p>
            <a:fld id="{3B071466-0831-40F4-B169-73597CD89897}" type="slidenum">
              <a:rPr lang="en-US" altLang="en-US" sz="1200">
                <a:solidFill>
                  <a:srgbClr val="898989"/>
                </a:solidFill>
              </a:rPr>
              <a:pPr/>
              <a:t>5</a:t>
            </a:fld>
            <a:endParaRPr lang="en-US" altLang="en-US" sz="1200">
              <a:solidFill>
                <a:srgbClr val="898989"/>
              </a:solidFill>
            </a:endParaRPr>
          </a:p>
        </p:txBody>
      </p:sp>
      <p:sp>
        <p:nvSpPr>
          <p:cNvPr id="3" name="Rectangle 2"/>
          <p:cNvSpPr/>
          <p:nvPr/>
        </p:nvSpPr>
        <p:spPr>
          <a:xfrm>
            <a:off x="425450" y="1465263"/>
            <a:ext cx="2603500" cy="4548187"/>
          </a:xfrm>
          <a:prstGeom prst="rect">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17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330200"/>
            <a:ext cx="1174750"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txBox="1">
            <a:spLocks/>
          </p:cNvSpPr>
          <p:nvPr/>
        </p:nvSpPr>
        <p:spPr>
          <a:xfrm>
            <a:off x="3902387" y="1482592"/>
            <a:ext cx="7459663" cy="48924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r>
              <a:rPr lang="en-US" dirty="0">
                <a:latin typeface="Book Antiqua" pitchFamily="18" charset="0"/>
                <a:cs typeface="Calibri" pitchFamily="34" charset="0"/>
              </a:rPr>
              <a:t> </a:t>
            </a:r>
            <a:r>
              <a:rPr lang="en-US" sz="3600" dirty="0">
                <a:latin typeface="Book Antiqua" pitchFamily="18" charset="0"/>
                <a:cs typeface="Calibri" pitchFamily="34" charset="0"/>
              </a:rPr>
              <a:t>A</a:t>
            </a:r>
            <a:r>
              <a:rPr lang="en-US" dirty="0">
                <a:latin typeface="Book Antiqua" pitchFamily="18" charset="0"/>
                <a:cs typeface="Calibri" pitchFamily="34" charset="0"/>
              </a:rPr>
              <a:t> compelling reason for the reforms was the precarious state of the economy of the nation and the erosion of public confidence in government and its </a:t>
            </a:r>
            <a:r>
              <a:rPr lang="en-US" sz="2500" dirty="0">
                <a:latin typeface="Book Antiqua" pitchFamily="18" charset="0"/>
                <a:cs typeface="Calibri" pitchFamily="34" charset="0"/>
              </a:rPr>
              <a:t>institutions</a:t>
            </a:r>
            <a:r>
              <a:rPr lang="en-US" dirty="0">
                <a:latin typeface="Book Antiqua" pitchFamily="18" charset="0"/>
                <a:cs typeface="Calibri" pitchFamily="34" charset="0"/>
              </a:rPr>
              <a:t> to deliver the much expected dividends of democracy. </a:t>
            </a:r>
          </a:p>
          <a:p>
            <a:pPr marL="0" indent="0" algn="just">
              <a:buFont typeface="Arial" panose="020B0604020202020204" pitchFamily="34" charset="0"/>
              <a:buNone/>
              <a:defRPr/>
            </a:pPr>
            <a:r>
              <a:rPr lang="en-US" dirty="0">
                <a:latin typeface="Book Antiqua" pitchFamily="18" charset="0"/>
                <a:cs typeface="Calibri" pitchFamily="34" charset="0"/>
              </a:rPr>
              <a:t>The reform agenda focused on the public sector reforms, privatization/liberalization, governance, transparency and anti-corruption, service delivery with the main goals of abundant wealth creation, employment generation, poverty reduction and value re-orientation.​</a:t>
            </a:r>
          </a:p>
          <a:p>
            <a:pPr algn="just">
              <a:defRPr/>
            </a:pPr>
            <a:endParaRPr lang="en-US" dirty="0">
              <a:latin typeface="Book Antiqua" pitchFamily="18" charset="0"/>
              <a:cs typeface="Calibri" pitchFamily="34" charset="0"/>
            </a:endParaRPr>
          </a:p>
        </p:txBody>
      </p:sp>
      <p:sp>
        <p:nvSpPr>
          <p:cNvPr id="7174" name="Title 1"/>
          <p:cNvSpPr txBox="1">
            <a:spLocks/>
          </p:cNvSpPr>
          <p:nvPr/>
        </p:nvSpPr>
        <p:spPr bwMode="auto">
          <a:xfrm>
            <a:off x="830263" y="2397125"/>
            <a:ext cx="17938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defRPr sz="2000">
                <a:solidFill>
                  <a:schemeClr val="tx1"/>
                </a:solidFill>
                <a:latin typeface="Calibri" pitchFamily="34" charset="0"/>
              </a:defRPr>
            </a:lvl6pPr>
            <a:lvl7pPr eaLnBrk="0" fontAlgn="base" hangingPunct="0">
              <a:spcAft>
                <a:spcPct val="0"/>
              </a:spcAft>
              <a:buFont typeface="Arial" charset="0"/>
              <a:defRPr sz="2000">
                <a:solidFill>
                  <a:schemeClr val="tx1"/>
                </a:solidFill>
                <a:latin typeface="Calibri" pitchFamily="34" charset="0"/>
              </a:defRPr>
            </a:lvl7pPr>
            <a:lvl8pPr eaLnBrk="0" fontAlgn="base" hangingPunct="0">
              <a:spcAft>
                <a:spcPct val="0"/>
              </a:spcAft>
              <a:buFont typeface="Arial" charset="0"/>
              <a:defRPr sz="2000">
                <a:solidFill>
                  <a:schemeClr val="tx1"/>
                </a:solidFill>
                <a:latin typeface="Calibri" pitchFamily="34" charset="0"/>
              </a:defRPr>
            </a:lvl8pPr>
            <a:lvl9pPr eaLnBrk="0" fontAlgn="base" hangingPunct="0">
              <a:spcAft>
                <a:spcPct val="0"/>
              </a:spcAft>
              <a:buFont typeface="Arial" charset="0"/>
              <a:defRPr sz="2000">
                <a:solidFill>
                  <a:schemeClr val="tx1"/>
                </a:solidFill>
                <a:latin typeface="Calibri" pitchFamily="34" charset="0"/>
              </a:defRPr>
            </a:lvl9pPr>
          </a:lstStyle>
          <a:p>
            <a:pPr algn="ctr" eaLnBrk="1" hangingPunct="1">
              <a:lnSpc>
                <a:spcPct val="90000"/>
              </a:lnSpc>
            </a:pPr>
            <a:r>
              <a:rPr lang="en-GB" altLang="en-US" sz="2400" b="1">
                <a:latin typeface="Book Antiqua" pitchFamily="18" charset="0"/>
              </a:rPr>
              <a:t>PURPOSE OF REFORM</a:t>
            </a:r>
          </a:p>
        </p:txBody>
      </p:sp>
      <p:sp>
        <p:nvSpPr>
          <p:cNvPr id="19" name="Oval 18"/>
          <p:cNvSpPr/>
          <p:nvPr/>
        </p:nvSpPr>
        <p:spPr>
          <a:xfrm>
            <a:off x="3563938" y="1830388"/>
            <a:ext cx="246062" cy="246062"/>
          </a:xfrm>
          <a:prstGeom prst="ellipse">
            <a:avLst/>
          </a:prstGeom>
          <a:solidFill>
            <a:srgbClr val="00863D"/>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176" name="Title 1"/>
          <p:cNvSpPr txBox="1">
            <a:spLocks noChangeArrowheads="1"/>
          </p:cNvSpPr>
          <p:nvPr/>
        </p:nvSpPr>
        <p:spPr bwMode="auto">
          <a:xfrm>
            <a:off x="3391057" y="628650"/>
            <a:ext cx="82724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defRPr sz="2000">
                <a:solidFill>
                  <a:schemeClr val="tx1"/>
                </a:solidFill>
                <a:latin typeface="Calibri" pitchFamily="34" charset="0"/>
              </a:defRPr>
            </a:lvl6pPr>
            <a:lvl7pPr eaLnBrk="0" fontAlgn="base" hangingPunct="0">
              <a:spcAft>
                <a:spcPct val="0"/>
              </a:spcAft>
              <a:buFont typeface="Arial" charset="0"/>
              <a:defRPr sz="2000">
                <a:solidFill>
                  <a:schemeClr val="tx1"/>
                </a:solidFill>
                <a:latin typeface="Calibri" pitchFamily="34" charset="0"/>
              </a:defRPr>
            </a:lvl7pPr>
            <a:lvl8pPr eaLnBrk="0" fontAlgn="base" hangingPunct="0">
              <a:spcAft>
                <a:spcPct val="0"/>
              </a:spcAft>
              <a:buFont typeface="Arial" charset="0"/>
              <a:defRPr sz="2000">
                <a:solidFill>
                  <a:schemeClr val="tx1"/>
                </a:solidFill>
                <a:latin typeface="Calibri" pitchFamily="34" charset="0"/>
              </a:defRPr>
            </a:lvl8pPr>
            <a:lvl9pPr eaLnBrk="0" fontAlgn="base" hangingPunct="0">
              <a:spcAft>
                <a:spcPct val="0"/>
              </a:spcAft>
              <a:buFont typeface="Arial" charset="0"/>
              <a:defRPr sz="2000">
                <a:solidFill>
                  <a:schemeClr val="tx1"/>
                </a:solidFill>
                <a:latin typeface="Calibri" pitchFamily="34" charset="0"/>
              </a:defRPr>
            </a:lvl9pPr>
          </a:lstStyle>
          <a:p>
            <a:pPr algn="ctr">
              <a:lnSpc>
                <a:spcPct val="90000"/>
              </a:lnSpc>
            </a:pPr>
            <a:r>
              <a:rPr lang="en-GB" altLang="en-US" sz="4400" b="1">
                <a:latin typeface="Book Antiqua" pitchFamily="18" charset="0"/>
              </a:rPr>
              <a:t>PURPOSE OF REFORM</a:t>
            </a:r>
            <a:endParaRPr lang="en-GB" altLang="en-US" sz="4400">
              <a:latin typeface="Calibri Light" pitchFamily="34" charset="0"/>
            </a:endParaRPr>
          </a:p>
        </p:txBody>
      </p:sp>
    </p:spTree>
    <p:extLst>
      <p:ext uri="{BB962C8B-B14F-4D97-AF65-F5344CB8AC3E}">
        <p14:creationId xmlns:p14="http://schemas.microsoft.com/office/powerpoint/2010/main" val="40220054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52">
            <a:extLst>
              <a:ext uri="{FF2B5EF4-FFF2-40B4-BE49-F238E27FC236}">
                <a16:creationId xmlns:a16="http://schemas.microsoft.com/office/drawing/2014/main" id="{2D60573E-8C6A-4E5D-9412-9BA38CD37B2E}"/>
              </a:ext>
            </a:extLst>
          </p:cNvPr>
          <p:cNvSpPr>
            <a:spLocks/>
          </p:cNvSpPr>
          <p:nvPr/>
        </p:nvSpPr>
        <p:spPr bwMode="auto">
          <a:xfrm rot="10800000">
            <a:off x="-2555" y="6971"/>
            <a:ext cx="1337526" cy="406109"/>
          </a:xfrm>
          <a:custGeom>
            <a:avLst/>
            <a:gdLst>
              <a:gd name="T0" fmla="*/ 499 w 499"/>
              <a:gd name="T1" fmla="*/ 132 h 192"/>
              <a:gd name="T2" fmla="*/ 499 w 499"/>
              <a:gd name="T3" fmla="*/ 124 h 192"/>
              <a:gd name="T4" fmla="*/ 493 w 499"/>
              <a:gd name="T5" fmla="*/ 117 h 192"/>
              <a:gd name="T6" fmla="*/ 0 w 499"/>
              <a:gd name="T7" fmla="*/ 192 h 192"/>
              <a:gd name="T8" fmla="*/ 145 w 499"/>
              <a:gd name="T9" fmla="*/ 192 h 192"/>
              <a:gd name="T10" fmla="*/ 499 w 499"/>
              <a:gd name="T11" fmla="*/ 132 h 192"/>
            </a:gdLst>
            <a:ahLst/>
            <a:cxnLst>
              <a:cxn ang="0">
                <a:pos x="T0" y="T1"/>
              </a:cxn>
              <a:cxn ang="0">
                <a:pos x="T2" y="T3"/>
              </a:cxn>
              <a:cxn ang="0">
                <a:pos x="T4" y="T5"/>
              </a:cxn>
              <a:cxn ang="0">
                <a:pos x="T6" y="T7"/>
              </a:cxn>
              <a:cxn ang="0">
                <a:pos x="T8" y="T9"/>
              </a:cxn>
              <a:cxn ang="0">
                <a:pos x="T10" y="T11"/>
              </a:cxn>
            </a:cxnLst>
            <a:rect l="0" t="0" r="r" b="b"/>
            <a:pathLst>
              <a:path w="499" h="192">
                <a:moveTo>
                  <a:pt x="499" y="132"/>
                </a:moveTo>
                <a:cubicBezTo>
                  <a:pt x="499" y="124"/>
                  <a:pt x="499" y="124"/>
                  <a:pt x="499" y="124"/>
                </a:cubicBezTo>
                <a:cubicBezTo>
                  <a:pt x="497" y="122"/>
                  <a:pt x="495" y="119"/>
                  <a:pt x="493" y="117"/>
                </a:cubicBezTo>
                <a:cubicBezTo>
                  <a:pt x="420" y="0"/>
                  <a:pt x="208" y="44"/>
                  <a:pt x="0" y="192"/>
                </a:cubicBezTo>
                <a:cubicBezTo>
                  <a:pt x="145" y="192"/>
                  <a:pt x="145" y="192"/>
                  <a:pt x="145" y="192"/>
                </a:cubicBezTo>
                <a:cubicBezTo>
                  <a:pt x="287" y="113"/>
                  <a:pt x="420" y="86"/>
                  <a:pt x="499" y="132"/>
                </a:cubicBez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54">
            <a:extLst>
              <a:ext uri="{FF2B5EF4-FFF2-40B4-BE49-F238E27FC236}">
                <a16:creationId xmlns:a16="http://schemas.microsoft.com/office/drawing/2014/main" id="{1E252D9F-134A-44B7-8E55-1707EA0B5DD1}"/>
              </a:ext>
            </a:extLst>
          </p:cNvPr>
          <p:cNvSpPr>
            <a:spLocks/>
          </p:cNvSpPr>
          <p:nvPr/>
        </p:nvSpPr>
        <p:spPr bwMode="auto">
          <a:xfrm rot="10800000">
            <a:off x="-2555" y="6970"/>
            <a:ext cx="383168" cy="44875"/>
          </a:xfrm>
          <a:custGeom>
            <a:avLst/>
            <a:gdLst>
              <a:gd name="T0" fmla="*/ 0 w 143"/>
              <a:gd name="T1" fmla="*/ 21 h 21"/>
              <a:gd name="T2" fmla="*/ 143 w 143"/>
              <a:gd name="T3" fmla="*/ 21 h 21"/>
              <a:gd name="T4" fmla="*/ 143 w 143"/>
              <a:gd name="T5" fmla="*/ 6 h 21"/>
              <a:gd name="T6" fmla="*/ 0 w 143"/>
              <a:gd name="T7" fmla="*/ 21 h 21"/>
            </a:gdLst>
            <a:ahLst/>
            <a:cxnLst>
              <a:cxn ang="0">
                <a:pos x="T0" y="T1"/>
              </a:cxn>
              <a:cxn ang="0">
                <a:pos x="T2" y="T3"/>
              </a:cxn>
              <a:cxn ang="0">
                <a:pos x="T4" y="T5"/>
              </a:cxn>
              <a:cxn ang="0">
                <a:pos x="T6" y="T7"/>
              </a:cxn>
            </a:cxnLst>
            <a:rect l="0" t="0" r="r" b="b"/>
            <a:pathLst>
              <a:path w="143" h="21">
                <a:moveTo>
                  <a:pt x="0" y="21"/>
                </a:moveTo>
                <a:cubicBezTo>
                  <a:pt x="143" y="21"/>
                  <a:pt x="143" y="21"/>
                  <a:pt x="143" y="21"/>
                </a:cubicBezTo>
                <a:cubicBezTo>
                  <a:pt x="143" y="6"/>
                  <a:pt x="143" y="6"/>
                  <a:pt x="143" y="6"/>
                </a:cubicBezTo>
                <a:cubicBezTo>
                  <a:pt x="102" y="0"/>
                  <a:pt x="53" y="6"/>
                  <a:pt x="0" y="21"/>
                </a:cubicBezTo>
                <a:close/>
              </a:path>
            </a:pathLst>
          </a:custGeom>
          <a:solidFill>
            <a:srgbClr val="148E31">
              <a:alpha val="65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2371632" y="926785"/>
            <a:ext cx="7540529" cy="498598"/>
          </a:xfrm>
        </p:spPr>
        <p:txBody>
          <a:bodyPr>
            <a:noAutofit/>
          </a:bodyPr>
          <a:lstStyle/>
          <a:p>
            <a:r>
              <a:rPr lang="en-US" sz="2800" dirty="0">
                <a:solidFill>
                  <a:srgbClr val="00B050"/>
                </a:solidFill>
              </a:rPr>
              <a:t>WHY THE NEW CIVIL SERVICE REFORMS</a:t>
            </a:r>
          </a:p>
        </p:txBody>
      </p:sp>
      <p:sp>
        <p:nvSpPr>
          <p:cNvPr id="47" name="Slide Number Placeholder 5">
            <a:extLst>
              <a:ext uri="{FF2B5EF4-FFF2-40B4-BE49-F238E27FC236}">
                <a16:creationId xmlns:a16="http://schemas.microsoft.com/office/drawing/2014/main" id="{A24B5DF5-D60A-44E4-9001-60ECBBF89288}"/>
              </a:ext>
            </a:extLst>
          </p:cNvPr>
          <p:cNvSpPr>
            <a:spLocks noGrp="1"/>
          </p:cNvSpPr>
          <p:nvPr>
            <p:ph type="sldNum" sz="quarter" idx="12"/>
          </p:nvPr>
        </p:nvSpPr>
        <p:spPr>
          <a:xfrm>
            <a:off x="11405497" y="578564"/>
            <a:ext cx="118622" cy="246221"/>
          </a:xfrm>
        </p:spPr>
        <p:txBody>
          <a:bodyPr vert="horz" wrap="none" lIns="0" tIns="0" rIns="0" bIns="0" rtlCol="0" anchor="ctr">
            <a:spAutoFit/>
          </a:bodyPr>
          <a:lstStyle>
            <a:lvl1pPr>
              <a:defRPr lang="en-US" sz="1600" b="1" i="1" smtClean="0">
                <a:solidFill>
                  <a:schemeClr val="bg1"/>
                </a:solidFill>
              </a:defRPr>
            </a:lvl1pPr>
          </a:lstStyle>
          <a:p>
            <a:r>
              <a:rPr lang="en-ID" dirty="0"/>
              <a:t>3</a:t>
            </a:r>
          </a:p>
        </p:txBody>
      </p:sp>
      <p:grpSp>
        <p:nvGrpSpPr>
          <p:cNvPr id="3" name="Group 2"/>
          <p:cNvGrpSpPr/>
          <p:nvPr/>
        </p:nvGrpSpPr>
        <p:grpSpPr>
          <a:xfrm>
            <a:off x="3329971" y="1450668"/>
            <a:ext cx="8222100" cy="5052781"/>
            <a:chOff x="4115217" y="1930978"/>
            <a:chExt cx="6707044" cy="3508311"/>
          </a:xfrm>
        </p:grpSpPr>
        <p:sp>
          <p:nvSpPr>
            <p:cNvPr id="33" name="Freeform: Shape 32">
              <a:extLst>
                <a:ext uri="{FF2B5EF4-FFF2-40B4-BE49-F238E27FC236}">
                  <a16:creationId xmlns:a16="http://schemas.microsoft.com/office/drawing/2014/main" id="{B5749005-982F-42FF-9F66-CBD7BEE1609E}"/>
                </a:ext>
              </a:extLst>
            </p:cNvPr>
            <p:cNvSpPr/>
            <p:nvPr/>
          </p:nvSpPr>
          <p:spPr>
            <a:xfrm>
              <a:off x="5861766" y="1930978"/>
              <a:ext cx="468468" cy="403852"/>
            </a:xfrm>
            <a:custGeom>
              <a:avLst/>
              <a:gdLst>
                <a:gd name="connsiteX0" fmla="*/ 312312 w 624624"/>
                <a:gd name="connsiteY0" fmla="*/ 0 h 538469"/>
                <a:gd name="connsiteX1" fmla="*/ 624624 w 624624"/>
                <a:gd name="connsiteY1" fmla="*/ 538469 h 538469"/>
                <a:gd name="connsiteX2" fmla="*/ 0 w 624624"/>
                <a:gd name="connsiteY2" fmla="*/ 538469 h 538469"/>
                <a:gd name="connsiteX3" fmla="*/ 312312 w 624624"/>
                <a:gd name="connsiteY3" fmla="*/ 0 h 538469"/>
              </a:gdLst>
              <a:ahLst/>
              <a:cxnLst>
                <a:cxn ang="0">
                  <a:pos x="connsiteX0" y="connsiteY0"/>
                </a:cxn>
                <a:cxn ang="0">
                  <a:pos x="connsiteX1" y="connsiteY1"/>
                </a:cxn>
                <a:cxn ang="0">
                  <a:pos x="connsiteX2" y="connsiteY2"/>
                </a:cxn>
                <a:cxn ang="0">
                  <a:pos x="connsiteX3" y="connsiteY3"/>
                </a:cxn>
              </a:cxnLst>
              <a:rect l="l" t="t" r="r" b="b"/>
              <a:pathLst>
                <a:path w="624624" h="538469">
                  <a:moveTo>
                    <a:pt x="312312" y="0"/>
                  </a:moveTo>
                  <a:lnTo>
                    <a:pt x="624624" y="538469"/>
                  </a:lnTo>
                  <a:lnTo>
                    <a:pt x="0" y="538469"/>
                  </a:lnTo>
                  <a:lnTo>
                    <a:pt x="31231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4" name="Freeform: Shape 33">
              <a:extLst>
                <a:ext uri="{FF2B5EF4-FFF2-40B4-BE49-F238E27FC236}">
                  <a16:creationId xmlns:a16="http://schemas.microsoft.com/office/drawing/2014/main" id="{9BA1CD27-C62B-4557-B2F9-70F9A45C8AE8}"/>
                </a:ext>
              </a:extLst>
            </p:cNvPr>
            <p:cNvSpPr/>
            <p:nvPr/>
          </p:nvSpPr>
          <p:spPr>
            <a:xfrm>
              <a:off x="6330234" y="2334831"/>
              <a:ext cx="4337766" cy="94289"/>
            </a:xfrm>
            <a:custGeom>
              <a:avLst/>
              <a:gdLst>
                <a:gd name="connsiteX0" fmla="*/ 0 w 5783688"/>
                <a:gd name="connsiteY0" fmla="*/ 0 h 125719"/>
                <a:gd name="connsiteX1" fmla="*/ 5783688 w 5783688"/>
                <a:gd name="connsiteY1" fmla="*/ 0 h 125719"/>
                <a:gd name="connsiteX2" fmla="*/ 5783688 w 5783688"/>
                <a:gd name="connsiteY2" fmla="*/ 125719 h 125719"/>
                <a:gd name="connsiteX3" fmla="*/ 72917 w 5783688"/>
                <a:gd name="connsiteY3" fmla="*/ 125719 h 125719"/>
                <a:gd name="connsiteX4" fmla="*/ 0 w 5783688"/>
                <a:gd name="connsiteY4" fmla="*/ 0 h 12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3688" h="125719">
                  <a:moveTo>
                    <a:pt x="0" y="0"/>
                  </a:moveTo>
                  <a:lnTo>
                    <a:pt x="5783688" y="0"/>
                  </a:lnTo>
                  <a:lnTo>
                    <a:pt x="5783688" y="125719"/>
                  </a:lnTo>
                  <a:lnTo>
                    <a:pt x="72917" y="125719"/>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5" name="Freeform: Shape 34">
              <a:extLst>
                <a:ext uri="{FF2B5EF4-FFF2-40B4-BE49-F238E27FC236}">
                  <a16:creationId xmlns:a16="http://schemas.microsoft.com/office/drawing/2014/main" id="{7A7A20D5-E654-4BEC-8BCF-9D003EBE58BB}"/>
                </a:ext>
              </a:extLst>
            </p:cNvPr>
            <p:cNvSpPr/>
            <p:nvPr/>
          </p:nvSpPr>
          <p:spPr>
            <a:xfrm>
              <a:off x="5572844" y="2429119"/>
              <a:ext cx="1046312" cy="403852"/>
            </a:xfrm>
            <a:custGeom>
              <a:avLst/>
              <a:gdLst>
                <a:gd name="connsiteX0" fmla="*/ 312312 w 1395082"/>
                <a:gd name="connsiteY0" fmla="*/ 0 h 538469"/>
                <a:gd name="connsiteX1" fmla="*/ 1082770 w 1395082"/>
                <a:gd name="connsiteY1" fmla="*/ 0 h 538469"/>
                <a:gd name="connsiteX2" fmla="*/ 1395082 w 1395082"/>
                <a:gd name="connsiteY2" fmla="*/ 538469 h 538469"/>
                <a:gd name="connsiteX3" fmla="*/ 0 w 1395082"/>
                <a:gd name="connsiteY3" fmla="*/ 538469 h 538469"/>
                <a:gd name="connsiteX4" fmla="*/ 312312 w 1395082"/>
                <a:gd name="connsiteY4" fmla="*/ 0 h 538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082" h="538469">
                  <a:moveTo>
                    <a:pt x="312312" y="0"/>
                  </a:moveTo>
                  <a:lnTo>
                    <a:pt x="1082770" y="0"/>
                  </a:lnTo>
                  <a:lnTo>
                    <a:pt x="1395082" y="538469"/>
                  </a:lnTo>
                  <a:lnTo>
                    <a:pt x="0" y="538469"/>
                  </a:lnTo>
                  <a:lnTo>
                    <a:pt x="312312"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6" name="Freeform: Shape 35">
              <a:extLst>
                <a:ext uri="{FF2B5EF4-FFF2-40B4-BE49-F238E27FC236}">
                  <a16:creationId xmlns:a16="http://schemas.microsoft.com/office/drawing/2014/main" id="{2B627A7E-AC3F-45C8-AD75-AB8D72DD36FD}"/>
                </a:ext>
              </a:extLst>
            </p:cNvPr>
            <p:cNvSpPr/>
            <p:nvPr/>
          </p:nvSpPr>
          <p:spPr>
            <a:xfrm>
              <a:off x="6619157" y="2832972"/>
              <a:ext cx="4048844" cy="94289"/>
            </a:xfrm>
            <a:custGeom>
              <a:avLst/>
              <a:gdLst>
                <a:gd name="connsiteX0" fmla="*/ 0 w 5398459"/>
                <a:gd name="connsiteY0" fmla="*/ 0 h 125719"/>
                <a:gd name="connsiteX1" fmla="*/ 5398459 w 5398459"/>
                <a:gd name="connsiteY1" fmla="*/ 0 h 125719"/>
                <a:gd name="connsiteX2" fmla="*/ 5398459 w 5398459"/>
                <a:gd name="connsiteY2" fmla="*/ 125719 h 125719"/>
                <a:gd name="connsiteX3" fmla="*/ 72917 w 5398459"/>
                <a:gd name="connsiteY3" fmla="*/ 125719 h 125719"/>
                <a:gd name="connsiteX4" fmla="*/ 0 w 5398459"/>
                <a:gd name="connsiteY4" fmla="*/ 0 h 12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8459" h="125719">
                  <a:moveTo>
                    <a:pt x="0" y="0"/>
                  </a:moveTo>
                  <a:lnTo>
                    <a:pt x="5398459" y="0"/>
                  </a:lnTo>
                  <a:lnTo>
                    <a:pt x="5398459" y="125719"/>
                  </a:lnTo>
                  <a:lnTo>
                    <a:pt x="72917" y="125719"/>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7" name="Freeform: Shape 36">
              <a:extLst>
                <a:ext uri="{FF2B5EF4-FFF2-40B4-BE49-F238E27FC236}">
                  <a16:creationId xmlns:a16="http://schemas.microsoft.com/office/drawing/2014/main" id="{0B5F884B-8930-4829-B74F-0A5FD512CF9A}"/>
                </a:ext>
              </a:extLst>
            </p:cNvPr>
            <p:cNvSpPr/>
            <p:nvPr/>
          </p:nvSpPr>
          <p:spPr>
            <a:xfrm>
              <a:off x="5283924" y="2927260"/>
              <a:ext cx="1624155" cy="403852"/>
            </a:xfrm>
            <a:custGeom>
              <a:avLst/>
              <a:gdLst>
                <a:gd name="connsiteX0" fmla="*/ 312312 w 2165540"/>
                <a:gd name="connsiteY0" fmla="*/ 0 h 538469"/>
                <a:gd name="connsiteX1" fmla="*/ 1853228 w 2165540"/>
                <a:gd name="connsiteY1" fmla="*/ 0 h 538469"/>
                <a:gd name="connsiteX2" fmla="*/ 2165540 w 2165540"/>
                <a:gd name="connsiteY2" fmla="*/ 538469 h 538469"/>
                <a:gd name="connsiteX3" fmla="*/ 0 w 2165540"/>
                <a:gd name="connsiteY3" fmla="*/ 538469 h 538469"/>
                <a:gd name="connsiteX4" fmla="*/ 312312 w 2165540"/>
                <a:gd name="connsiteY4" fmla="*/ 0 h 538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540" h="538469">
                  <a:moveTo>
                    <a:pt x="312312" y="0"/>
                  </a:moveTo>
                  <a:lnTo>
                    <a:pt x="1853228" y="0"/>
                  </a:lnTo>
                  <a:lnTo>
                    <a:pt x="2165540" y="538469"/>
                  </a:lnTo>
                  <a:lnTo>
                    <a:pt x="0" y="538469"/>
                  </a:lnTo>
                  <a:lnTo>
                    <a:pt x="312312"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 name="Freeform: Shape 37">
              <a:extLst>
                <a:ext uri="{FF2B5EF4-FFF2-40B4-BE49-F238E27FC236}">
                  <a16:creationId xmlns:a16="http://schemas.microsoft.com/office/drawing/2014/main" id="{73C4FBB3-DE4D-4061-9A41-B8C389E068BA}"/>
                </a:ext>
              </a:extLst>
            </p:cNvPr>
            <p:cNvSpPr/>
            <p:nvPr/>
          </p:nvSpPr>
          <p:spPr>
            <a:xfrm>
              <a:off x="6908078" y="3331113"/>
              <a:ext cx="3759923" cy="94289"/>
            </a:xfrm>
            <a:custGeom>
              <a:avLst/>
              <a:gdLst>
                <a:gd name="connsiteX0" fmla="*/ 0 w 5013230"/>
                <a:gd name="connsiteY0" fmla="*/ 0 h 125719"/>
                <a:gd name="connsiteX1" fmla="*/ 5013230 w 5013230"/>
                <a:gd name="connsiteY1" fmla="*/ 0 h 125719"/>
                <a:gd name="connsiteX2" fmla="*/ 5013230 w 5013230"/>
                <a:gd name="connsiteY2" fmla="*/ 125719 h 125719"/>
                <a:gd name="connsiteX3" fmla="*/ 72917 w 5013230"/>
                <a:gd name="connsiteY3" fmla="*/ 125719 h 125719"/>
                <a:gd name="connsiteX4" fmla="*/ 0 w 5013230"/>
                <a:gd name="connsiteY4" fmla="*/ 0 h 12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3230" h="125719">
                  <a:moveTo>
                    <a:pt x="0" y="0"/>
                  </a:moveTo>
                  <a:lnTo>
                    <a:pt x="5013230" y="0"/>
                  </a:lnTo>
                  <a:lnTo>
                    <a:pt x="5013230" y="125719"/>
                  </a:lnTo>
                  <a:lnTo>
                    <a:pt x="72917" y="125719"/>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9" name="Freeform: Shape 38">
              <a:extLst>
                <a:ext uri="{FF2B5EF4-FFF2-40B4-BE49-F238E27FC236}">
                  <a16:creationId xmlns:a16="http://schemas.microsoft.com/office/drawing/2014/main" id="{716FC2E4-AA0C-4C31-AB0E-483EF96609AD}"/>
                </a:ext>
              </a:extLst>
            </p:cNvPr>
            <p:cNvSpPr/>
            <p:nvPr/>
          </p:nvSpPr>
          <p:spPr>
            <a:xfrm>
              <a:off x="4995002" y="3425401"/>
              <a:ext cx="2201999" cy="403852"/>
            </a:xfrm>
            <a:custGeom>
              <a:avLst/>
              <a:gdLst>
                <a:gd name="connsiteX0" fmla="*/ 312312 w 2935998"/>
                <a:gd name="connsiteY0" fmla="*/ 0 h 538469"/>
                <a:gd name="connsiteX1" fmla="*/ 2623686 w 2935998"/>
                <a:gd name="connsiteY1" fmla="*/ 0 h 538469"/>
                <a:gd name="connsiteX2" fmla="*/ 2935998 w 2935998"/>
                <a:gd name="connsiteY2" fmla="*/ 538469 h 538469"/>
                <a:gd name="connsiteX3" fmla="*/ 0 w 2935998"/>
                <a:gd name="connsiteY3" fmla="*/ 538469 h 538469"/>
                <a:gd name="connsiteX4" fmla="*/ 312312 w 2935998"/>
                <a:gd name="connsiteY4" fmla="*/ 0 h 538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5998" h="538469">
                  <a:moveTo>
                    <a:pt x="312312" y="0"/>
                  </a:moveTo>
                  <a:lnTo>
                    <a:pt x="2623686" y="0"/>
                  </a:lnTo>
                  <a:lnTo>
                    <a:pt x="2935998" y="538469"/>
                  </a:lnTo>
                  <a:lnTo>
                    <a:pt x="0" y="538469"/>
                  </a:lnTo>
                  <a:lnTo>
                    <a:pt x="312312"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accent4">
                    <a:lumMod val="75000"/>
                  </a:schemeClr>
                </a:solidFill>
              </a:endParaRPr>
            </a:p>
          </p:txBody>
        </p:sp>
        <p:sp>
          <p:nvSpPr>
            <p:cNvPr id="40" name="Freeform: Shape 39">
              <a:extLst>
                <a:ext uri="{FF2B5EF4-FFF2-40B4-BE49-F238E27FC236}">
                  <a16:creationId xmlns:a16="http://schemas.microsoft.com/office/drawing/2014/main" id="{5C89DE49-C81D-4BBE-AB7E-6BFE02792D83}"/>
                </a:ext>
              </a:extLst>
            </p:cNvPr>
            <p:cNvSpPr/>
            <p:nvPr/>
          </p:nvSpPr>
          <p:spPr>
            <a:xfrm>
              <a:off x="7197001" y="3829254"/>
              <a:ext cx="3471001" cy="94289"/>
            </a:xfrm>
            <a:custGeom>
              <a:avLst/>
              <a:gdLst>
                <a:gd name="connsiteX0" fmla="*/ 0 w 4628001"/>
                <a:gd name="connsiteY0" fmla="*/ 0 h 125719"/>
                <a:gd name="connsiteX1" fmla="*/ 4628001 w 4628001"/>
                <a:gd name="connsiteY1" fmla="*/ 0 h 125719"/>
                <a:gd name="connsiteX2" fmla="*/ 4628001 w 4628001"/>
                <a:gd name="connsiteY2" fmla="*/ 125719 h 125719"/>
                <a:gd name="connsiteX3" fmla="*/ 72917 w 4628001"/>
                <a:gd name="connsiteY3" fmla="*/ 125719 h 125719"/>
                <a:gd name="connsiteX4" fmla="*/ 0 w 4628001"/>
                <a:gd name="connsiteY4" fmla="*/ 0 h 12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8001" h="125719">
                  <a:moveTo>
                    <a:pt x="0" y="0"/>
                  </a:moveTo>
                  <a:lnTo>
                    <a:pt x="4628001" y="0"/>
                  </a:lnTo>
                  <a:lnTo>
                    <a:pt x="4628001" y="125719"/>
                  </a:lnTo>
                  <a:lnTo>
                    <a:pt x="72917" y="125719"/>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1" name="Freeform: Shape 40">
              <a:extLst>
                <a:ext uri="{FF2B5EF4-FFF2-40B4-BE49-F238E27FC236}">
                  <a16:creationId xmlns:a16="http://schemas.microsoft.com/office/drawing/2014/main" id="{9BA3389A-DE8B-4193-832C-88AF46ADD056}"/>
                </a:ext>
              </a:extLst>
            </p:cNvPr>
            <p:cNvSpPr/>
            <p:nvPr/>
          </p:nvSpPr>
          <p:spPr>
            <a:xfrm>
              <a:off x="4706079" y="3923542"/>
              <a:ext cx="2779842" cy="403852"/>
            </a:xfrm>
            <a:custGeom>
              <a:avLst/>
              <a:gdLst>
                <a:gd name="connsiteX0" fmla="*/ 312312 w 3706456"/>
                <a:gd name="connsiteY0" fmla="*/ 0 h 538469"/>
                <a:gd name="connsiteX1" fmla="*/ 3394144 w 3706456"/>
                <a:gd name="connsiteY1" fmla="*/ 0 h 538469"/>
                <a:gd name="connsiteX2" fmla="*/ 3706456 w 3706456"/>
                <a:gd name="connsiteY2" fmla="*/ 538469 h 538469"/>
                <a:gd name="connsiteX3" fmla="*/ 0 w 3706456"/>
                <a:gd name="connsiteY3" fmla="*/ 538469 h 538469"/>
                <a:gd name="connsiteX4" fmla="*/ 312312 w 3706456"/>
                <a:gd name="connsiteY4" fmla="*/ 0 h 538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6456" h="538469">
                  <a:moveTo>
                    <a:pt x="312312" y="0"/>
                  </a:moveTo>
                  <a:lnTo>
                    <a:pt x="3394144" y="0"/>
                  </a:lnTo>
                  <a:lnTo>
                    <a:pt x="3706456" y="538469"/>
                  </a:lnTo>
                  <a:lnTo>
                    <a:pt x="0" y="538469"/>
                  </a:lnTo>
                  <a:lnTo>
                    <a:pt x="312312" y="0"/>
                  </a:lnTo>
                  <a:close/>
                </a:path>
              </a:pathLst>
            </a:custGeom>
            <a:solidFill>
              <a:srgbClr val="33C0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2" name="Freeform: Shape 41">
              <a:extLst>
                <a:ext uri="{FF2B5EF4-FFF2-40B4-BE49-F238E27FC236}">
                  <a16:creationId xmlns:a16="http://schemas.microsoft.com/office/drawing/2014/main" id="{26A489EB-59CD-46C8-87D6-AE9BAFE495C5}"/>
                </a:ext>
              </a:extLst>
            </p:cNvPr>
            <p:cNvSpPr/>
            <p:nvPr/>
          </p:nvSpPr>
          <p:spPr>
            <a:xfrm>
              <a:off x="7485922" y="4327395"/>
              <a:ext cx="3182079" cy="94289"/>
            </a:xfrm>
            <a:custGeom>
              <a:avLst/>
              <a:gdLst>
                <a:gd name="connsiteX0" fmla="*/ 0 w 4242772"/>
                <a:gd name="connsiteY0" fmla="*/ 0 h 125719"/>
                <a:gd name="connsiteX1" fmla="*/ 4242772 w 4242772"/>
                <a:gd name="connsiteY1" fmla="*/ 0 h 125719"/>
                <a:gd name="connsiteX2" fmla="*/ 4242772 w 4242772"/>
                <a:gd name="connsiteY2" fmla="*/ 125719 h 125719"/>
                <a:gd name="connsiteX3" fmla="*/ 72917 w 4242772"/>
                <a:gd name="connsiteY3" fmla="*/ 125719 h 125719"/>
                <a:gd name="connsiteX4" fmla="*/ 0 w 4242772"/>
                <a:gd name="connsiteY4" fmla="*/ 0 h 12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2772" h="125719">
                  <a:moveTo>
                    <a:pt x="0" y="0"/>
                  </a:moveTo>
                  <a:lnTo>
                    <a:pt x="4242772" y="0"/>
                  </a:lnTo>
                  <a:lnTo>
                    <a:pt x="4242772" y="125719"/>
                  </a:lnTo>
                  <a:lnTo>
                    <a:pt x="72917" y="125719"/>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3" name="Freeform: Shape 72">
              <a:extLst>
                <a:ext uri="{FF2B5EF4-FFF2-40B4-BE49-F238E27FC236}">
                  <a16:creationId xmlns:a16="http://schemas.microsoft.com/office/drawing/2014/main" id="{F93B7764-A59B-4B24-91E9-11DE30228E33}"/>
                </a:ext>
              </a:extLst>
            </p:cNvPr>
            <p:cNvSpPr/>
            <p:nvPr/>
          </p:nvSpPr>
          <p:spPr>
            <a:xfrm>
              <a:off x="4417157" y="4421683"/>
              <a:ext cx="3357686" cy="403852"/>
            </a:xfrm>
            <a:custGeom>
              <a:avLst/>
              <a:gdLst>
                <a:gd name="connsiteX0" fmla="*/ 312312 w 4476914"/>
                <a:gd name="connsiteY0" fmla="*/ 0 h 538469"/>
                <a:gd name="connsiteX1" fmla="*/ 4164602 w 4476914"/>
                <a:gd name="connsiteY1" fmla="*/ 0 h 538469"/>
                <a:gd name="connsiteX2" fmla="*/ 4476914 w 4476914"/>
                <a:gd name="connsiteY2" fmla="*/ 538469 h 538469"/>
                <a:gd name="connsiteX3" fmla="*/ 0 w 4476914"/>
                <a:gd name="connsiteY3" fmla="*/ 538469 h 538469"/>
                <a:gd name="connsiteX4" fmla="*/ 312312 w 4476914"/>
                <a:gd name="connsiteY4" fmla="*/ 0 h 538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914" h="538469">
                  <a:moveTo>
                    <a:pt x="312312" y="0"/>
                  </a:moveTo>
                  <a:lnTo>
                    <a:pt x="4164602" y="0"/>
                  </a:lnTo>
                  <a:lnTo>
                    <a:pt x="4476914" y="538469"/>
                  </a:lnTo>
                  <a:lnTo>
                    <a:pt x="0" y="538469"/>
                  </a:lnTo>
                  <a:lnTo>
                    <a:pt x="31231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4" name="Freeform: Shape 73">
              <a:extLst>
                <a:ext uri="{FF2B5EF4-FFF2-40B4-BE49-F238E27FC236}">
                  <a16:creationId xmlns:a16="http://schemas.microsoft.com/office/drawing/2014/main" id="{3B2B9ECB-D5F3-469B-8A78-75991B495B41}"/>
                </a:ext>
              </a:extLst>
            </p:cNvPr>
            <p:cNvSpPr/>
            <p:nvPr/>
          </p:nvSpPr>
          <p:spPr>
            <a:xfrm>
              <a:off x="7774845" y="4825536"/>
              <a:ext cx="2893157" cy="94289"/>
            </a:xfrm>
            <a:custGeom>
              <a:avLst/>
              <a:gdLst>
                <a:gd name="connsiteX0" fmla="*/ 0 w 3857543"/>
                <a:gd name="connsiteY0" fmla="*/ 0 h 125719"/>
                <a:gd name="connsiteX1" fmla="*/ 3857543 w 3857543"/>
                <a:gd name="connsiteY1" fmla="*/ 0 h 125719"/>
                <a:gd name="connsiteX2" fmla="*/ 3857543 w 3857543"/>
                <a:gd name="connsiteY2" fmla="*/ 125719 h 125719"/>
                <a:gd name="connsiteX3" fmla="*/ 72917 w 3857543"/>
                <a:gd name="connsiteY3" fmla="*/ 125719 h 125719"/>
                <a:gd name="connsiteX4" fmla="*/ 0 w 3857543"/>
                <a:gd name="connsiteY4" fmla="*/ 0 h 12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543" h="125719">
                  <a:moveTo>
                    <a:pt x="0" y="0"/>
                  </a:moveTo>
                  <a:lnTo>
                    <a:pt x="3857543" y="0"/>
                  </a:lnTo>
                  <a:lnTo>
                    <a:pt x="3857543" y="125719"/>
                  </a:lnTo>
                  <a:lnTo>
                    <a:pt x="72917" y="125719"/>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5" name="Freeform: Shape 74">
              <a:extLst>
                <a:ext uri="{FF2B5EF4-FFF2-40B4-BE49-F238E27FC236}">
                  <a16:creationId xmlns:a16="http://schemas.microsoft.com/office/drawing/2014/main" id="{B750D7AD-8E53-4DDC-9F10-694842C102C2}"/>
                </a:ext>
              </a:extLst>
            </p:cNvPr>
            <p:cNvSpPr/>
            <p:nvPr/>
          </p:nvSpPr>
          <p:spPr>
            <a:xfrm>
              <a:off x="4115217" y="4919823"/>
              <a:ext cx="3961569" cy="426300"/>
            </a:xfrm>
            <a:custGeom>
              <a:avLst/>
              <a:gdLst>
                <a:gd name="connsiteX0" fmla="*/ 329672 w 5282092"/>
                <a:gd name="connsiteY0" fmla="*/ 0 h 568400"/>
                <a:gd name="connsiteX1" fmla="*/ 4952420 w 5282092"/>
                <a:gd name="connsiteY1" fmla="*/ 0 h 568400"/>
                <a:gd name="connsiteX2" fmla="*/ 5282092 w 5282092"/>
                <a:gd name="connsiteY2" fmla="*/ 568400 h 568400"/>
                <a:gd name="connsiteX3" fmla="*/ 0 w 5282092"/>
                <a:gd name="connsiteY3" fmla="*/ 568400 h 568400"/>
                <a:gd name="connsiteX4" fmla="*/ 329672 w 5282092"/>
                <a:gd name="connsiteY4" fmla="*/ 0 h 56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2092" h="568400">
                  <a:moveTo>
                    <a:pt x="329672" y="0"/>
                  </a:moveTo>
                  <a:lnTo>
                    <a:pt x="4952420" y="0"/>
                  </a:lnTo>
                  <a:lnTo>
                    <a:pt x="5282092" y="568400"/>
                  </a:lnTo>
                  <a:lnTo>
                    <a:pt x="0" y="568400"/>
                  </a:lnTo>
                  <a:lnTo>
                    <a:pt x="329672"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6" name="Freeform: Shape 75">
              <a:extLst>
                <a:ext uri="{FF2B5EF4-FFF2-40B4-BE49-F238E27FC236}">
                  <a16:creationId xmlns:a16="http://schemas.microsoft.com/office/drawing/2014/main" id="{5C934320-7038-4842-9546-25B6535EBEAB}"/>
                </a:ext>
              </a:extLst>
            </p:cNvPr>
            <p:cNvSpPr/>
            <p:nvPr/>
          </p:nvSpPr>
          <p:spPr>
            <a:xfrm flipH="1">
              <a:off x="6096001" y="1930978"/>
              <a:ext cx="1979621" cy="3415146"/>
            </a:xfrm>
            <a:custGeom>
              <a:avLst/>
              <a:gdLst>
                <a:gd name="connsiteX0" fmla="*/ 2639494 w 2639494"/>
                <a:gd name="connsiteY0" fmla="*/ 0 h 4553528"/>
                <a:gd name="connsiteX1" fmla="*/ 0 w 2639494"/>
                <a:gd name="connsiteY1" fmla="*/ 4553528 h 4553528"/>
                <a:gd name="connsiteX2" fmla="*/ 1193072 w 2639494"/>
                <a:gd name="connsiteY2" fmla="*/ 4553528 h 4553528"/>
              </a:gdLst>
              <a:ahLst/>
              <a:cxnLst>
                <a:cxn ang="0">
                  <a:pos x="connsiteX0" y="connsiteY0"/>
                </a:cxn>
                <a:cxn ang="0">
                  <a:pos x="connsiteX1" y="connsiteY1"/>
                </a:cxn>
                <a:cxn ang="0">
                  <a:pos x="connsiteX2" y="connsiteY2"/>
                </a:cxn>
              </a:cxnLst>
              <a:rect l="l" t="t" r="r" b="b"/>
              <a:pathLst>
                <a:path w="2639494" h="4553528">
                  <a:moveTo>
                    <a:pt x="2639494" y="0"/>
                  </a:moveTo>
                  <a:lnTo>
                    <a:pt x="0" y="4553528"/>
                  </a:lnTo>
                  <a:lnTo>
                    <a:pt x="1193072" y="45535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7" name="Rectangle 76">
              <a:extLst>
                <a:ext uri="{FF2B5EF4-FFF2-40B4-BE49-F238E27FC236}">
                  <a16:creationId xmlns:a16="http://schemas.microsoft.com/office/drawing/2014/main" id="{85C148AC-9C3A-47DC-84BA-A6B85DA9648A}"/>
                </a:ext>
              </a:extLst>
            </p:cNvPr>
            <p:cNvSpPr/>
            <p:nvPr/>
          </p:nvSpPr>
          <p:spPr>
            <a:xfrm>
              <a:off x="6766306" y="2105277"/>
              <a:ext cx="2410316" cy="224384"/>
            </a:xfrm>
            <a:prstGeom prst="rect">
              <a:avLst/>
            </a:prstGeom>
          </p:spPr>
          <p:txBody>
            <a:bodyPr wrap="none" anchor="ctr">
              <a:spAutoFit/>
            </a:bodyPr>
            <a:lstStyle/>
            <a:p>
              <a:r>
                <a:rPr lang="en-US" sz="1500" noProof="1">
                  <a:solidFill>
                    <a:schemeClr val="tx1">
                      <a:lumMod val="65000"/>
                      <a:lumOff val="35000"/>
                    </a:schemeClr>
                  </a:solidFill>
                </a:rPr>
                <a:t>Erosion of Public Service Values</a:t>
              </a:r>
            </a:p>
          </p:txBody>
        </p:sp>
        <p:sp>
          <p:nvSpPr>
            <p:cNvPr id="78" name="Rectangle 77">
              <a:extLst>
                <a:ext uri="{FF2B5EF4-FFF2-40B4-BE49-F238E27FC236}">
                  <a16:creationId xmlns:a16="http://schemas.microsoft.com/office/drawing/2014/main" id="{4F549992-EB49-41B4-AE2B-292A89EF0B1C}"/>
                </a:ext>
              </a:extLst>
            </p:cNvPr>
            <p:cNvSpPr/>
            <p:nvPr/>
          </p:nvSpPr>
          <p:spPr>
            <a:xfrm>
              <a:off x="6941389" y="2511511"/>
              <a:ext cx="1308983" cy="224384"/>
            </a:xfrm>
            <a:prstGeom prst="rect">
              <a:avLst/>
            </a:prstGeom>
          </p:spPr>
          <p:txBody>
            <a:bodyPr wrap="none" anchor="ctr">
              <a:spAutoFit/>
            </a:bodyPr>
            <a:lstStyle/>
            <a:p>
              <a:r>
                <a:rPr lang="en-US" sz="1500" noProof="1">
                  <a:solidFill>
                    <a:schemeClr val="tx1">
                      <a:lumMod val="65000"/>
                      <a:lumOff val="35000"/>
                    </a:schemeClr>
                  </a:solidFill>
                </a:rPr>
                <a:t>Aging Workforce</a:t>
              </a:r>
            </a:p>
          </p:txBody>
        </p:sp>
        <p:sp>
          <p:nvSpPr>
            <p:cNvPr id="79" name="Rectangle 78">
              <a:extLst>
                <a:ext uri="{FF2B5EF4-FFF2-40B4-BE49-F238E27FC236}">
                  <a16:creationId xmlns:a16="http://schemas.microsoft.com/office/drawing/2014/main" id="{4E2B130B-4C8A-41F9-96B2-A5BE8E40D7D1}"/>
                </a:ext>
              </a:extLst>
            </p:cNvPr>
            <p:cNvSpPr/>
            <p:nvPr/>
          </p:nvSpPr>
          <p:spPr>
            <a:xfrm>
              <a:off x="7118237" y="3023799"/>
              <a:ext cx="3450871" cy="224384"/>
            </a:xfrm>
            <a:prstGeom prst="rect">
              <a:avLst/>
            </a:prstGeom>
          </p:spPr>
          <p:txBody>
            <a:bodyPr wrap="none" anchor="ctr">
              <a:spAutoFit/>
            </a:bodyPr>
            <a:lstStyle/>
            <a:p>
              <a:r>
                <a:rPr lang="en-US" sz="1500" noProof="1">
                  <a:solidFill>
                    <a:schemeClr val="tx1">
                      <a:lumMod val="65000"/>
                      <a:lumOff val="35000"/>
                    </a:schemeClr>
                  </a:solidFill>
                </a:rPr>
                <a:t>Weak or inappropriate organizational structures</a:t>
              </a:r>
            </a:p>
          </p:txBody>
        </p:sp>
        <p:sp>
          <p:nvSpPr>
            <p:cNvPr id="80" name="Rectangle 79">
              <a:extLst>
                <a:ext uri="{FF2B5EF4-FFF2-40B4-BE49-F238E27FC236}">
                  <a16:creationId xmlns:a16="http://schemas.microsoft.com/office/drawing/2014/main" id="{F098BFAF-6E08-4E6C-9A77-1B502FF46072}"/>
                </a:ext>
              </a:extLst>
            </p:cNvPr>
            <p:cNvSpPr/>
            <p:nvPr/>
          </p:nvSpPr>
          <p:spPr>
            <a:xfrm>
              <a:off x="7335822" y="3547631"/>
              <a:ext cx="1986542" cy="224384"/>
            </a:xfrm>
            <a:prstGeom prst="rect">
              <a:avLst/>
            </a:prstGeom>
          </p:spPr>
          <p:txBody>
            <a:bodyPr wrap="none" anchor="ctr">
              <a:spAutoFit/>
            </a:bodyPr>
            <a:lstStyle/>
            <a:p>
              <a:r>
                <a:rPr lang="en-US" sz="1500" noProof="1">
                  <a:solidFill>
                    <a:schemeClr val="tx1">
                      <a:lumMod val="65000"/>
                      <a:lumOff val="35000"/>
                    </a:schemeClr>
                  </a:solidFill>
                </a:rPr>
                <a:t>Poor Succession Planning</a:t>
              </a:r>
            </a:p>
          </p:txBody>
        </p:sp>
        <p:sp>
          <p:nvSpPr>
            <p:cNvPr id="81" name="Rectangle 80">
              <a:extLst>
                <a:ext uri="{FF2B5EF4-FFF2-40B4-BE49-F238E27FC236}">
                  <a16:creationId xmlns:a16="http://schemas.microsoft.com/office/drawing/2014/main" id="{4D77EC82-77C5-49F0-A0A1-126240E99EC2}"/>
                </a:ext>
              </a:extLst>
            </p:cNvPr>
            <p:cNvSpPr/>
            <p:nvPr/>
          </p:nvSpPr>
          <p:spPr>
            <a:xfrm>
              <a:off x="7990995" y="4894356"/>
              <a:ext cx="2831266" cy="544933"/>
            </a:xfrm>
            <a:prstGeom prst="rect">
              <a:avLst/>
            </a:prstGeom>
          </p:spPr>
          <p:txBody>
            <a:bodyPr wrap="none" anchor="ctr">
              <a:spAutoFit/>
            </a:bodyPr>
            <a:lstStyle/>
            <a:p>
              <a:pPr lvl="0"/>
              <a:r>
                <a:rPr lang="en-US" sz="1500" dirty="0">
                  <a:solidFill>
                    <a:schemeClr val="bg2">
                      <a:lumMod val="50000"/>
                    </a:schemeClr>
                  </a:solidFill>
                  <a:latin typeface="Lato Body"/>
                </a:rPr>
                <a:t>Lack of accountability in procurement, </a:t>
              </a:r>
            </a:p>
            <a:p>
              <a:pPr lvl="0"/>
              <a:r>
                <a:rPr lang="en-US" sz="1500" dirty="0">
                  <a:solidFill>
                    <a:schemeClr val="bg2">
                      <a:lumMod val="50000"/>
                    </a:schemeClr>
                  </a:solidFill>
                  <a:latin typeface="Lato Body"/>
                </a:rPr>
                <a:t>Budgeting and accounting systems</a:t>
              </a:r>
            </a:p>
            <a:p>
              <a:pPr lvl="0"/>
              <a:r>
                <a:rPr lang="en-US" sz="1500" dirty="0">
                  <a:solidFill>
                    <a:schemeClr val="bg2">
                      <a:lumMod val="50000"/>
                    </a:schemeClr>
                  </a:solidFill>
                  <a:latin typeface="Lato Body"/>
                </a:rPr>
                <a:t> and procedures</a:t>
              </a:r>
            </a:p>
          </p:txBody>
        </p:sp>
        <p:sp>
          <p:nvSpPr>
            <p:cNvPr id="82" name="Rectangle 81">
              <a:extLst>
                <a:ext uri="{FF2B5EF4-FFF2-40B4-BE49-F238E27FC236}">
                  <a16:creationId xmlns:a16="http://schemas.microsoft.com/office/drawing/2014/main" id="{C770EB4C-B46F-423D-946B-4A263921C38E}"/>
                </a:ext>
              </a:extLst>
            </p:cNvPr>
            <p:cNvSpPr/>
            <p:nvPr/>
          </p:nvSpPr>
          <p:spPr>
            <a:xfrm>
              <a:off x="7714112" y="4518794"/>
              <a:ext cx="2789423" cy="224384"/>
            </a:xfrm>
            <a:prstGeom prst="rect">
              <a:avLst/>
            </a:prstGeom>
          </p:spPr>
          <p:txBody>
            <a:bodyPr wrap="none" anchor="ctr">
              <a:spAutoFit/>
            </a:bodyPr>
            <a:lstStyle/>
            <a:p>
              <a:r>
                <a:rPr lang="en-US" sz="1500" noProof="1">
                  <a:solidFill>
                    <a:schemeClr val="tx1">
                      <a:lumMod val="65000"/>
                      <a:lumOff val="35000"/>
                    </a:schemeClr>
                  </a:solidFill>
                </a:rPr>
                <a:t>The preponderance of ‘ghost workers’</a:t>
              </a:r>
            </a:p>
          </p:txBody>
        </p:sp>
        <p:sp>
          <p:nvSpPr>
            <p:cNvPr id="97" name="Rectangle 96">
              <a:extLst>
                <a:ext uri="{FF2B5EF4-FFF2-40B4-BE49-F238E27FC236}">
                  <a16:creationId xmlns:a16="http://schemas.microsoft.com/office/drawing/2014/main" id="{9A74493A-1B13-4445-9EC6-E423ABC986FC}"/>
                </a:ext>
              </a:extLst>
            </p:cNvPr>
            <p:cNvSpPr/>
            <p:nvPr/>
          </p:nvSpPr>
          <p:spPr>
            <a:xfrm>
              <a:off x="7480264" y="4027711"/>
              <a:ext cx="3155557" cy="224384"/>
            </a:xfrm>
            <a:prstGeom prst="rect">
              <a:avLst/>
            </a:prstGeom>
          </p:spPr>
          <p:txBody>
            <a:bodyPr wrap="none" anchor="ctr">
              <a:spAutoFit/>
            </a:bodyPr>
            <a:lstStyle/>
            <a:p>
              <a:r>
                <a:rPr lang="en-US" sz="1500" noProof="1">
                  <a:solidFill>
                    <a:schemeClr val="tx1">
                      <a:lumMod val="65000"/>
                      <a:lumOff val="35000"/>
                    </a:schemeClr>
                  </a:solidFill>
                </a:rPr>
                <a:t>Unproductive work operations and systems</a:t>
              </a:r>
            </a:p>
          </p:txBody>
        </p:sp>
      </p:grpSp>
      <p:sp>
        <p:nvSpPr>
          <p:cNvPr id="5" name="Rectangle 4"/>
          <p:cNvSpPr/>
          <p:nvPr/>
        </p:nvSpPr>
        <p:spPr>
          <a:xfrm>
            <a:off x="380612" y="1542835"/>
            <a:ext cx="4856449" cy="1631216"/>
          </a:xfrm>
          <a:prstGeom prst="rect">
            <a:avLst/>
          </a:prstGeom>
        </p:spPr>
        <p:txBody>
          <a:bodyPr wrap="square">
            <a:spAutoFit/>
          </a:bodyPr>
          <a:lstStyle/>
          <a:p>
            <a:r>
              <a:rPr lang="en-US" sz="2000" dirty="0">
                <a:solidFill>
                  <a:schemeClr val="bg2">
                    <a:lumMod val="50000"/>
                  </a:schemeClr>
                </a:solidFill>
                <a:latin typeface="Century Gothic" panose="020B0502020202020204" pitchFamily="34" charset="0"/>
              </a:rPr>
              <a:t>Specifically, the reforms that are ongoing</a:t>
            </a:r>
          </a:p>
          <a:p>
            <a:r>
              <a:rPr lang="en-US" sz="2000" dirty="0">
                <a:solidFill>
                  <a:schemeClr val="bg2">
                    <a:lumMod val="50000"/>
                  </a:schemeClr>
                </a:solidFill>
                <a:latin typeface="Century Gothic" panose="020B0502020202020204" pitchFamily="34" charset="0"/>
              </a:rPr>
              <a:t>in the Service are targeted at the following </a:t>
            </a:r>
          </a:p>
          <a:p>
            <a:r>
              <a:rPr lang="en-US" sz="2000" dirty="0">
                <a:solidFill>
                  <a:schemeClr val="bg2">
                    <a:lumMod val="50000"/>
                  </a:schemeClr>
                </a:solidFill>
                <a:latin typeface="Century Gothic" panose="020B0502020202020204" pitchFamily="34" charset="0"/>
              </a:rPr>
              <a:t>Problems under listed:</a:t>
            </a:r>
          </a:p>
        </p:txBody>
      </p:sp>
      <p:grpSp>
        <p:nvGrpSpPr>
          <p:cNvPr id="43" name="Group 42">
            <a:extLst>
              <a:ext uri="{FF2B5EF4-FFF2-40B4-BE49-F238E27FC236}">
                <a16:creationId xmlns:a16="http://schemas.microsoft.com/office/drawing/2014/main" id="{E3D349E9-A8FE-4E2C-95B2-4660CE8D8D1B}"/>
              </a:ext>
            </a:extLst>
          </p:cNvPr>
          <p:cNvGrpSpPr/>
          <p:nvPr/>
        </p:nvGrpSpPr>
        <p:grpSpPr>
          <a:xfrm>
            <a:off x="11461131" y="365125"/>
            <a:ext cx="512764" cy="673101"/>
            <a:chOff x="11529615" y="546099"/>
            <a:chExt cx="512764" cy="673101"/>
          </a:xfrm>
          <a:solidFill>
            <a:srgbClr val="FFC000"/>
          </a:solidFill>
        </p:grpSpPr>
        <p:sp>
          <p:nvSpPr>
            <p:cNvPr id="44" name="Isosceles Triangle 43">
              <a:extLst>
                <a:ext uri="{FF2B5EF4-FFF2-40B4-BE49-F238E27FC236}">
                  <a16:creationId xmlns:a16="http://schemas.microsoft.com/office/drawing/2014/main" id="{C344627E-044B-4C01-8D1F-EEBDD0CC3A27}"/>
                </a:ext>
              </a:extLst>
            </p:cNvPr>
            <p:cNvSpPr/>
            <p:nvPr/>
          </p:nvSpPr>
          <p:spPr>
            <a:xfrm flipV="1">
              <a:off x="11837590" y="546099"/>
              <a:ext cx="204789" cy="673101"/>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6944B8B5-900F-4F68-9188-EAF92343855B}"/>
                </a:ext>
              </a:extLst>
            </p:cNvPr>
            <p:cNvSpPr/>
            <p:nvPr/>
          </p:nvSpPr>
          <p:spPr>
            <a:xfrm>
              <a:off x="11529615" y="546100"/>
              <a:ext cx="307975" cy="673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Parallelogram 45">
            <a:extLst>
              <a:ext uri="{FF2B5EF4-FFF2-40B4-BE49-F238E27FC236}">
                <a16:creationId xmlns:a16="http://schemas.microsoft.com/office/drawing/2014/main" id="{89F987BB-BA10-42AD-BF40-341A77C38BC7}"/>
              </a:ext>
            </a:extLst>
          </p:cNvPr>
          <p:cNvSpPr/>
          <p:nvPr/>
        </p:nvSpPr>
        <p:spPr>
          <a:xfrm>
            <a:off x="10977564" y="315963"/>
            <a:ext cx="835026" cy="673101"/>
          </a:xfrm>
          <a:prstGeom prst="parallelogram">
            <a:avLst>
              <a:gd name="adj" fmla="val 3224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Tree>
    <p:extLst>
      <p:ext uri="{BB962C8B-B14F-4D97-AF65-F5344CB8AC3E}">
        <p14:creationId xmlns:p14="http://schemas.microsoft.com/office/powerpoint/2010/main" val="2388729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54">
            <a:extLst>
              <a:ext uri="{FF2B5EF4-FFF2-40B4-BE49-F238E27FC236}">
                <a16:creationId xmlns:a16="http://schemas.microsoft.com/office/drawing/2014/main" id="{1E252D9F-134A-44B7-8E55-1707EA0B5DD1}"/>
              </a:ext>
            </a:extLst>
          </p:cNvPr>
          <p:cNvSpPr>
            <a:spLocks/>
          </p:cNvSpPr>
          <p:nvPr/>
        </p:nvSpPr>
        <p:spPr bwMode="auto">
          <a:xfrm rot="10800000">
            <a:off x="-2555" y="6970"/>
            <a:ext cx="383168" cy="44875"/>
          </a:xfrm>
          <a:custGeom>
            <a:avLst/>
            <a:gdLst>
              <a:gd name="T0" fmla="*/ 0 w 143"/>
              <a:gd name="T1" fmla="*/ 21 h 21"/>
              <a:gd name="T2" fmla="*/ 143 w 143"/>
              <a:gd name="T3" fmla="*/ 21 h 21"/>
              <a:gd name="T4" fmla="*/ 143 w 143"/>
              <a:gd name="T5" fmla="*/ 6 h 21"/>
              <a:gd name="T6" fmla="*/ 0 w 143"/>
              <a:gd name="T7" fmla="*/ 21 h 21"/>
            </a:gdLst>
            <a:ahLst/>
            <a:cxnLst>
              <a:cxn ang="0">
                <a:pos x="T0" y="T1"/>
              </a:cxn>
              <a:cxn ang="0">
                <a:pos x="T2" y="T3"/>
              </a:cxn>
              <a:cxn ang="0">
                <a:pos x="T4" y="T5"/>
              </a:cxn>
              <a:cxn ang="0">
                <a:pos x="T6" y="T7"/>
              </a:cxn>
            </a:cxnLst>
            <a:rect l="0" t="0" r="r" b="b"/>
            <a:pathLst>
              <a:path w="143" h="21">
                <a:moveTo>
                  <a:pt x="0" y="21"/>
                </a:moveTo>
                <a:cubicBezTo>
                  <a:pt x="143" y="21"/>
                  <a:pt x="143" y="21"/>
                  <a:pt x="143" y="21"/>
                </a:cubicBezTo>
                <a:cubicBezTo>
                  <a:pt x="143" y="6"/>
                  <a:pt x="143" y="6"/>
                  <a:pt x="143" y="6"/>
                </a:cubicBezTo>
                <a:cubicBezTo>
                  <a:pt x="102" y="0"/>
                  <a:pt x="53" y="6"/>
                  <a:pt x="0" y="21"/>
                </a:cubicBezTo>
                <a:close/>
              </a:path>
            </a:pathLst>
          </a:custGeom>
          <a:solidFill>
            <a:srgbClr val="148E31">
              <a:alpha val="65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2371632" y="926785"/>
            <a:ext cx="7540529" cy="498598"/>
          </a:xfrm>
        </p:spPr>
        <p:txBody>
          <a:bodyPr>
            <a:noAutofit/>
          </a:bodyPr>
          <a:lstStyle/>
          <a:p>
            <a:pPr algn="l"/>
            <a:r>
              <a:rPr lang="en-US" sz="2800" dirty="0">
                <a:solidFill>
                  <a:srgbClr val="00B050"/>
                </a:solidFill>
              </a:rPr>
              <a:t>WHY THE NEW CIVIL SERVICE REFORMS</a:t>
            </a:r>
            <a:br>
              <a:rPr lang="en-US" sz="2800" dirty="0">
                <a:solidFill>
                  <a:srgbClr val="00B050"/>
                </a:solidFill>
              </a:rPr>
            </a:br>
            <a:r>
              <a:rPr lang="en-US" sz="2800" dirty="0">
                <a:solidFill>
                  <a:srgbClr val="00B050"/>
                </a:solidFill>
              </a:rPr>
              <a:t>CONTD...</a:t>
            </a:r>
          </a:p>
        </p:txBody>
      </p:sp>
      <p:sp>
        <p:nvSpPr>
          <p:cNvPr id="47" name="Slide Number Placeholder 5">
            <a:extLst>
              <a:ext uri="{FF2B5EF4-FFF2-40B4-BE49-F238E27FC236}">
                <a16:creationId xmlns:a16="http://schemas.microsoft.com/office/drawing/2014/main" id="{A24B5DF5-D60A-44E4-9001-60ECBBF89288}"/>
              </a:ext>
            </a:extLst>
          </p:cNvPr>
          <p:cNvSpPr>
            <a:spLocks noGrp="1"/>
          </p:cNvSpPr>
          <p:nvPr>
            <p:ph type="sldNum" sz="quarter" idx="12"/>
          </p:nvPr>
        </p:nvSpPr>
        <p:spPr>
          <a:xfrm>
            <a:off x="11405497" y="578564"/>
            <a:ext cx="118622" cy="246221"/>
          </a:xfrm>
        </p:spPr>
        <p:txBody>
          <a:bodyPr vert="horz" wrap="none" lIns="0" tIns="0" rIns="0" bIns="0" rtlCol="0" anchor="ctr">
            <a:spAutoFit/>
          </a:bodyPr>
          <a:lstStyle>
            <a:lvl1pPr>
              <a:defRPr lang="en-US" sz="1600" b="1" i="1" smtClean="0">
                <a:solidFill>
                  <a:schemeClr val="bg1"/>
                </a:solidFill>
              </a:defRPr>
            </a:lvl1pPr>
          </a:lstStyle>
          <a:p>
            <a:r>
              <a:rPr lang="en-ID" dirty="0"/>
              <a:t>4</a:t>
            </a:r>
          </a:p>
        </p:txBody>
      </p:sp>
      <p:sp>
        <p:nvSpPr>
          <p:cNvPr id="37" name="Freeform: Shape 36">
            <a:extLst>
              <a:ext uri="{FF2B5EF4-FFF2-40B4-BE49-F238E27FC236}">
                <a16:creationId xmlns:a16="http://schemas.microsoft.com/office/drawing/2014/main" id="{0B5F884B-8930-4829-B74F-0A5FD512CF9A}"/>
              </a:ext>
            </a:extLst>
          </p:cNvPr>
          <p:cNvSpPr/>
          <p:nvPr/>
        </p:nvSpPr>
        <p:spPr>
          <a:xfrm>
            <a:off x="4863989" y="2538702"/>
            <a:ext cx="1991036" cy="581641"/>
          </a:xfrm>
          <a:custGeom>
            <a:avLst/>
            <a:gdLst>
              <a:gd name="connsiteX0" fmla="*/ 312312 w 2165540"/>
              <a:gd name="connsiteY0" fmla="*/ 0 h 538469"/>
              <a:gd name="connsiteX1" fmla="*/ 1853228 w 2165540"/>
              <a:gd name="connsiteY1" fmla="*/ 0 h 538469"/>
              <a:gd name="connsiteX2" fmla="*/ 2165540 w 2165540"/>
              <a:gd name="connsiteY2" fmla="*/ 538469 h 538469"/>
              <a:gd name="connsiteX3" fmla="*/ 0 w 2165540"/>
              <a:gd name="connsiteY3" fmla="*/ 538469 h 538469"/>
              <a:gd name="connsiteX4" fmla="*/ 312312 w 2165540"/>
              <a:gd name="connsiteY4" fmla="*/ 0 h 538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540" h="538469">
                <a:moveTo>
                  <a:pt x="312312" y="0"/>
                </a:moveTo>
                <a:lnTo>
                  <a:pt x="1853228" y="0"/>
                </a:lnTo>
                <a:lnTo>
                  <a:pt x="2165540" y="538469"/>
                </a:lnTo>
                <a:lnTo>
                  <a:pt x="0" y="538469"/>
                </a:lnTo>
                <a:lnTo>
                  <a:pt x="312312"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 name="Freeform: Shape 37">
            <a:extLst>
              <a:ext uri="{FF2B5EF4-FFF2-40B4-BE49-F238E27FC236}">
                <a16:creationId xmlns:a16="http://schemas.microsoft.com/office/drawing/2014/main" id="{73C4FBB3-DE4D-4061-9A41-B8C389E068BA}"/>
              </a:ext>
            </a:extLst>
          </p:cNvPr>
          <p:cNvSpPr/>
          <p:nvPr/>
        </p:nvSpPr>
        <p:spPr>
          <a:xfrm>
            <a:off x="6855023" y="3120344"/>
            <a:ext cx="4609253" cy="135798"/>
          </a:xfrm>
          <a:custGeom>
            <a:avLst/>
            <a:gdLst>
              <a:gd name="connsiteX0" fmla="*/ 0 w 5013230"/>
              <a:gd name="connsiteY0" fmla="*/ 0 h 125719"/>
              <a:gd name="connsiteX1" fmla="*/ 5013230 w 5013230"/>
              <a:gd name="connsiteY1" fmla="*/ 0 h 125719"/>
              <a:gd name="connsiteX2" fmla="*/ 5013230 w 5013230"/>
              <a:gd name="connsiteY2" fmla="*/ 125719 h 125719"/>
              <a:gd name="connsiteX3" fmla="*/ 72917 w 5013230"/>
              <a:gd name="connsiteY3" fmla="*/ 125719 h 125719"/>
              <a:gd name="connsiteX4" fmla="*/ 0 w 5013230"/>
              <a:gd name="connsiteY4" fmla="*/ 0 h 12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3230" h="125719">
                <a:moveTo>
                  <a:pt x="0" y="0"/>
                </a:moveTo>
                <a:lnTo>
                  <a:pt x="5013230" y="0"/>
                </a:lnTo>
                <a:lnTo>
                  <a:pt x="5013230" y="125719"/>
                </a:lnTo>
                <a:lnTo>
                  <a:pt x="72917" y="125719"/>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9" name="Freeform: Shape 38">
            <a:extLst>
              <a:ext uri="{FF2B5EF4-FFF2-40B4-BE49-F238E27FC236}">
                <a16:creationId xmlns:a16="http://schemas.microsoft.com/office/drawing/2014/main" id="{716FC2E4-AA0C-4C31-AB0E-483EF96609AD}"/>
              </a:ext>
            </a:extLst>
          </p:cNvPr>
          <p:cNvSpPr/>
          <p:nvPr/>
        </p:nvSpPr>
        <p:spPr>
          <a:xfrm>
            <a:off x="4509802" y="3256141"/>
            <a:ext cx="2699409" cy="581641"/>
          </a:xfrm>
          <a:custGeom>
            <a:avLst/>
            <a:gdLst>
              <a:gd name="connsiteX0" fmla="*/ 312312 w 2935998"/>
              <a:gd name="connsiteY0" fmla="*/ 0 h 538469"/>
              <a:gd name="connsiteX1" fmla="*/ 2623686 w 2935998"/>
              <a:gd name="connsiteY1" fmla="*/ 0 h 538469"/>
              <a:gd name="connsiteX2" fmla="*/ 2935998 w 2935998"/>
              <a:gd name="connsiteY2" fmla="*/ 538469 h 538469"/>
              <a:gd name="connsiteX3" fmla="*/ 0 w 2935998"/>
              <a:gd name="connsiteY3" fmla="*/ 538469 h 538469"/>
              <a:gd name="connsiteX4" fmla="*/ 312312 w 2935998"/>
              <a:gd name="connsiteY4" fmla="*/ 0 h 538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5998" h="538469">
                <a:moveTo>
                  <a:pt x="312312" y="0"/>
                </a:moveTo>
                <a:lnTo>
                  <a:pt x="2623686" y="0"/>
                </a:lnTo>
                <a:lnTo>
                  <a:pt x="2935998" y="538469"/>
                </a:lnTo>
                <a:lnTo>
                  <a:pt x="0" y="538469"/>
                </a:lnTo>
                <a:lnTo>
                  <a:pt x="312312"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0" name="Freeform: Shape 39">
            <a:extLst>
              <a:ext uri="{FF2B5EF4-FFF2-40B4-BE49-F238E27FC236}">
                <a16:creationId xmlns:a16="http://schemas.microsoft.com/office/drawing/2014/main" id="{5C89DE49-C81D-4BBE-AB7E-6BFE02792D83}"/>
              </a:ext>
            </a:extLst>
          </p:cNvPr>
          <p:cNvSpPr/>
          <p:nvPr/>
        </p:nvSpPr>
        <p:spPr>
          <a:xfrm>
            <a:off x="7209211" y="3837783"/>
            <a:ext cx="4255066" cy="135798"/>
          </a:xfrm>
          <a:custGeom>
            <a:avLst/>
            <a:gdLst>
              <a:gd name="connsiteX0" fmla="*/ 0 w 4628001"/>
              <a:gd name="connsiteY0" fmla="*/ 0 h 125719"/>
              <a:gd name="connsiteX1" fmla="*/ 4628001 w 4628001"/>
              <a:gd name="connsiteY1" fmla="*/ 0 h 125719"/>
              <a:gd name="connsiteX2" fmla="*/ 4628001 w 4628001"/>
              <a:gd name="connsiteY2" fmla="*/ 125719 h 125719"/>
              <a:gd name="connsiteX3" fmla="*/ 72917 w 4628001"/>
              <a:gd name="connsiteY3" fmla="*/ 125719 h 125719"/>
              <a:gd name="connsiteX4" fmla="*/ 0 w 4628001"/>
              <a:gd name="connsiteY4" fmla="*/ 0 h 12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8001" h="125719">
                <a:moveTo>
                  <a:pt x="0" y="0"/>
                </a:moveTo>
                <a:lnTo>
                  <a:pt x="4628001" y="0"/>
                </a:lnTo>
                <a:lnTo>
                  <a:pt x="4628001" y="125719"/>
                </a:lnTo>
                <a:lnTo>
                  <a:pt x="72917" y="125719"/>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1" name="Freeform: Shape 40">
            <a:extLst>
              <a:ext uri="{FF2B5EF4-FFF2-40B4-BE49-F238E27FC236}">
                <a16:creationId xmlns:a16="http://schemas.microsoft.com/office/drawing/2014/main" id="{9BA3389A-DE8B-4193-832C-88AF46ADD056}"/>
              </a:ext>
            </a:extLst>
          </p:cNvPr>
          <p:cNvSpPr/>
          <p:nvPr/>
        </p:nvSpPr>
        <p:spPr>
          <a:xfrm>
            <a:off x="4155614" y="3973580"/>
            <a:ext cx="3407781" cy="581641"/>
          </a:xfrm>
          <a:custGeom>
            <a:avLst/>
            <a:gdLst>
              <a:gd name="connsiteX0" fmla="*/ 312312 w 3706456"/>
              <a:gd name="connsiteY0" fmla="*/ 0 h 538469"/>
              <a:gd name="connsiteX1" fmla="*/ 3394144 w 3706456"/>
              <a:gd name="connsiteY1" fmla="*/ 0 h 538469"/>
              <a:gd name="connsiteX2" fmla="*/ 3706456 w 3706456"/>
              <a:gd name="connsiteY2" fmla="*/ 538469 h 538469"/>
              <a:gd name="connsiteX3" fmla="*/ 0 w 3706456"/>
              <a:gd name="connsiteY3" fmla="*/ 538469 h 538469"/>
              <a:gd name="connsiteX4" fmla="*/ 312312 w 3706456"/>
              <a:gd name="connsiteY4" fmla="*/ 0 h 538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6456" h="538469">
                <a:moveTo>
                  <a:pt x="312312" y="0"/>
                </a:moveTo>
                <a:lnTo>
                  <a:pt x="3394144" y="0"/>
                </a:lnTo>
                <a:lnTo>
                  <a:pt x="3706456" y="538469"/>
                </a:lnTo>
                <a:lnTo>
                  <a:pt x="0" y="538469"/>
                </a:lnTo>
                <a:lnTo>
                  <a:pt x="312312"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2" name="Freeform: Shape 41">
            <a:extLst>
              <a:ext uri="{FF2B5EF4-FFF2-40B4-BE49-F238E27FC236}">
                <a16:creationId xmlns:a16="http://schemas.microsoft.com/office/drawing/2014/main" id="{26A489EB-59CD-46C8-87D6-AE9BAFE495C5}"/>
              </a:ext>
            </a:extLst>
          </p:cNvPr>
          <p:cNvSpPr/>
          <p:nvPr/>
        </p:nvSpPr>
        <p:spPr>
          <a:xfrm>
            <a:off x="7563396" y="4555222"/>
            <a:ext cx="3900880" cy="135798"/>
          </a:xfrm>
          <a:custGeom>
            <a:avLst/>
            <a:gdLst>
              <a:gd name="connsiteX0" fmla="*/ 0 w 4242772"/>
              <a:gd name="connsiteY0" fmla="*/ 0 h 125719"/>
              <a:gd name="connsiteX1" fmla="*/ 4242772 w 4242772"/>
              <a:gd name="connsiteY1" fmla="*/ 0 h 125719"/>
              <a:gd name="connsiteX2" fmla="*/ 4242772 w 4242772"/>
              <a:gd name="connsiteY2" fmla="*/ 125719 h 125719"/>
              <a:gd name="connsiteX3" fmla="*/ 72917 w 4242772"/>
              <a:gd name="connsiteY3" fmla="*/ 125719 h 125719"/>
              <a:gd name="connsiteX4" fmla="*/ 0 w 4242772"/>
              <a:gd name="connsiteY4" fmla="*/ 0 h 12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2772" h="125719">
                <a:moveTo>
                  <a:pt x="0" y="0"/>
                </a:moveTo>
                <a:lnTo>
                  <a:pt x="4242772" y="0"/>
                </a:lnTo>
                <a:lnTo>
                  <a:pt x="4242772" y="125719"/>
                </a:lnTo>
                <a:lnTo>
                  <a:pt x="72917" y="125719"/>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3" name="Freeform: Shape 72">
            <a:extLst>
              <a:ext uri="{FF2B5EF4-FFF2-40B4-BE49-F238E27FC236}">
                <a16:creationId xmlns:a16="http://schemas.microsoft.com/office/drawing/2014/main" id="{F93B7764-A59B-4B24-91E9-11DE30228E33}"/>
              </a:ext>
            </a:extLst>
          </p:cNvPr>
          <p:cNvSpPr/>
          <p:nvPr/>
        </p:nvSpPr>
        <p:spPr>
          <a:xfrm>
            <a:off x="3801427" y="4691018"/>
            <a:ext cx="4116155" cy="581641"/>
          </a:xfrm>
          <a:custGeom>
            <a:avLst/>
            <a:gdLst>
              <a:gd name="connsiteX0" fmla="*/ 312312 w 4476914"/>
              <a:gd name="connsiteY0" fmla="*/ 0 h 538469"/>
              <a:gd name="connsiteX1" fmla="*/ 4164602 w 4476914"/>
              <a:gd name="connsiteY1" fmla="*/ 0 h 538469"/>
              <a:gd name="connsiteX2" fmla="*/ 4476914 w 4476914"/>
              <a:gd name="connsiteY2" fmla="*/ 538469 h 538469"/>
              <a:gd name="connsiteX3" fmla="*/ 0 w 4476914"/>
              <a:gd name="connsiteY3" fmla="*/ 538469 h 538469"/>
              <a:gd name="connsiteX4" fmla="*/ 312312 w 4476914"/>
              <a:gd name="connsiteY4" fmla="*/ 0 h 538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914" h="538469">
                <a:moveTo>
                  <a:pt x="312312" y="0"/>
                </a:moveTo>
                <a:lnTo>
                  <a:pt x="4164602" y="0"/>
                </a:lnTo>
                <a:lnTo>
                  <a:pt x="4476914" y="538469"/>
                </a:lnTo>
                <a:lnTo>
                  <a:pt x="0" y="538469"/>
                </a:lnTo>
                <a:lnTo>
                  <a:pt x="31231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4" name="Freeform: Shape 73">
            <a:extLst>
              <a:ext uri="{FF2B5EF4-FFF2-40B4-BE49-F238E27FC236}">
                <a16:creationId xmlns:a16="http://schemas.microsoft.com/office/drawing/2014/main" id="{3B2B9ECB-D5F3-469B-8A78-75991B495B41}"/>
              </a:ext>
            </a:extLst>
          </p:cNvPr>
          <p:cNvSpPr/>
          <p:nvPr/>
        </p:nvSpPr>
        <p:spPr>
          <a:xfrm>
            <a:off x="7917584" y="5272660"/>
            <a:ext cx="3546693" cy="135798"/>
          </a:xfrm>
          <a:custGeom>
            <a:avLst/>
            <a:gdLst>
              <a:gd name="connsiteX0" fmla="*/ 0 w 3857543"/>
              <a:gd name="connsiteY0" fmla="*/ 0 h 125719"/>
              <a:gd name="connsiteX1" fmla="*/ 3857543 w 3857543"/>
              <a:gd name="connsiteY1" fmla="*/ 0 h 125719"/>
              <a:gd name="connsiteX2" fmla="*/ 3857543 w 3857543"/>
              <a:gd name="connsiteY2" fmla="*/ 125719 h 125719"/>
              <a:gd name="connsiteX3" fmla="*/ 72917 w 3857543"/>
              <a:gd name="connsiteY3" fmla="*/ 125719 h 125719"/>
              <a:gd name="connsiteX4" fmla="*/ 0 w 3857543"/>
              <a:gd name="connsiteY4" fmla="*/ 0 h 12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543" h="125719">
                <a:moveTo>
                  <a:pt x="0" y="0"/>
                </a:moveTo>
                <a:lnTo>
                  <a:pt x="3857543" y="0"/>
                </a:lnTo>
                <a:lnTo>
                  <a:pt x="3857543" y="125719"/>
                </a:lnTo>
                <a:lnTo>
                  <a:pt x="72917" y="125719"/>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5" name="Freeform: Shape 74">
            <a:extLst>
              <a:ext uri="{FF2B5EF4-FFF2-40B4-BE49-F238E27FC236}">
                <a16:creationId xmlns:a16="http://schemas.microsoft.com/office/drawing/2014/main" id="{B750D7AD-8E53-4DDC-9F10-694842C102C2}"/>
              </a:ext>
            </a:extLst>
          </p:cNvPr>
          <p:cNvSpPr/>
          <p:nvPr/>
        </p:nvSpPr>
        <p:spPr>
          <a:xfrm>
            <a:off x="3431282" y="5408455"/>
            <a:ext cx="4856449" cy="613971"/>
          </a:xfrm>
          <a:custGeom>
            <a:avLst/>
            <a:gdLst>
              <a:gd name="connsiteX0" fmla="*/ 329672 w 5282092"/>
              <a:gd name="connsiteY0" fmla="*/ 0 h 568400"/>
              <a:gd name="connsiteX1" fmla="*/ 4952420 w 5282092"/>
              <a:gd name="connsiteY1" fmla="*/ 0 h 568400"/>
              <a:gd name="connsiteX2" fmla="*/ 5282092 w 5282092"/>
              <a:gd name="connsiteY2" fmla="*/ 568400 h 568400"/>
              <a:gd name="connsiteX3" fmla="*/ 0 w 5282092"/>
              <a:gd name="connsiteY3" fmla="*/ 568400 h 568400"/>
              <a:gd name="connsiteX4" fmla="*/ 329672 w 5282092"/>
              <a:gd name="connsiteY4" fmla="*/ 0 h 56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2092" h="568400">
                <a:moveTo>
                  <a:pt x="329672" y="0"/>
                </a:moveTo>
                <a:lnTo>
                  <a:pt x="4952420" y="0"/>
                </a:lnTo>
                <a:lnTo>
                  <a:pt x="5282092" y="568400"/>
                </a:lnTo>
                <a:lnTo>
                  <a:pt x="0" y="568400"/>
                </a:lnTo>
                <a:lnTo>
                  <a:pt x="329672" y="0"/>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6" name="Freeform: Shape 75">
            <a:extLst>
              <a:ext uri="{FF2B5EF4-FFF2-40B4-BE49-F238E27FC236}">
                <a16:creationId xmlns:a16="http://schemas.microsoft.com/office/drawing/2014/main" id="{5C934320-7038-4842-9546-25B6535EBEAB}"/>
              </a:ext>
            </a:extLst>
          </p:cNvPr>
          <p:cNvSpPr/>
          <p:nvPr/>
        </p:nvSpPr>
        <p:spPr>
          <a:xfrm flipH="1">
            <a:off x="6516601" y="2476735"/>
            <a:ext cx="1785468" cy="3545691"/>
          </a:xfrm>
          <a:custGeom>
            <a:avLst/>
            <a:gdLst>
              <a:gd name="connsiteX0" fmla="*/ 2639494 w 2639494"/>
              <a:gd name="connsiteY0" fmla="*/ 0 h 4553528"/>
              <a:gd name="connsiteX1" fmla="*/ 0 w 2639494"/>
              <a:gd name="connsiteY1" fmla="*/ 4553528 h 4553528"/>
              <a:gd name="connsiteX2" fmla="*/ 1193072 w 2639494"/>
              <a:gd name="connsiteY2" fmla="*/ 4553528 h 4553528"/>
            </a:gdLst>
            <a:ahLst/>
            <a:cxnLst>
              <a:cxn ang="0">
                <a:pos x="connsiteX0" y="connsiteY0"/>
              </a:cxn>
              <a:cxn ang="0">
                <a:pos x="connsiteX1" y="connsiteY1"/>
              </a:cxn>
              <a:cxn ang="0">
                <a:pos x="connsiteX2" y="connsiteY2"/>
              </a:cxn>
            </a:cxnLst>
            <a:rect l="l" t="t" r="r" b="b"/>
            <a:pathLst>
              <a:path w="2639494" h="4553528">
                <a:moveTo>
                  <a:pt x="2639494" y="0"/>
                </a:moveTo>
                <a:lnTo>
                  <a:pt x="0" y="4553528"/>
                </a:lnTo>
                <a:lnTo>
                  <a:pt x="1193072" y="45535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9" name="Rectangle 78">
            <a:extLst>
              <a:ext uri="{FF2B5EF4-FFF2-40B4-BE49-F238E27FC236}">
                <a16:creationId xmlns:a16="http://schemas.microsoft.com/office/drawing/2014/main" id="{4E2B130B-4C8A-41F9-96B2-A5BE8E40D7D1}"/>
              </a:ext>
            </a:extLst>
          </p:cNvPr>
          <p:cNvSpPr/>
          <p:nvPr/>
        </p:nvSpPr>
        <p:spPr>
          <a:xfrm>
            <a:off x="6940937" y="2678565"/>
            <a:ext cx="4382931" cy="323165"/>
          </a:xfrm>
          <a:prstGeom prst="rect">
            <a:avLst/>
          </a:prstGeom>
        </p:spPr>
        <p:txBody>
          <a:bodyPr wrap="none" anchor="ctr">
            <a:spAutoFit/>
          </a:bodyPr>
          <a:lstStyle/>
          <a:p>
            <a:r>
              <a:rPr lang="en-US" sz="1500" noProof="1">
                <a:solidFill>
                  <a:schemeClr val="tx1">
                    <a:lumMod val="65000"/>
                    <a:lumOff val="35000"/>
                  </a:schemeClr>
                </a:solidFill>
              </a:rPr>
              <a:t>Poor conditions of Service and low remuneration </a:t>
            </a:r>
          </a:p>
        </p:txBody>
      </p:sp>
      <p:sp>
        <p:nvSpPr>
          <p:cNvPr id="80" name="Rectangle 79">
            <a:extLst>
              <a:ext uri="{FF2B5EF4-FFF2-40B4-BE49-F238E27FC236}">
                <a16:creationId xmlns:a16="http://schemas.microsoft.com/office/drawing/2014/main" id="{F098BFAF-6E08-4E6C-9A77-1B502FF46072}"/>
              </a:ext>
            </a:extLst>
          </p:cNvPr>
          <p:cNvSpPr/>
          <p:nvPr/>
        </p:nvSpPr>
        <p:spPr>
          <a:xfrm>
            <a:off x="7303987" y="3353650"/>
            <a:ext cx="2526397" cy="323165"/>
          </a:xfrm>
          <a:prstGeom prst="rect">
            <a:avLst/>
          </a:prstGeom>
        </p:spPr>
        <p:txBody>
          <a:bodyPr wrap="none" anchor="ctr">
            <a:spAutoFit/>
          </a:bodyPr>
          <a:lstStyle/>
          <a:p>
            <a:r>
              <a:rPr lang="en-US" sz="1500" noProof="1">
                <a:solidFill>
                  <a:schemeClr val="tx1">
                    <a:lumMod val="65000"/>
                    <a:lumOff val="35000"/>
                  </a:schemeClr>
                </a:solidFill>
              </a:rPr>
              <a:t>Poor/Ineffective Leadership</a:t>
            </a:r>
          </a:p>
        </p:txBody>
      </p:sp>
      <p:sp>
        <p:nvSpPr>
          <p:cNvPr id="81" name="Rectangle 80">
            <a:extLst>
              <a:ext uri="{FF2B5EF4-FFF2-40B4-BE49-F238E27FC236}">
                <a16:creationId xmlns:a16="http://schemas.microsoft.com/office/drawing/2014/main" id="{4D77EC82-77C5-49F0-A0A1-126240E99EC2}"/>
              </a:ext>
            </a:extLst>
          </p:cNvPr>
          <p:cNvSpPr/>
          <p:nvPr/>
        </p:nvSpPr>
        <p:spPr>
          <a:xfrm>
            <a:off x="8182561" y="5424129"/>
            <a:ext cx="3824317" cy="553998"/>
          </a:xfrm>
          <a:prstGeom prst="rect">
            <a:avLst/>
          </a:prstGeom>
        </p:spPr>
        <p:txBody>
          <a:bodyPr wrap="none" anchor="ctr">
            <a:spAutoFit/>
          </a:bodyPr>
          <a:lstStyle/>
          <a:p>
            <a:pPr lvl="0"/>
            <a:r>
              <a:rPr lang="en-US" sz="1500" dirty="0">
                <a:solidFill>
                  <a:schemeClr val="bg2">
                    <a:lumMod val="50000"/>
                  </a:schemeClr>
                </a:solidFill>
                <a:latin typeface="Lato Body"/>
              </a:rPr>
              <a:t>Inadequate deployment of Information </a:t>
            </a:r>
          </a:p>
          <a:p>
            <a:pPr lvl="0"/>
            <a:r>
              <a:rPr lang="en-US" sz="1500" dirty="0">
                <a:solidFill>
                  <a:schemeClr val="bg2">
                    <a:lumMod val="50000"/>
                  </a:schemeClr>
                </a:solidFill>
                <a:latin typeface="Lato Body"/>
              </a:rPr>
              <a:t>and Communication Technology in Service</a:t>
            </a:r>
          </a:p>
        </p:txBody>
      </p:sp>
      <p:sp>
        <p:nvSpPr>
          <p:cNvPr id="82" name="Rectangle 81">
            <a:extLst>
              <a:ext uri="{FF2B5EF4-FFF2-40B4-BE49-F238E27FC236}">
                <a16:creationId xmlns:a16="http://schemas.microsoft.com/office/drawing/2014/main" id="{C770EB4C-B46F-423D-946B-4A263921C38E}"/>
              </a:ext>
            </a:extLst>
          </p:cNvPr>
          <p:cNvSpPr/>
          <p:nvPr/>
        </p:nvSpPr>
        <p:spPr>
          <a:xfrm>
            <a:off x="7939254" y="4814311"/>
            <a:ext cx="2795958" cy="323165"/>
          </a:xfrm>
          <a:prstGeom prst="rect">
            <a:avLst/>
          </a:prstGeom>
        </p:spPr>
        <p:txBody>
          <a:bodyPr wrap="none" anchor="ctr">
            <a:spAutoFit/>
          </a:bodyPr>
          <a:lstStyle/>
          <a:p>
            <a:r>
              <a:rPr lang="en-US" sz="1500" noProof="1">
                <a:solidFill>
                  <a:schemeClr val="tx1">
                    <a:lumMod val="65000"/>
                    <a:lumOff val="35000"/>
                  </a:schemeClr>
                </a:solidFill>
              </a:rPr>
              <a:t>Absence of systematic training</a:t>
            </a:r>
          </a:p>
        </p:txBody>
      </p:sp>
      <p:sp>
        <p:nvSpPr>
          <p:cNvPr id="97" name="Rectangle 96">
            <a:extLst>
              <a:ext uri="{FF2B5EF4-FFF2-40B4-BE49-F238E27FC236}">
                <a16:creationId xmlns:a16="http://schemas.microsoft.com/office/drawing/2014/main" id="{9A74493A-1B13-4445-9EC6-E423ABC986FC}"/>
              </a:ext>
            </a:extLst>
          </p:cNvPr>
          <p:cNvSpPr/>
          <p:nvPr/>
        </p:nvSpPr>
        <p:spPr>
          <a:xfrm>
            <a:off x="7589150" y="4015151"/>
            <a:ext cx="1747594" cy="323165"/>
          </a:xfrm>
          <a:prstGeom prst="rect">
            <a:avLst/>
          </a:prstGeom>
        </p:spPr>
        <p:txBody>
          <a:bodyPr wrap="none" anchor="ctr">
            <a:spAutoFit/>
          </a:bodyPr>
          <a:lstStyle/>
          <a:p>
            <a:r>
              <a:rPr lang="en-US" sz="1500" noProof="1">
                <a:solidFill>
                  <a:schemeClr val="tx1">
                    <a:lumMod val="65000"/>
                    <a:lumOff val="35000"/>
                  </a:schemeClr>
                </a:solidFill>
              </a:rPr>
              <a:t>Lack of Innovation</a:t>
            </a:r>
          </a:p>
        </p:txBody>
      </p:sp>
      <p:sp>
        <p:nvSpPr>
          <p:cNvPr id="5" name="Rectangle 4"/>
          <p:cNvSpPr/>
          <p:nvPr/>
        </p:nvSpPr>
        <p:spPr>
          <a:xfrm>
            <a:off x="380613" y="1671171"/>
            <a:ext cx="4607674" cy="1631216"/>
          </a:xfrm>
          <a:prstGeom prst="rect">
            <a:avLst/>
          </a:prstGeom>
        </p:spPr>
        <p:txBody>
          <a:bodyPr wrap="square">
            <a:spAutoFit/>
          </a:bodyPr>
          <a:lstStyle/>
          <a:p>
            <a:r>
              <a:rPr lang="en-US" sz="2000" dirty="0">
                <a:solidFill>
                  <a:schemeClr val="bg2">
                    <a:lumMod val="50000"/>
                  </a:schemeClr>
                </a:solidFill>
                <a:latin typeface="Century Gothic" panose="020B0502020202020204" pitchFamily="34" charset="0"/>
              </a:rPr>
              <a:t>Specifically, the reforms that are ongoing</a:t>
            </a:r>
          </a:p>
          <a:p>
            <a:r>
              <a:rPr lang="en-US" sz="2000" dirty="0">
                <a:solidFill>
                  <a:schemeClr val="bg2">
                    <a:lumMod val="50000"/>
                  </a:schemeClr>
                </a:solidFill>
                <a:latin typeface="Century Gothic" panose="020B0502020202020204" pitchFamily="34" charset="0"/>
              </a:rPr>
              <a:t>in the Service are targeted at the following </a:t>
            </a:r>
          </a:p>
          <a:p>
            <a:r>
              <a:rPr lang="en-US" sz="2000" dirty="0">
                <a:solidFill>
                  <a:schemeClr val="bg2">
                    <a:lumMod val="50000"/>
                  </a:schemeClr>
                </a:solidFill>
                <a:latin typeface="Century Gothic" panose="020B0502020202020204" pitchFamily="34" charset="0"/>
              </a:rPr>
              <a:t>Problems under listed:</a:t>
            </a:r>
          </a:p>
        </p:txBody>
      </p:sp>
      <p:grpSp>
        <p:nvGrpSpPr>
          <p:cNvPr id="43" name="Group 42">
            <a:extLst>
              <a:ext uri="{FF2B5EF4-FFF2-40B4-BE49-F238E27FC236}">
                <a16:creationId xmlns:a16="http://schemas.microsoft.com/office/drawing/2014/main" id="{E3D349E9-A8FE-4E2C-95B2-4660CE8D8D1B}"/>
              </a:ext>
            </a:extLst>
          </p:cNvPr>
          <p:cNvGrpSpPr/>
          <p:nvPr/>
        </p:nvGrpSpPr>
        <p:grpSpPr>
          <a:xfrm>
            <a:off x="11464276" y="319393"/>
            <a:ext cx="512764" cy="673101"/>
            <a:chOff x="11529615" y="546099"/>
            <a:chExt cx="512764" cy="673101"/>
          </a:xfrm>
          <a:solidFill>
            <a:srgbClr val="FFC000"/>
          </a:solidFill>
        </p:grpSpPr>
        <p:sp>
          <p:nvSpPr>
            <p:cNvPr id="44" name="Isosceles Triangle 43">
              <a:extLst>
                <a:ext uri="{FF2B5EF4-FFF2-40B4-BE49-F238E27FC236}">
                  <a16:creationId xmlns:a16="http://schemas.microsoft.com/office/drawing/2014/main" id="{C344627E-044B-4C01-8D1F-EEBDD0CC3A27}"/>
                </a:ext>
              </a:extLst>
            </p:cNvPr>
            <p:cNvSpPr/>
            <p:nvPr/>
          </p:nvSpPr>
          <p:spPr>
            <a:xfrm flipV="1">
              <a:off x="11837590" y="546099"/>
              <a:ext cx="204789" cy="673101"/>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6944B8B5-900F-4F68-9188-EAF92343855B}"/>
                </a:ext>
              </a:extLst>
            </p:cNvPr>
            <p:cNvSpPr/>
            <p:nvPr/>
          </p:nvSpPr>
          <p:spPr>
            <a:xfrm>
              <a:off x="11529615" y="546100"/>
              <a:ext cx="307975" cy="673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Parallelogram 45">
            <a:extLst>
              <a:ext uri="{FF2B5EF4-FFF2-40B4-BE49-F238E27FC236}">
                <a16:creationId xmlns:a16="http://schemas.microsoft.com/office/drawing/2014/main" id="{89F987BB-BA10-42AD-BF40-341A77C38BC7}"/>
              </a:ext>
            </a:extLst>
          </p:cNvPr>
          <p:cNvSpPr/>
          <p:nvPr/>
        </p:nvSpPr>
        <p:spPr>
          <a:xfrm>
            <a:off x="10977564" y="365124"/>
            <a:ext cx="835026" cy="673101"/>
          </a:xfrm>
          <a:prstGeom prst="parallelogram">
            <a:avLst>
              <a:gd name="adj" fmla="val 3224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808350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3363E34-AAB0-4A15-97E1-CC7A172834F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5" name="Object 4" hidden="1">
                        <a:extLst>
                          <a:ext uri="{FF2B5EF4-FFF2-40B4-BE49-F238E27FC236}">
                            <a16:creationId xmlns:a16="http://schemas.microsoft.com/office/drawing/2014/main" id="{B3363E34-AAB0-4A15-97E1-CC7A172834F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9" name="TextBox 108">
            <a:extLst>
              <a:ext uri="{FF2B5EF4-FFF2-40B4-BE49-F238E27FC236}">
                <a16:creationId xmlns:a16="http://schemas.microsoft.com/office/drawing/2014/main" id="{F6226040-B462-424C-B8CB-9B7614C05AA8}"/>
              </a:ext>
            </a:extLst>
          </p:cNvPr>
          <p:cNvSpPr txBox="1"/>
          <p:nvPr/>
        </p:nvSpPr>
        <p:spPr>
          <a:xfrm>
            <a:off x="2086204" y="166159"/>
            <a:ext cx="7915045" cy="584775"/>
          </a:xfrm>
          <a:prstGeom prst="rect">
            <a:avLst/>
          </a:prstGeom>
          <a:noFill/>
        </p:spPr>
        <p:txBody>
          <a:bodyPr wrap="square" rtlCol="0">
            <a:spAutoFit/>
          </a:bodyPr>
          <a:lstStyle/>
          <a:p>
            <a:r>
              <a:rPr lang="en-US" sz="3200" b="1" dirty="0">
                <a:solidFill>
                  <a:srgbClr val="118D2F"/>
                </a:solidFill>
                <a:latin typeface="+mj-lt"/>
              </a:rPr>
              <a:t>INTRODUCTION TO FCSSIP (2021-2025)</a:t>
            </a:r>
          </a:p>
        </p:txBody>
      </p:sp>
      <p:sp>
        <p:nvSpPr>
          <p:cNvPr id="114" name="Freeform 46">
            <a:extLst>
              <a:ext uri="{FF2B5EF4-FFF2-40B4-BE49-F238E27FC236}">
                <a16:creationId xmlns:a16="http://schemas.microsoft.com/office/drawing/2014/main" id="{9CE973EA-6D91-4B92-AEEE-28D51BA91178}"/>
              </a:ext>
            </a:extLst>
          </p:cNvPr>
          <p:cNvSpPr>
            <a:spLocks/>
          </p:cNvSpPr>
          <p:nvPr/>
        </p:nvSpPr>
        <p:spPr bwMode="auto">
          <a:xfrm flipH="1">
            <a:off x="5643717" y="6617110"/>
            <a:ext cx="2166784" cy="285371"/>
          </a:xfrm>
          <a:custGeom>
            <a:avLst/>
            <a:gdLst>
              <a:gd name="T0" fmla="*/ 1382 w 1635"/>
              <a:gd name="T1" fmla="*/ 122 h 623"/>
              <a:gd name="T2" fmla="*/ 1382 w 1635"/>
              <a:gd name="T3" fmla="*/ 121 h 623"/>
              <a:gd name="T4" fmla="*/ 860 w 1635"/>
              <a:gd name="T5" fmla="*/ 218 h 623"/>
              <a:gd name="T6" fmla="*/ 743 w 1635"/>
              <a:gd name="T7" fmla="*/ 319 h 623"/>
              <a:gd name="T8" fmla="*/ 421 w 1635"/>
              <a:gd name="T9" fmla="*/ 372 h 623"/>
              <a:gd name="T10" fmla="*/ 0 w 1635"/>
              <a:gd name="T11" fmla="*/ 623 h 623"/>
              <a:gd name="T12" fmla="*/ 114 w 1635"/>
              <a:gd name="T13" fmla="*/ 623 h 623"/>
              <a:gd name="T14" fmla="*/ 778 w 1635"/>
              <a:gd name="T15" fmla="*/ 384 h 623"/>
              <a:gd name="T16" fmla="*/ 1417 w 1635"/>
              <a:gd name="T17" fmla="*/ 187 h 623"/>
              <a:gd name="T18" fmla="*/ 1635 w 1635"/>
              <a:gd name="T19" fmla="*/ 145 h 623"/>
              <a:gd name="T20" fmla="*/ 1635 w 1635"/>
              <a:gd name="T21" fmla="*/ 237 h 623"/>
              <a:gd name="T22" fmla="*/ 1635 w 1635"/>
              <a:gd name="T23" fmla="*/ 330 h 623"/>
              <a:gd name="T24" fmla="*/ 1635 w 1635"/>
              <a:gd name="T25" fmla="*/ 421 h 623"/>
              <a:gd name="T26" fmla="*/ 1635 w 1635"/>
              <a:gd name="T27" fmla="*/ 500 h 623"/>
              <a:gd name="T28" fmla="*/ 1635 w 1635"/>
              <a:gd name="T29" fmla="*/ 555 h 623"/>
              <a:gd name="T30" fmla="*/ 1635 w 1635"/>
              <a:gd name="T31" fmla="*/ 563 h 623"/>
              <a:gd name="T32" fmla="*/ 1635 w 1635"/>
              <a:gd name="T33" fmla="*/ 608 h 623"/>
              <a:gd name="T34" fmla="*/ 1635 w 1635"/>
              <a:gd name="T35" fmla="*/ 623 h 623"/>
              <a:gd name="T36" fmla="*/ 1635 w 1635"/>
              <a:gd name="T37" fmla="*/ 623 h 623"/>
              <a:gd name="T38" fmla="*/ 1635 w 1635"/>
              <a:gd name="T39" fmla="*/ 56 h 623"/>
              <a:gd name="T40" fmla="*/ 1382 w 1635"/>
              <a:gd name="T41" fmla="*/ 12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5" h="623">
                <a:moveTo>
                  <a:pt x="1382" y="122"/>
                </a:moveTo>
                <a:cubicBezTo>
                  <a:pt x="1382" y="121"/>
                  <a:pt x="1382" y="121"/>
                  <a:pt x="1382" y="121"/>
                </a:cubicBezTo>
                <a:cubicBezTo>
                  <a:pt x="1305" y="0"/>
                  <a:pt x="1078" y="53"/>
                  <a:pt x="860" y="218"/>
                </a:cubicBezTo>
                <a:cubicBezTo>
                  <a:pt x="821" y="248"/>
                  <a:pt x="781" y="282"/>
                  <a:pt x="743" y="319"/>
                </a:cubicBezTo>
                <a:cubicBezTo>
                  <a:pt x="596" y="461"/>
                  <a:pt x="562" y="354"/>
                  <a:pt x="421" y="372"/>
                </a:cubicBezTo>
                <a:cubicBezTo>
                  <a:pt x="336" y="383"/>
                  <a:pt x="211" y="439"/>
                  <a:pt x="0" y="623"/>
                </a:cubicBezTo>
                <a:cubicBezTo>
                  <a:pt x="114" y="623"/>
                  <a:pt x="114" y="623"/>
                  <a:pt x="114" y="623"/>
                </a:cubicBezTo>
                <a:cubicBezTo>
                  <a:pt x="593" y="238"/>
                  <a:pt x="555" y="602"/>
                  <a:pt x="778" y="384"/>
                </a:cubicBezTo>
                <a:cubicBezTo>
                  <a:pt x="1025" y="144"/>
                  <a:pt x="1326" y="43"/>
                  <a:pt x="1417" y="187"/>
                </a:cubicBezTo>
                <a:cubicBezTo>
                  <a:pt x="1450" y="239"/>
                  <a:pt x="1537" y="207"/>
                  <a:pt x="1635" y="145"/>
                </a:cubicBezTo>
                <a:cubicBezTo>
                  <a:pt x="1635" y="237"/>
                  <a:pt x="1635" y="237"/>
                  <a:pt x="1635" y="237"/>
                </a:cubicBezTo>
                <a:cubicBezTo>
                  <a:pt x="1635" y="330"/>
                  <a:pt x="1635" y="330"/>
                  <a:pt x="1635" y="330"/>
                </a:cubicBezTo>
                <a:cubicBezTo>
                  <a:pt x="1635" y="421"/>
                  <a:pt x="1635" y="421"/>
                  <a:pt x="1635" y="421"/>
                </a:cubicBezTo>
                <a:cubicBezTo>
                  <a:pt x="1635" y="500"/>
                  <a:pt x="1635" y="500"/>
                  <a:pt x="1635" y="500"/>
                </a:cubicBezTo>
                <a:cubicBezTo>
                  <a:pt x="1635" y="555"/>
                  <a:pt x="1635" y="555"/>
                  <a:pt x="1635" y="555"/>
                </a:cubicBezTo>
                <a:cubicBezTo>
                  <a:pt x="1635" y="563"/>
                  <a:pt x="1635" y="563"/>
                  <a:pt x="1635" y="563"/>
                </a:cubicBezTo>
                <a:cubicBezTo>
                  <a:pt x="1635" y="608"/>
                  <a:pt x="1635" y="608"/>
                  <a:pt x="1635" y="608"/>
                </a:cubicBezTo>
                <a:cubicBezTo>
                  <a:pt x="1635" y="623"/>
                  <a:pt x="1635" y="623"/>
                  <a:pt x="1635" y="623"/>
                </a:cubicBezTo>
                <a:cubicBezTo>
                  <a:pt x="1635" y="623"/>
                  <a:pt x="1635" y="623"/>
                  <a:pt x="1635" y="623"/>
                </a:cubicBezTo>
                <a:cubicBezTo>
                  <a:pt x="1635" y="56"/>
                  <a:pt x="1635" y="56"/>
                  <a:pt x="1635" y="56"/>
                </a:cubicBezTo>
                <a:cubicBezTo>
                  <a:pt x="1524" y="132"/>
                  <a:pt x="1419" y="180"/>
                  <a:pt x="1382" y="122"/>
                </a:cubicBezTo>
                <a:close/>
              </a:path>
            </a:pathLst>
          </a:custGeom>
          <a:solidFill>
            <a:srgbClr val="148E31"/>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52">
            <a:extLst>
              <a:ext uri="{FF2B5EF4-FFF2-40B4-BE49-F238E27FC236}">
                <a16:creationId xmlns:a16="http://schemas.microsoft.com/office/drawing/2014/main" id="{2D60573E-8C6A-4E5D-9412-9BA38CD37B2E}"/>
              </a:ext>
            </a:extLst>
          </p:cNvPr>
          <p:cNvSpPr>
            <a:spLocks/>
          </p:cNvSpPr>
          <p:nvPr/>
        </p:nvSpPr>
        <p:spPr bwMode="auto">
          <a:xfrm>
            <a:off x="10854474" y="6447210"/>
            <a:ext cx="1337526" cy="406109"/>
          </a:xfrm>
          <a:custGeom>
            <a:avLst/>
            <a:gdLst>
              <a:gd name="T0" fmla="*/ 499 w 499"/>
              <a:gd name="T1" fmla="*/ 132 h 192"/>
              <a:gd name="T2" fmla="*/ 499 w 499"/>
              <a:gd name="T3" fmla="*/ 124 h 192"/>
              <a:gd name="T4" fmla="*/ 493 w 499"/>
              <a:gd name="T5" fmla="*/ 117 h 192"/>
              <a:gd name="T6" fmla="*/ 0 w 499"/>
              <a:gd name="T7" fmla="*/ 192 h 192"/>
              <a:gd name="T8" fmla="*/ 145 w 499"/>
              <a:gd name="T9" fmla="*/ 192 h 192"/>
              <a:gd name="T10" fmla="*/ 499 w 499"/>
              <a:gd name="T11" fmla="*/ 132 h 192"/>
            </a:gdLst>
            <a:ahLst/>
            <a:cxnLst>
              <a:cxn ang="0">
                <a:pos x="T0" y="T1"/>
              </a:cxn>
              <a:cxn ang="0">
                <a:pos x="T2" y="T3"/>
              </a:cxn>
              <a:cxn ang="0">
                <a:pos x="T4" y="T5"/>
              </a:cxn>
              <a:cxn ang="0">
                <a:pos x="T6" y="T7"/>
              </a:cxn>
              <a:cxn ang="0">
                <a:pos x="T8" y="T9"/>
              </a:cxn>
              <a:cxn ang="0">
                <a:pos x="T10" y="T11"/>
              </a:cxn>
            </a:cxnLst>
            <a:rect l="0" t="0" r="r" b="b"/>
            <a:pathLst>
              <a:path w="499" h="192">
                <a:moveTo>
                  <a:pt x="499" y="132"/>
                </a:moveTo>
                <a:cubicBezTo>
                  <a:pt x="499" y="124"/>
                  <a:pt x="499" y="124"/>
                  <a:pt x="499" y="124"/>
                </a:cubicBezTo>
                <a:cubicBezTo>
                  <a:pt x="497" y="122"/>
                  <a:pt x="495" y="119"/>
                  <a:pt x="493" y="117"/>
                </a:cubicBezTo>
                <a:cubicBezTo>
                  <a:pt x="420" y="0"/>
                  <a:pt x="208" y="44"/>
                  <a:pt x="0" y="192"/>
                </a:cubicBezTo>
                <a:cubicBezTo>
                  <a:pt x="145" y="192"/>
                  <a:pt x="145" y="192"/>
                  <a:pt x="145" y="192"/>
                </a:cubicBezTo>
                <a:cubicBezTo>
                  <a:pt x="287" y="113"/>
                  <a:pt x="420" y="86"/>
                  <a:pt x="499" y="132"/>
                </a:cubicBezTo>
                <a:close/>
              </a:path>
            </a:pathLst>
          </a:custGeom>
          <a:solidFill>
            <a:srgbClr val="148E31"/>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54">
            <a:extLst>
              <a:ext uri="{FF2B5EF4-FFF2-40B4-BE49-F238E27FC236}">
                <a16:creationId xmlns:a16="http://schemas.microsoft.com/office/drawing/2014/main" id="{1E252D9F-134A-44B7-8E55-1707EA0B5DD1}"/>
              </a:ext>
            </a:extLst>
          </p:cNvPr>
          <p:cNvSpPr>
            <a:spLocks/>
          </p:cNvSpPr>
          <p:nvPr/>
        </p:nvSpPr>
        <p:spPr bwMode="auto">
          <a:xfrm>
            <a:off x="11808832" y="6808445"/>
            <a:ext cx="383168" cy="44875"/>
          </a:xfrm>
          <a:custGeom>
            <a:avLst/>
            <a:gdLst>
              <a:gd name="T0" fmla="*/ 0 w 143"/>
              <a:gd name="T1" fmla="*/ 21 h 21"/>
              <a:gd name="T2" fmla="*/ 143 w 143"/>
              <a:gd name="T3" fmla="*/ 21 h 21"/>
              <a:gd name="T4" fmla="*/ 143 w 143"/>
              <a:gd name="T5" fmla="*/ 6 h 21"/>
              <a:gd name="T6" fmla="*/ 0 w 143"/>
              <a:gd name="T7" fmla="*/ 21 h 21"/>
            </a:gdLst>
            <a:ahLst/>
            <a:cxnLst>
              <a:cxn ang="0">
                <a:pos x="T0" y="T1"/>
              </a:cxn>
              <a:cxn ang="0">
                <a:pos x="T2" y="T3"/>
              </a:cxn>
              <a:cxn ang="0">
                <a:pos x="T4" y="T5"/>
              </a:cxn>
              <a:cxn ang="0">
                <a:pos x="T6" y="T7"/>
              </a:cxn>
            </a:cxnLst>
            <a:rect l="0" t="0" r="r" b="b"/>
            <a:pathLst>
              <a:path w="143" h="21">
                <a:moveTo>
                  <a:pt x="0" y="21"/>
                </a:moveTo>
                <a:cubicBezTo>
                  <a:pt x="143" y="21"/>
                  <a:pt x="143" y="21"/>
                  <a:pt x="143" y="21"/>
                </a:cubicBezTo>
                <a:cubicBezTo>
                  <a:pt x="143" y="6"/>
                  <a:pt x="143" y="6"/>
                  <a:pt x="143" y="6"/>
                </a:cubicBezTo>
                <a:cubicBezTo>
                  <a:pt x="102" y="0"/>
                  <a:pt x="53" y="6"/>
                  <a:pt x="0" y="21"/>
                </a:cubicBezTo>
                <a:close/>
              </a:path>
            </a:pathLst>
          </a:custGeom>
          <a:solidFill>
            <a:srgbClr val="148E31">
              <a:alpha val="65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Freeform 46">
            <a:extLst>
              <a:ext uri="{FF2B5EF4-FFF2-40B4-BE49-F238E27FC236}">
                <a16:creationId xmlns:a16="http://schemas.microsoft.com/office/drawing/2014/main" id="{31D8BE5E-E752-B28B-A88F-A384D661FFC4}"/>
              </a:ext>
            </a:extLst>
          </p:cNvPr>
          <p:cNvSpPr>
            <a:spLocks/>
          </p:cNvSpPr>
          <p:nvPr/>
        </p:nvSpPr>
        <p:spPr bwMode="auto">
          <a:xfrm flipH="1">
            <a:off x="5796117" y="6582697"/>
            <a:ext cx="2166784" cy="285371"/>
          </a:xfrm>
          <a:custGeom>
            <a:avLst/>
            <a:gdLst>
              <a:gd name="T0" fmla="*/ 1382 w 1635"/>
              <a:gd name="T1" fmla="*/ 122 h 623"/>
              <a:gd name="T2" fmla="*/ 1382 w 1635"/>
              <a:gd name="T3" fmla="*/ 121 h 623"/>
              <a:gd name="T4" fmla="*/ 860 w 1635"/>
              <a:gd name="T5" fmla="*/ 218 h 623"/>
              <a:gd name="T6" fmla="*/ 743 w 1635"/>
              <a:gd name="T7" fmla="*/ 319 h 623"/>
              <a:gd name="T8" fmla="*/ 421 w 1635"/>
              <a:gd name="T9" fmla="*/ 372 h 623"/>
              <a:gd name="T10" fmla="*/ 0 w 1635"/>
              <a:gd name="T11" fmla="*/ 623 h 623"/>
              <a:gd name="T12" fmla="*/ 114 w 1635"/>
              <a:gd name="T13" fmla="*/ 623 h 623"/>
              <a:gd name="T14" fmla="*/ 778 w 1635"/>
              <a:gd name="T15" fmla="*/ 384 h 623"/>
              <a:gd name="T16" fmla="*/ 1417 w 1635"/>
              <a:gd name="T17" fmla="*/ 187 h 623"/>
              <a:gd name="T18" fmla="*/ 1635 w 1635"/>
              <a:gd name="T19" fmla="*/ 145 h 623"/>
              <a:gd name="T20" fmla="*/ 1635 w 1635"/>
              <a:gd name="T21" fmla="*/ 237 h 623"/>
              <a:gd name="T22" fmla="*/ 1635 w 1635"/>
              <a:gd name="T23" fmla="*/ 330 h 623"/>
              <a:gd name="T24" fmla="*/ 1635 w 1635"/>
              <a:gd name="T25" fmla="*/ 421 h 623"/>
              <a:gd name="T26" fmla="*/ 1635 w 1635"/>
              <a:gd name="T27" fmla="*/ 500 h 623"/>
              <a:gd name="T28" fmla="*/ 1635 w 1635"/>
              <a:gd name="T29" fmla="*/ 555 h 623"/>
              <a:gd name="T30" fmla="*/ 1635 w 1635"/>
              <a:gd name="T31" fmla="*/ 563 h 623"/>
              <a:gd name="T32" fmla="*/ 1635 w 1635"/>
              <a:gd name="T33" fmla="*/ 608 h 623"/>
              <a:gd name="T34" fmla="*/ 1635 w 1635"/>
              <a:gd name="T35" fmla="*/ 623 h 623"/>
              <a:gd name="T36" fmla="*/ 1635 w 1635"/>
              <a:gd name="T37" fmla="*/ 623 h 623"/>
              <a:gd name="T38" fmla="*/ 1635 w 1635"/>
              <a:gd name="T39" fmla="*/ 56 h 623"/>
              <a:gd name="T40" fmla="*/ 1382 w 1635"/>
              <a:gd name="T41" fmla="*/ 12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5" h="623">
                <a:moveTo>
                  <a:pt x="1382" y="122"/>
                </a:moveTo>
                <a:cubicBezTo>
                  <a:pt x="1382" y="121"/>
                  <a:pt x="1382" y="121"/>
                  <a:pt x="1382" y="121"/>
                </a:cubicBezTo>
                <a:cubicBezTo>
                  <a:pt x="1305" y="0"/>
                  <a:pt x="1078" y="53"/>
                  <a:pt x="860" y="218"/>
                </a:cubicBezTo>
                <a:cubicBezTo>
                  <a:pt x="821" y="248"/>
                  <a:pt x="781" y="282"/>
                  <a:pt x="743" y="319"/>
                </a:cubicBezTo>
                <a:cubicBezTo>
                  <a:pt x="596" y="461"/>
                  <a:pt x="562" y="354"/>
                  <a:pt x="421" y="372"/>
                </a:cubicBezTo>
                <a:cubicBezTo>
                  <a:pt x="336" y="383"/>
                  <a:pt x="211" y="439"/>
                  <a:pt x="0" y="623"/>
                </a:cubicBezTo>
                <a:cubicBezTo>
                  <a:pt x="114" y="623"/>
                  <a:pt x="114" y="623"/>
                  <a:pt x="114" y="623"/>
                </a:cubicBezTo>
                <a:cubicBezTo>
                  <a:pt x="593" y="238"/>
                  <a:pt x="555" y="602"/>
                  <a:pt x="778" y="384"/>
                </a:cubicBezTo>
                <a:cubicBezTo>
                  <a:pt x="1025" y="144"/>
                  <a:pt x="1326" y="43"/>
                  <a:pt x="1417" y="187"/>
                </a:cubicBezTo>
                <a:cubicBezTo>
                  <a:pt x="1450" y="239"/>
                  <a:pt x="1537" y="207"/>
                  <a:pt x="1635" y="145"/>
                </a:cubicBezTo>
                <a:cubicBezTo>
                  <a:pt x="1635" y="237"/>
                  <a:pt x="1635" y="237"/>
                  <a:pt x="1635" y="237"/>
                </a:cubicBezTo>
                <a:cubicBezTo>
                  <a:pt x="1635" y="330"/>
                  <a:pt x="1635" y="330"/>
                  <a:pt x="1635" y="330"/>
                </a:cubicBezTo>
                <a:cubicBezTo>
                  <a:pt x="1635" y="421"/>
                  <a:pt x="1635" y="421"/>
                  <a:pt x="1635" y="421"/>
                </a:cubicBezTo>
                <a:cubicBezTo>
                  <a:pt x="1635" y="500"/>
                  <a:pt x="1635" y="500"/>
                  <a:pt x="1635" y="500"/>
                </a:cubicBezTo>
                <a:cubicBezTo>
                  <a:pt x="1635" y="555"/>
                  <a:pt x="1635" y="555"/>
                  <a:pt x="1635" y="555"/>
                </a:cubicBezTo>
                <a:cubicBezTo>
                  <a:pt x="1635" y="563"/>
                  <a:pt x="1635" y="563"/>
                  <a:pt x="1635" y="563"/>
                </a:cubicBezTo>
                <a:cubicBezTo>
                  <a:pt x="1635" y="608"/>
                  <a:pt x="1635" y="608"/>
                  <a:pt x="1635" y="608"/>
                </a:cubicBezTo>
                <a:cubicBezTo>
                  <a:pt x="1635" y="623"/>
                  <a:pt x="1635" y="623"/>
                  <a:pt x="1635" y="623"/>
                </a:cubicBezTo>
                <a:cubicBezTo>
                  <a:pt x="1635" y="623"/>
                  <a:pt x="1635" y="623"/>
                  <a:pt x="1635" y="623"/>
                </a:cubicBezTo>
                <a:cubicBezTo>
                  <a:pt x="1635" y="56"/>
                  <a:pt x="1635" y="56"/>
                  <a:pt x="1635" y="56"/>
                </a:cubicBezTo>
                <a:cubicBezTo>
                  <a:pt x="1524" y="132"/>
                  <a:pt x="1419" y="180"/>
                  <a:pt x="1382" y="122"/>
                </a:cubicBezTo>
                <a:close/>
              </a:path>
            </a:pathLst>
          </a:custGeom>
          <a:solidFill>
            <a:srgbClr val="148E3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Freeform 46">
            <a:extLst>
              <a:ext uri="{FF2B5EF4-FFF2-40B4-BE49-F238E27FC236}">
                <a16:creationId xmlns:a16="http://schemas.microsoft.com/office/drawing/2014/main" id="{90C884F9-0DB0-2197-202A-8ECA34C8DB70}"/>
              </a:ext>
            </a:extLst>
          </p:cNvPr>
          <p:cNvSpPr>
            <a:spLocks/>
          </p:cNvSpPr>
          <p:nvPr/>
        </p:nvSpPr>
        <p:spPr bwMode="auto">
          <a:xfrm flipH="1">
            <a:off x="5948517" y="6548284"/>
            <a:ext cx="2166784" cy="285371"/>
          </a:xfrm>
          <a:custGeom>
            <a:avLst/>
            <a:gdLst>
              <a:gd name="T0" fmla="*/ 1382 w 1635"/>
              <a:gd name="T1" fmla="*/ 122 h 623"/>
              <a:gd name="T2" fmla="*/ 1382 w 1635"/>
              <a:gd name="T3" fmla="*/ 121 h 623"/>
              <a:gd name="T4" fmla="*/ 860 w 1635"/>
              <a:gd name="T5" fmla="*/ 218 h 623"/>
              <a:gd name="T6" fmla="*/ 743 w 1635"/>
              <a:gd name="T7" fmla="*/ 319 h 623"/>
              <a:gd name="T8" fmla="*/ 421 w 1635"/>
              <a:gd name="T9" fmla="*/ 372 h 623"/>
              <a:gd name="T10" fmla="*/ 0 w 1635"/>
              <a:gd name="T11" fmla="*/ 623 h 623"/>
              <a:gd name="T12" fmla="*/ 114 w 1635"/>
              <a:gd name="T13" fmla="*/ 623 h 623"/>
              <a:gd name="T14" fmla="*/ 778 w 1635"/>
              <a:gd name="T15" fmla="*/ 384 h 623"/>
              <a:gd name="T16" fmla="*/ 1417 w 1635"/>
              <a:gd name="T17" fmla="*/ 187 h 623"/>
              <a:gd name="T18" fmla="*/ 1635 w 1635"/>
              <a:gd name="T19" fmla="*/ 145 h 623"/>
              <a:gd name="T20" fmla="*/ 1635 w 1635"/>
              <a:gd name="T21" fmla="*/ 237 h 623"/>
              <a:gd name="T22" fmla="*/ 1635 w 1635"/>
              <a:gd name="T23" fmla="*/ 330 h 623"/>
              <a:gd name="T24" fmla="*/ 1635 w 1635"/>
              <a:gd name="T25" fmla="*/ 421 h 623"/>
              <a:gd name="T26" fmla="*/ 1635 w 1635"/>
              <a:gd name="T27" fmla="*/ 500 h 623"/>
              <a:gd name="T28" fmla="*/ 1635 w 1635"/>
              <a:gd name="T29" fmla="*/ 555 h 623"/>
              <a:gd name="T30" fmla="*/ 1635 w 1635"/>
              <a:gd name="T31" fmla="*/ 563 h 623"/>
              <a:gd name="T32" fmla="*/ 1635 w 1635"/>
              <a:gd name="T33" fmla="*/ 608 h 623"/>
              <a:gd name="T34" fmla="*/ 1635 w 1635"/>
              <a:gd name="T35" fmla="*/ 623 h 623"/>
              <a:gd name="T36" fmla="*/ 1635 w 1635"/>
              <a:gd name="T37" fmla="*/ 623 h 623"/>
              <a:gd name="T38" fmla="*/ 1635 w 1635"/>
              <a:gd name="T39" fmla="*/ 56 h 623"/>
              <a:gd name="T40" fmla="*/ 1382 w 1635"/>
              <a:gd name="T41" fmla="*/ 12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5" h="623">
                <a:moveTo>
                  <a:pt x="1382" y="122"/>
                </a:moveTo>
                <a:cubicBezTo>
                  <a:pt x="1382" y="121"/>
                  <a:pt x="1382" y="121"/>
                  <a:pt x="1382" y="121"/>
                </a:cubicBezTo>
                <a:cubicBezTo>
                  <a:pt x="1305" y="0"/>
                  <a:pt x="1078" y="53"/>
                  <a:pt x="860" y="218"/>
                </a:cubicBezTo>
                <a:cubicBezTo>
                  <a:pt x="821" y="248"/>
                  <a:pt x="781" y="282"/>
                  <a:pt x="743" y="319"/>
                </a:cubicBezTo>
                <a:cubicBezTo>
                  <a:pt x="596" y="461"/>
                  <a:pt x="562" y="354"/>
                  <a:pt x="421" y="372"/>
                </a:cubicBezTo>
                <a:cubicBezTo>
                  <a:pt x="336" y="383"/>
                  <a:pt x="211" y="439"/>
                  <a:pt x="0" y="623"/>
                </a:cubicBezTo>
                <a:cubicBezTo>
                  <a:pt x="114" y="623"/>
                  <a:pt x="114" y="623"/>
                  <a:pt x="114" y="623"/>
                </a:cubicBezTo>
                <a:cubicBezTo>
                  <a:pt x="593" y="238"/>
                  <a:pt x="555" y="602"/>
                  <a:pt x="778" y="384"/>
                </a:cubicBezTo>
                <a:cubicBezTo>
                  <a:pt x="1025" y="144"/>
                  <a:pt x="1326" y="43"/>
                  <a:pt x="1417" y="187"/>
                </a:cubicBezTo>
                <a:cubicBezTo>
                  <a:pt x="1450" y="239"/>
                  <a:pt x="1537" y="207"/>
                  <a:pt x="1635" y="145"/>
                </a:cubicBezTo>
                <a:cubicBezTo>
                  <a:pt x="1635" y="237"/>
                  <a:pt x="1635" y="237"/>
                  <a:pt x="1635" y="237"/>
                </a:cubicBezTo>
                <a:cubicBezTo>
                  <a:pt x="1635" y="330"/>
                  <a:pt x="1635" y="330"/>
                  <a:pt x="1635" y="330"/>
                </a:cubicBezTo>
                <a:cubicBezTo>
                  <a:pt x="1635" y="421"/>
                  <a:pt x="1635" y="421"/>
                  <a:pt x="1635" y="421"/>
                </a:cubicBezTo>
                <a:cubicBezTo>
                  <a:pt x="1635" y="500"/>
                  <a:pt x="1635" y="500"/>
                  <a:pt x="1635" y="500"/>
                </a:cubicBezTo>
                <a:cubicBezTo>
                  <a:pt x="1635" y="555"/>
                  <a:pt x="1635" y="555"/>
                  <a:pt x="1635" y="555"/>
                </a:cubicBezTo>
                <a:cubicBezTo>
                  <a:pt x="1635" y="563"/>
                  <a:pt x="1635" y="563"/>
                  <a:pt x="1635" y="563"/>
                </a:cubicBezTo>
                <a:cubicBezTo>
                  <a:pt x="1635" y="608"/>
                  <a:pt x="1635" y="608"/>
                  <a:pt x="1635" y="608"/>
                </a:cubicBezTo>
                <a:cubicBezTo>
                  <a:pt x="1635" y="623"/>
                  <a:pt x="1635" y="623"/>
                  <a:pt x="1635" y="623"/>
                </a:cubicBezTo>
                <a:cubicBezTo>
                  <a:pt x="1635" y="623"/>
                  <a:pt x="1635" y="623"/>
                  <a:pt x="1635" y="623"/>
                </a:cubicBezTo>
                <a:cubicBezTo>
                  <a:pt x="1635" y="56"/>
                  <a:pt x="1635" y="56"/>
                  <a:pt x="1635" y="56"/>
                </a:cubicBezTo>
                <a:cubicBezTo>
                  <a:pt x="1524" y="132"/>
                  <a:pt x="1419" y="180"/>
                  <a:pt x="1382" y="122"/>
                </a:cubicBezTo>
                <a:close/>
              </a:path>
            </a:pathLst>
          </a:custGeom>
          <a:solidFill>
            <a:srgbClr val="148E31"/>
          </a:solidFill>
          <a:ln>
            <a:noFill/>
          </a:ln>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6078823D-6E8F-4BF1-3231-2E4C1B3FAA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105" y="745225"/>
            <a:ext cx="11755790" cy="5871884"/>
          </a:xfrm>
          <a:prstGeom prst="rect">
            <a:avLst/>
          </a:prstGeom>
        </p:spPr>
      </p:pic>
      <p:sp>
        <p:nvSpPr>
          <p:cNvPr id="122" name="Isosceles Triangle 121">
            <a:extLst>
              <a:ext uri="{FF2B5EF4-FFF2-40B4-BE49-F238E27FC236}">
                <a16:creationId xmlns:a16="http://schemas.microsoft.com/office/drawing/2014/main" id="{C344627E-044B-4C01-8D1F-EEBDD0CC3A27}"/>
              </a:ext>
            </a:extLst>
          </p:cNvPr>
          <p:cNvSpPr/>
          <p:nvPr/>
        </p:nvSpPr>
        <p:spPr>
          <a:xfrm flipV="1">
            <a:off x="11200708" y="766581"/>
            <a:ext cx="204789" cy="673101"/>
          </a:xfrm>
          <a:prstGeom prst="triangle">
            <a:avLst>
              <a:gd name="adj"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Parallelogram 123">
            <a:extLst>
              <a:ext uri="{FF2B5EF4-FFF2-40B4-BE49-F238E27FC236}">
                <a16:creationId xmlns:a16="http://schemas.microsoft.com/office/drawing/2014/main" id="{89F987BB-BA10-42AD-BF40-341A77C38BC7}"/>
              </a:ext>
            </a:extLst>
          </p:cNvPr>
          <p:cNvSpPr/>
          <p:nvPr/>
        </p:nvSpPr>
        <p:spPr>
          <a:xfrm>
            <a:off x="11155133" y="778905"/>
            <a:ext cx="835026" cy="673101"/>
          </a:xfrm>
          <a:prstGeom prst="parallelogram">
            <a:avLst>
              <a:gd name="adj" fmla="val 3224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Slide Number Placeholder 5">
            <a:extLst>
              <a:ext uri="{FF2B5EF4-FFF2-40B4-BE49-F238E27FC236}">
                <a16:creationId xmlns:a16="http://schemas.microsoft.com/office/drawing/2014/main" id="{A24B5DF5-D60A-44E4-9001-60ECBBF89288}"/>
              </a:ext>
            </a:extLst>
          </p:cNvPr>
          <p:cNvSpPr>
            <a:spLocks noGrp="1"/>
          </p:cNvSpPr>
          <p:nvPr>
            <p:ph type="sldNum" sz="quarter" idx="12"/>
          </p:nvPr>
        </p:nvSpPr>
        <p:spPr>
          <a:xfrm>
            <a:off x="11493431" y="935192"/>
            <a:ext cx="118622" cy="246221"/>
          </a:xfrm>
        </p:spPr>
        <p:txBody>
          <a:bodyPr vert="horz" wrap="none" lIns="0" tIns="0" rIns="0" bIns="0" rtlCol="0" anchor="ctr">
            <a:spAutoFit/>
          </a:bodyPr>
          <a:lstStyle>
            <a:lvl1pPr>
              <a:defRPr lang="en-US" sz="1600" b="1" i="1" smtClean="0">
                <a:solidFill>
                  <a:schemeClr val="bg1"/>
                </a:solidFill>
              </a:defRPr>
            </a:lvl1pPr>
          </a:lstStyle>
          <a:p>
            <a:r>
              <a:rPr lang="en-ID" dirty="0"/>
              <a:t>5</a:t>
            </a:r>
          </a:p>
        </p:txBody>
      </p:sp>
    </p:spTree>
    <p:extLst>
      <p:ext uri="{BB962C8B-B14F-4D97-AF65-F5344CB8AC3E}">
        <p14:creationId xmlns:p14="http://schemas.microsoft.com/office/powerpoint/2010/main" val="810694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3363E34-AAB0-4A15-97E1-CC7A172834F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5" name="Object 4" hidden="1">
                        <a:extLst>
                          <a:ext uri="{FF2B5EF4-FFF2-40B4-BE49-F238E27FC236}">
                            <a16:creationId xmlns:a16="http://schemas.microsoft.com/office/drawing/2014/main" id="{B3363E34-AAB0-4A15-97E1-CC7A172834F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9" name="TextBox 108">
            <a:extLst>
              <a:ext uri="{FF2B5EF4-FFF2-40B4-BE49-F238E27FC236}">
                <a16:creationId xmlns:a16="http://schemas.microsoft.com/office/drawing/2014/main" id="{F6226040-B462-424C-B8CB-9B7614C05AA8}"/>
              </a:ext>
            </a:extLst>
          </p:cNvPr>
          <p:cNvSpPr txBox="1"/>
          <p:nvPr/>
        </p:nvSpPr>
        <p:spPr>
          <a:xfrm>
            <a:off x="798340" y="163065"/>
            <a:ext cx="10421007" cy="1077218"/>
          </a:xfrm>
          <a:prstGeom prst="rect">
            <a:avLst/>
          </a:prstGeom>
          <a:noFill/>
        </p:spPr>
        <p:txBody>
          <a:bodyPr wrap="square" rtlCol="0">
            <a:spAutoFit/>
          </a:bodyPr>
          <a:lstStyle/>
          <a:p>
            <a:pPr algn="ctr"/>
            <a:r>
              <a:rPr lang="en-US" sz="3200" b="1" dirty="0">
                <a:solidFill>
                  <a:srgbClr val="118D2F"/>
                </a:solidFill>
                <a:latin typeface="+mj-lt"/>
              </a:rPr>
              <a:t>FEDERAL CIVIL SERVICE STRATEGY AND IMPLEMENTATION PLAN 2021-2025 (FCSSIP25)</a:t>
            </a:r>
          </a:p>
        </p:txBody>
      </p:sp>
      <p:sp>
        <p:nvSpPr>
          <p:cNvPr id="117" name="Freeform 50">
            <a:extLst>
              <a:ext uri="{FF2B5EF4-FFF2-40B4-BE49-F238E27FC236}">
                <a16:creationId xmlns:a16="http://schemas.microsoft.com/office/drawing/2014/main" id="{8FFEEA02-C9BE-405C-B9A5-FFF3031D5B8C}"/>
              </a:ext>
            </a:extLst>
          </p:cNvPr>
          <p:cNvSpPr>
            <a:spLocks/>
          </p:cNvSpPr>
          <p:nvPr/>
        </p:nvSpPr>
        <p:spPr bwMode="auto">
          <a:xfrm>
            <a:off x="10136569" y="6089341"/>
            <a:ext cx="2055431" cy="763979"/>
          </a:xfrm>
          <a:custGeom>
            <a:avLst/>
            <a:gdLst>
              <a:gd name="T0" fmla="*/ 706 w 767"/>
              <a:gd name="T1" fmla="*/ 212 h 361"/>
              <a:gd name="T2" fmla="*/ 767 w 767"/>
              <a:gd name="T3" fmla="*/ 238 h 361"/>
              <a:gd name="T4" fmla="*/ 767 w 767"/>
              <a:gd name="T5" fmla="*/ 159 h 361"/>
              <a:gd name="T6" fmla="*/ 661 w 767"/>
              <a:gd name="T7" fmla="*/ 144 h 361"/>
              <a:gd name="T8" fmla="*/ 23 w 767"/>
              <a:gd name="T9" fmla="*/ 341 h 361"/>
              <a:gd name="T10" fmla="*/ 0 w 767"/>
              <a:gd name="T11" fmla="*/ 361 h 361"/>
              <a:gd name="T12" fmla="*/ 120 w 767"/>
              <a:gd name="T13" fmla="*/ 361 h 361"/>
              <a:gd name="T14" fmla="*/ 706 w 767"/>
              <a:gd name="T15" fmla="*/ 212 h 3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 h="361">
                <a:moveTo>
                  <a:pt x="706" y="212"/>
                </a:moveTo>
                <a:cubicBezTo>
                  <a:pt x="719" y="233"/>
                  <a:pt x="740" y="240"/>
                  <a:pt x="767" y="238"/>
                </a:cubicBezTo>
                <a:cubicBezTo>
                  <a:pt x="767" y="159"/>
                  <a:pt x="767" y="159"/>
                  <a:pt x="767" y="159"/>
                </a:cubicBezTo>
                <a:cubicBezTo>
                  <a:pt x="719" y="176"/>
                  <a:pt x="681" y="174"/>
                  <a:pt x="661" y="144"/>
                </a:cubicBezTo>
                <a:cubicBezTo>
                  <a:pt x="571" y="0"/>
                  <a:pt x="269" y="101"/>
                  <a:pt x="23" y="341"/>
                </a:cubicBezTo>
                <a:cubicBezTo>
                  <a:pt x="15" y="348"/>
                  <a:pt x="8" y="355"/>
                  <a:pt x="0" y="361"/>
                </a:cubicBezTo>
                <a:cubicBezTo>
                  <a:pt x="120" y="361"/>
                  <a:pt x="120" y="361"/>
                  <a:pt x="120" y="361"/>
                </a:cubicBezTo>
                <a:cubicBezTo>
                  <a:pt x="355" y="157"/>
                  <a:pt x="622" y="78"/>
                  <a:pt x="706" y="212"/>
                </a:cubicBezTo>
                <a:close/>
              </a:path>
            </a:pathLst>
          </a:custGeom>
          <a:solidFill>
            <a:srgbClr val="148E31"/>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54">
            <a:extLst>
              <a:ext uri="{FF2B5EF4-FFF2-40B4-BE49-F238E27FC236}">
                <a16:creationId xmlns:a16="http://schemas.microsoft.com/office/drawing/2014/main" id="{1E252D9F-134A-44B7-8E55-1707EA0B5DD1}"/>
              </a:ext>
            </a:extLst>
          </p:cNvPr>
          <p:cNvSpPr>
            <a:spLocks/>
          </p:cNvSpPr>
          <p:nvPr/>
        </p:nvSpPr>
        <p:spPr bwMode="auto">
          <a:xfrm>
            <a:off x="11808832" y="6808445"/>
            <a:ext cx="383168" cy="44875"/>
          </a:xfrm>
          <a:custGeom>
            <a:avLst/>
            <a:gdLst>
              <a:gd name="T0" fmla="*/ 0 w 143"/>
              <a:gd name="T1" fmla="*/ 21 h 21"/>
              <a:gd name="T2" fmla="*/ 143 w 143"/>
              <a:gd name="T3" fmla="*/ 21 h 21"/>
              <a:gd name="T4" fmla="*/ 143 w 143"/>
              <a:gd name="T5" fmla="*/ 6 h 21"/>
              <a:gd name="T6" fmla="*/ 0 w 143"/>
              <a:gd name="T7" fmla="*/ 21 h 21"/>
            </a:gdLst>
            <a:ahLst/>
            <a:cxnLst>
              <a:cxn ang="0">
                <a:pos x="T0" y="T1"/>
              </a:cxn>
              <a:cxn ang="0">
                <a:pos x="T2" y="T3"/>
              </a:cxn>
              <a:cxn ang="0">
                <a:pos x="T4" y="T5"/>
              </a:cxn>
              <a:cxn ang="0">
                <a:pos x="T6" y="T7"/>
              </a:cxn>
            </a:cxnLst>
            <a:rect l="0" t="0" r="r" b="b"/>
            <a:pathLst>
              <a:path w="143" h="21">
                <a:moveTo>
                  <a:pt x="0" y="21"/>
                </a:moveTo>
                <a:cubicBezTo>
                  <a:pt x="143" y="21"/>
                  <a:pt x="143" y="21"/>
                  <a:pt x="143" y="21"/>
                </a:cubicBezTo>
                <a:cubicBezTo>
                  <a:pt x="143" y="6"/>
                  <a:pt x="143" y="6"/>
                  <a:pt x="143" y="6"/>
                </a:cubicBezTo>
                <a:cubicBezTo>
                  <a:pt x="102" y="0"/>
                  <a:pt x="53" y="6"/>
                  <a:pt x="0" y="21"/>
                </a:cubicBezTo>
                <a:close/>
              </a:path>
            </a:pathLst>
          </a:custGeom>
          <a:solidFill>
            <a:srgbClr val="148E31">
              <a:alpha val="65000"/>
            </a:srgb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21" name="Group 120">
            <a:extLst>
              <a:ext uri="{FF2B5EF4-FFF2-40B4-BE49-F238E27FC236}">
                <a16:creationId xmlns:a16="http://schemas.microsoft.com/office/drawing/2014/main" id="{E3D349E9-A8FE-4E2C-95B2-4660CE8D8D1B}"/>
              </a:ext>
            </a:extLst>
          </p:cNvPr>
          <p:cNvGrpSpPr/>
          <p:nvPr/>
        </p:nvGrpSpPr>
        <p:grpSpPr>
          <a:xfrm>
            <a:off x="11461131" y="365125"/>
            <a:ext cx="512764" cy="673101"/>
            <a:chOff x="11529615" y="546099"/>
            <a:chExt cx="512764" cy="673101"/>
          </a:xfrm>
          <a:solidFill>
            <a:srgbClr val="FFC000"/>
          </a:solidFill>
        </p:grpSpPr>
        <p:sp>
          <p:nvSpPr>
            <p:cNvPr id="122" name="Isosceles Triangle 121">
              <a:extLst>
                <a:ext uri="{FF2B5EF4-FFF2-40B4-BE49-F238E27FC236}">
                  <a16:creationId xmlns:a16="http://schemas.microsoft.com/office/drawing/2014/main" id="{C344627E-044B-4C01-8D1F-EEBDD0CC3A27}"/>
                </a:ext>
              </a:extLst>
            </p:cNvPr>
            <p:cNvSpPr/>
            <p:nvPr/>
          </p:nvSpPr>
          <p:spPr>
            <a:xfrm flipV="1">
              <a:off x="11837590" y="546099"/>
              <a:ext cx="204789" cy="673101"/>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6944B8B5-900F-4F68-9188-EAF92343855B}"/>
                </a:ext>
              </a:extLst>
            </p:cNvPr>
            <p:cNvSpPr/>
            <p:nvPr/>
          </p:nvSpPr>
          <p:spPr>
            <a:xfrm>
              <a:off x="11529615" y="546100"/>
              <a:ext cx="307975" cy="673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Parallelogram 123">
            <a:extLst>
              <a:ext uri="{FF2B5EF4-FFF2-40B4-BE49-F238E27FC236}">
                <a16:creationId xmlns:a16="http://schemas.microsoft.com/office/drawing/2014/main" id="{89F987BB-BA10-42AD-BF40-341A77C38BC7}"/>
              </a:ext>
            </a:extLst>
          </p:cNvPr>
          <p:cNvSpPr/>
          <p:nvPr/>
        </p:nvSpPr>
        <p:spPr>
          <a:xfrm>
            <a:off x="10977564" y="365124"/>
            <a:ext cx="835026" cy="673101"/>
          </a:xfrm>
          <a:prstGeom prst="parallelogram">
            <a:avLst>
              <a:gd name="adj" fmla="val 3224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Slide Number Placeholder 5">
            <a:extLst>
              <a:ext uri="{FF2B5EF4-FFF2-40B4-BE49-F238E27FC236}">
                <a16:creationId xmlns:a16="http://schemas.microsoft.com/office/drawing/2014/main" id="{A24B5DF5-D60A-44E4-9001-60ECBBF89288}"/>
              </a:ext>
            </a:extLst>
          </p:cNvPr>
          <p:cNvSpPr>
            <a:spLocks noGrp="1"/>
          </p:cNvSpPr>
          <p:nvPr>
            <p:ph type="sldNum" sz="quarter" idx="12"/>
          </p:nvPr>
        </p:nvSpPr>
        <p:spPr>
          <a:xfrm>
            <a:off x="11415115" y="578564"/>
            <a:ext cx="109004" cy="246221"/>
          </a:xfrm>
        </p:spPr>
        <p:txBody>
          <a:bodyPr vert="horz" wrap="none" lIns="0" tIns="0" rIns="0" bIns="0" rtlCol="0" anchor="ctr">
            <a:spAutoFit/>
          </a:bodyPr>
          <a:lstStyle>
            <a:lvl1pPr>
              <a:defRPr lang="en-US" sz="1600" b="1" i="1" smtClean="0">
                <a:solidFill>
                  <a:schemeClr val="bg1"/>
                </a:solidFill>
              </a:defRPr>
            </a:lvl1pPr>
          </a:lstStyle>
          <a:p>
            <a:r>
              <a:rPr lang="en-ID" dirty="0"/>
              <a:t>6</a:t>
            </a:r>
          </a:p>
        </p:txBody>
      </p:sp>
      <p:sp>
        <p:nvSpPr>
          <p:cNvPr id="41" name="Content Placeholder 2"/>
          <p:cNvSpPr txBox="1">
            <a:spLocks/>
          </p:cNvSpPr>
          <p:nvPr/>
        </p:nvSpPr>
        <p:spPr>
          <a:xfrm>
            <a:off x="429894" y="1244632"/>
            <a:ext cx="11534274" cy="49890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u="sng" dirty="0">
                <a:solidFill>
                  <a:srgbClr val="388D4D"/>
                </a:solidFill>
              </a:rPr>
              <a:t>ABOUT FCSSIP25</a:t>
            </a:r>
          </a:p>
          <a:p>
            <a:r>
              <a:rPr lang="en-GB" sz="2400" dirty="0">
                <a:solidFill>
                  <a:schemeClr val="tx2">
                    <a:lumMod val="25000"/>
                  </a:schemeClr>
                </a:solidFill>
                <a:latin typeface="Century Gothic" panose="020B0502020202020204" pitchFamily="34" charset="0"/>
              </a:rPr>
              <a:t>FCSSIP25 is the successor of FCSSIP20</a:t>
            </a:r>
          </a:p>
          <a:p>
            <a:r>
              <a:rPr lang="en-GB" sz="2400" dirty="0">
                <a:solidFill>
                  <a:schemeClr val="tx2">
                    <a:lumMod val="25000"/>
                  </a:schemeClr>
                </a:solidFill>
                <a:latin typeface="Century Gothic" panose="020B0502020202020204" pitchFamily="34" charset="0"/>
              </a:rPr>
              <a:t>The End-Term Review of FCSSIP20 took place in December, 2020 and two of the outcomes of the workshop were:</a:t>
            </a:r>
          </a:p>
          <a:p>
            <a:pPr marL="0" indent="0">
              <a:buFont typeface="Arial" panose="020B0604020202020204" pitchFamily="34" charset="0"/>
              <a:buNone/>
            </a:pPr>
            <a:r>
              <a:rPr lang="en-GB" sz="2400" dirty="0">
                <a:solidFill>
                  <a:schemeClr val="tx2">
                    <a:lumMod val="25000"/>
                  </a:schemeClr>
                </a:solidFill>
                <a:latin typeface="Century Gothic" panose="020B0502020202020204" pitchFamily="34" charset="0"/>
              </a:rPr>
              <a:t>	</a:t>
            </a:r>
            <a:r>
              <a:rPr lang="en-GB" sz="2400" dirty="0" err="1">
                <a:solidFill>
                  <a:schemeClr val="tx2">
                    <a:lumMod val="25000"/>
                  </a:schemeClr>
                </a:solidFill>
                <a:latin typeface="Century Gothic" panose="020B0502020202020204" pitchFamily="34" charset="0"/>
              </a:rPr>
              <a:t>i</a:t>
            </a:r>
            <a:r>
              <a:rPr lang="en-GB" sz="2400" dirty="0">
                <a:solidFill>
                  <a:schemeClr val="tx2">
                    <a:lumMod val="25000"/>
                  </a:schemeClr>
                </a:solidFill>
                <a:latin typeface="Century Gothic" panose="020B0502020202020204" pitchFamily="34" charset="0"/>
              </a:rPr>
              <a:t>.	the need to improve communication in the Federal Civil Service 		to facilitate the implementation of reform initiatives; and </a:t>
            </a:r>
          </a:p>
          <a:p>
            <a:pPr marL="0" indent="0">
              <a:buFont typeface="Arial" panose="020B0604020202020204" pitchFamily="34" charset="0"/>
              <a:buNone/>
            </a:pPr>
            <a:r>
              <a:rPr lang="en-GB" sz="2400" dirty="0">
                <a:solidFill>
                  <a:schemeClr val="tx2">
                    <a:lumMod val="25000"/>
                  </a:schemeClr>
                </a:solidFill>
                <a:latin typeface="Century Gothic" panose="020B0502020202020204" pitchFamily="34" charset="0"/>
              </a:rPr>
              <a:t>	ii.	the need to seek inputs of stakeholders in the development of 		the successor Plan towards the institutionalization of the New 			Civil Service.</a:t>
            </a:r>
            <a:endParaRPr lang="en-US" sz="2400" dirty="0">
              <a:solidFill>
                <a:schemeClr val="tx2">
                  <a:lumMod val="25000"/>
                </a:schemeClr>
              </a:solidFill>
              <a:latin typeface="Century Gothic" panose="020B0502020202020204" pitchFamily="34" charset="0"/>
            </a:endParaRPr>
          </a:p>
          <a:p>
            <a:r>
              <a:rPr lang="en-GB" sz="2400" dirty="0">
                <a:solidFill>
                  <a:schemeClr val="tx2">
                    <a:lumMod val="25000"/>
                  </a:schemeClr>
                </a:solidFill>
                <a:latin typeface="Century Gothic" panose="020B0502020202020204" pitchFamily="34" charset="0"/>
              </a:rPr>
              <a:t>The plan was approved by the Federal Executive Council (FEC) on December 15</a:t>
            </a:r>
            <a:r>
              <a:rPr lang="en-GB" sz="2400" baseline="30000" dirty="0">
                <a:solidFill>
                  <a:schemeClr val="tx2">
                    <a:lumMod val="25000"/>
                  </a:schemeClr>
                </a:solidFill>
                <a:latin typeface="Century Gothic" panose="020B0502020202020204" pitchFamily="34" charset="0"/>
              </a:rPr>
              <a:t>th</a:t>
            </a:r>
            <a:r>
              <a:rPr lang="en-GB" sz="2400" dirty="0">
                <a:solidFill>
                  <a:schemeClr val="tx2">
                    <a:lumMod val="25000"/>
                  </a:schemeClr>
                </a:solidFill>
                <a:latin typeface="Century Gothic" panose="020B0502020202020204" pitchFamily="34" charset="0"/>
              </a:rPr>
              <a:t>, 2021 and launched on June, 23, 2022 during the Civil Service Day Celebration.</a:t>
            </a:r>
            <a:endParaRPr lang="en-US" sz="2400" dirty="0">
              <a:solidFill>
                <a:schemeClr val="tx2">
                  <a:lumMod val="25000"/>
                </a:schemeClr>
              </a:solidFill>
              <a:latin typeface="Century Gothic" panose="020B0502020202020204" pitchFamily="34" charset="0"/>
            </a:endParaRPr>
          </a:p>
          <a:p>
            <a:pPr marL="0" indent="0">
              <a:buFont typeface="Arial" panose="020B0604020202020204" pitchFamily="34" charset="0"/>
              <a:buNone/>
            </a:pPr>
            <a:endParaRPr lang="en-US" sz="2400" dirty="0">
              <a:solidFill>
                <a:schemeClr val="tx2">
                  <a:lumMod val="25000"/>
                </a:schemeClr>
              </a:solidFill>
            </a:endParaRPr>
          </a:p>
          <a:p>
            <a:pPr marL="0" indent="0">
              <a:buFont typeface="Arial" panose="020B0604020202020204" pitchFamily="34" charset="0"/>
              <a:buNone/>
            </a:pPr>
            <a:endParaRPr lang="en-US" sz="2400" dirty="0">
              <a:solidFill>
                <a:schemeClr val="tx2">
                  <a:lumMod val="25000"/>
                </a:schemeClr>
              </a:solidFill>
            </a:endParaRPr>
          </a:p>
        </p:txBody>
      </p:sp>
    </p:spTree>
    <p:extLst>
      <p:ext uri="{BB962C8B-B14F-4D97-AF65-F5344CB8AC3E}">
        <p14:creationId xmlns:p14="http://schemas.microsoft.com/office/powerpoint/2010/main" val="4947660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jIcNV.mkCEKC8vlCwAhNIw"/>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2381</TotalTime>
  <Words>1033</Words>
  <Application>Microsoft Office PowerPoint</Application>
  <PresentationFormat>Widescreen</PresentationFormat>
  <Paragraphs>147</Paragraphs>
  <Slides>21</Slides>
  <Notes>17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2" baseType="lpstr">
      <vt:lpstr>Arial</vt:lpstr>
      <vt:lpstr>Book Antiqua</vt:lpstr>
      <vt:lpstr>Calibri</vt:lpstr>
      <vt:lpstr>Calibri Light</vt:lpstr>
      <vt:lpstr>Century Gothic</vt:lpstr>
      <vt:lpstr>Garamond</vt:lpstr>
      <vt:lpstr>Lato Body</vt:lpstr>
      <vt:lpstr>Segoe UI</vt:lpstr>
      <vt:lpstr>Wingdings</vt:lpstr>
      <vt:lpstr>Savon</vt:lpstr>
      <vt:lpstr>think-cell Slide</vt:lpstr>
      <vt:lpstr>PowerPoint Presentation</vt:lpstr>
      <vt:lpstr>PowerPoint Presentation</vt:lpstr>
      <vt:lpstr>PowerPoint Presentation</vt:lpstr>
      <vt:lpstr>PowerPoint Presentation</vt:lpstr>
      <vt:lpstr>PowerPoint Presentation</vt:lpstr>
      <vt:lpstr>WHY THE NEW CIVIL SERVICE REFORMS</vt:lpstr>
      <vt:lpstr>WHY THE NEW CIVIL SERVICE REFORMS CONTD...</vt:lpstr>
      <vt:lpstr>PowerPoint Presentation</vt:lpstr>
      <vt:lpstr>PowerPoint Presentation</vt:lpstr>
      <vt:lpstr>FCSSIP25 CONTD… The plan was developed on the strength of the following characteristics</vt:lpstr>
      <vt:lpstr>PowerPoint Presentation</vt:lpstr>
      <vt:lpstr>PowerPoint Presentation</vt:lpstr>
      <vt:lpstr>PowerPoint Presentation</vt:lpstr>
      <vt:lpstr> PILLAR 3- IPPIS-HR  </vt:lpstr>
      <vt:lpstr>PILLAR 4 –  INNOVATION</vt:lpstr>
      <vt:lpstr>PILLAR 5 – DIGITALIZATION – CONTENT SERVICES</vt:lpstr>
      <vt:lpstr>PILLAR 6: VALUE PROPOSITION FOR CIVIL SERVANTS</vt:lpstr>
      <vt:lpstr>FCSIPP25 EXPECTED STRATEGIC OUTCOMES</vt:lpstr>
      <vt:lpstr>  CORE VALUES  (AMPLE)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harismufian</dc:creator>
  <cp:lastModifiedBy>precious</cp:lastModifiedBy>
  <cp:revision>177</cp:revision>
  <cp:lastPrinted>2024-04-04T09:43:46Z</cp:lastPrinted>
  <dcterms:created xsi:type="dcterms:W3CDTF">2019-07-22T07:19:20Z</dcterms:created>
  <dcterms:modified xsi:type="dcterms:W3CDTF">2025-06-21T12:58:35Z</dcterms:modified>
</cp:coreProperties>
</file>