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8" r:id="rId1"/>
  </p:sldMasterIdLst>
  <p:notesMasterIdLst>
    <p:notesMasterId r:id="rId50"/>
  </p:notesMasterIdLst>
  <p:handoutMasterIdLst>
    <p:handoutMasterId r:id="rId51"/>
  </p:handoutMasterIdLst>
  <p:sldIdLst>
    <p:sldId id="326" r:id="rId2"/>
    <p:sldId id="374" r:id="rId3"/>
    <p:sldId id="258" r:id="rId4"/>
    <p:sldId id="259" r:id="rId5"/>
    <p:sldId id="278" r:id="rId6"/>
    <p:sldId id="375" r:id="rId7"/>
    <p:sldId id="425" r:id="rId8"/>
    <p:sldId id="377" r:id="rId9"/>
    <p:sldId id="369" r:id="rId10"/>
    <p:sldId id="393" r:id="rId11"/>
    <p:sldId id="403" r:id="rId12"/>
    <p:sldId id="405" r:id="rId13"/>
    <p:sldId id="404" r:id="rId14"/>
    <p:sldId id="429" r:id="rId15"/>
    <p:sldId id="421" r:id="rId16"/>
    <p:sldId id="420" r:id="rId17"/>
    <p:sldId id="419" r:id="rId18"/>
    <p:sldId id="418" r:id="rId19"/>
    <p:sldId id="426" r:id="rId20"/>
    <p:sldId id="417" r:id="rId21"/>
    <p:sldId id="416" r:id="rId22"/>
    <p:sldId id="415" r:id="rId23"/>
    <p:sldId id="414" r:id="rId24"/>
    <p:sldId id="413" r:id="rId25"/>
    <p:sldId id="411" r:id="rId26"/>
    <p:sldId id="410" r:id="rId27"/>
    <p:sldId id="409" r:id="rId28"/>
    <p:sldId id="408" r:id="rId29"/>
    <p:sldId id="427" r:id="rId30"/>
    <p:sldId id="407" r:id="rId31"/>
    <p:sldId id="406" r:id="rId32"/>
    <p:sldId id="423" r:id="rId33"/>
    <p:sldId id="422" r:id="rId34"/>
    <p:sldId id="424" r:id="rId35"/>
    <p:sldId id="431" r:id="rId36"/>
    <p:sldId id="432" r:id="rId37"/>
    <p:sldId id="433" r:id="rId38"/>
    <p:sldId id="434" r:id="rId39"/>
    <p:sldId id="435" r:id="rId40"/>
    <p:sldId id="436" r:id="rId41"/>
    <p:sldId id="437" r:id="rId42"/>
    <p:sldId id="438" r:id="rId43"/>
    <p:sldId id="439" r:id="rId44"/>
    <p:sldId id="440" r:id="rId45"/>
    <p:sldId id="430" r:id="rId46"/>
    <p:sldId id="442" r:id="rId47"/>
    <p:sldId id="441" r:id="rId48"/>
    <p:sldId id="354" r:id="rId49"/>
  </p:sldIdLst>
  <p:sldSz cx="12192000" cy="6858000"/>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F6165F3C-6D25-4C51-9477-99E78A13E8C1}">
          <p14:sldIdLst>
            <p14:sldId id="326"/>
            <p14:sldId id="374"/>
            <p14:sldId id="258"/>
            <p14:sldId id="259"/>
            <p14:sldId id="278"/>
            <p14:sldId id="375"/>
            <p14:sldId id="425"/>
            <p14:sldId id="377"/>
            <p14:sldId id="369"/>
            <p14:sldId id="393"/>
            <p14:sldId id="403"/>
            <p14:sldId id="405"/>
            <p14:sldId id="404"/>
            <p14:sldId id="429"/>
            <p14:sldId id="421"/>
            <p14:sldId id="420"/>
            <p14:sldId id="419"/>
            <p14:sldId id="418"/>
            <p14:sldId id="426"/>
            <p14:sldId id="417"/>
            <p14:sldId id="416"/>
            <p14:sldId id="415"/>
            <p14:sldId id="414"/>
            <p14:sldId id="413"/>
            <p14:sldId id="411"/>
            <p14:sldId id="410"/>
            <p14:sldId id="409"/>
            <p14:sldId id="408"/>
            <p14:sldId id="427"/>
            <p14:sldId id="407"/>
            <p14:sldId id="406"/>
            <p14:sldId id="423"/>
            <p14:sldId id="422"/>
            <p14:sldId id="424"/>
            <p14:sldId id="431"/>
            <p14:sldId id="432"/>
            <p14:sldId id="433"/>
            <p14:sldId id="434"/>
            <p14:sldId id="435"/>
            <p14:sldId id="436"/>
            <p14:sldId id="437"/>
            <p14:sldId id="438"/>
            <p14:sldId id="439"/>
            <p14:sldId id="440"/>
            <p14:sldId id="430"/>
            <p14:sldId id="442"/>
            <p14:sldId id="441"/>
            <p14:sldId id="354"/>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74" autoAdjust="0"/>
    <p:restoredTop sz="78483" autoAdjust="0"/>
  </p:normalViewPr>
  <p:slideViewPr>
    <p:cSldViewPr snapToGrid="0">
      <p:cViewPr varScale="1">
        <p:scale>
          <a:sx n="64" d="100"/>
          <a:sy n="64" d="100"/>
        </p:scale>
        <p:origin x="79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231" cy="33988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623697" y="0"/>
            <a:ext cx="4302231" cy="339884"/>
          </a:xfrm>
          <a:prstGeom prst="rect">
            <a:avLst/>
          </a:prstGeom>
        </p:spPr>
        <p:txBody>
          <a:bodyPr vert="horz" lIns="93177" tIns="46589" rIns="93177" bIns="46589" rtlCol="0"/>
          <a:lstStyle>
            <a:lvl1pPr algn="r">
              <a:defRPr sz="1200"/>
            </a:lvl1pPr>
          </a:lstStyle>
          <a:p>
            <a:fld id="{D937EDB7-E3AA-431E-B5A3-03E296CB9B6F}" type="datetimeFigureOut">
              <a:rPr lang="en-US" smtClean="0"/>
              <a:t>6/23/2025</a:t>
            </a:fld>
            <a:endParaRPr lang="en-US"/>
          </a:p>
        </p:txBody>
      </p:sp>
      <p:sp>
        <p:nvSpPr>
          <p:cNvPr id="4" name="Footer Placeholder 3"/>
          <p:cNvSpPr>
            <a:spLocks noGrp="1"/>
          </p:cNvSpPr>
          <p:nvPr>
            <p:ph type="ftr" sz="quarter" idx="2"/>
          </p:nvPr>
        </p:nvSpPr>
        <p:spPr>
          <a:xfrm>
            <a:off x="0" y="6456612"/>
            <a:ext cx="4302231" cy="339884"/>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623697" y="6456612"/>
            <a:ext cx="4302231" cy="339884"/>
          </a:xfrm>
          <a:prstGeom prst="rect">
            <a:avLst/>
          </a:prstGeom>
        </p:spPr>
        <p:txBody>
          <a:bodyPr vert="horz" lIns="93177" tIns="46589" rIns="93177" bIns="46589" rtlCol="0" anchor="b"/>
          <a:lstStyle>
            <a:lvl1pPr algn="r">
              <a:defRPr sz="1200"/>
            </a:lvl1pPr>
          </a:lstStyle>
          <a:p>
            <a:fld id="{4F879B08-FC44-4B68-B01F-CB18D582C2AC}" type="slidenum">
              <a:rPr lang="en-US" smtClean="0"/>
              <a:t>‹#›</a:t>
            </a:fld>
            <a:endParaRPr lang="en-US"/>
          </a:p>
        </p:txBody>
      </p:sp>
    </p:spTree>
    <p:extLst>
      <p:ext uri="{BB962C8B-B14F-4D97-AF65-F5344CB8AC3E}">
        <p14:creationId xmlns:p14="http://schemas.microsoft.com/office/powerpoint/2010/main" val="4092354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302231" cy="34106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623697" y="2"/>
            <a:ext cx="4302231" cy="341064"/>
          </a:xfrm>
          <a:prstGeom prst="rect">
            <a:avLst/>
          </a:prstGeom>
        </p:spPr>
        <p:txBody>
          <a:bodyPr vert="horz" lIns="93177" tIns="46589" rIns="93177" bIns="46589" rtlCol="0"/>
          <a:lstStyle>
            <a:lvl1pPr algn="r">
              <a:defRPr sz="1200"/>
            </a:lvl1pPr>
          </a:lstStyle>
          <a:p>
            <a:fld id="{0EE38534-32C2-4ADF-A318-DAB8A59B222B}" type="datetimeFigureOut">
              <a:rPr lang="en-US" smtClean="0"/>
              <a:t>6/23/2025</a:t>
            </a:fld>
            <a:endParaRPr lang="en-US"/>
          </a:p>
        </p:txBody>
      </p:sp>
      <p:sp>
        <p:nvSpPr>
          <p:cNvPr id="4" name="Slide Image Placeholder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92823" y="3271382"/>
            <a:ext cx="7942580" cy="267658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6612"/>
            <a:ext cx="4302231" cy="34106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623697" y="6456612"/>
            <a:ext cx="4302231" cy="341063"/>
          </a:xfrm>
          <a:prstGeom prst="rect">
            <a:avLst/>
          </a:prstGeom>
        </p:spPr>
        <p:txBody>
          <a:bodyPr vert="horz" lIns="93177" tIns="46589" rIns="93177" bIns="46589" rtlCol="0" anchor="b"/>
          <a:lstStyle>
            <a:lvl1pPr algn="r">
              <a:defRPr sz="1200"/>
            </a:lvl1pPr>
          </a:lstStyle>
          <a:p>
            <a:fld id="{249EA5A7-0A60-44F7-882C-FCD7DC09FF06}" type="slidenum">
              <a:rPr lang="en-US" smtClean="0"/>
              <a:t>‹#›</a:t>
            </a:fld>
            <a:endParaRPr lang="en-US"/>
          </a:p>
        </p:txBody>
      </p:sp>
    </p:spTree>
    <p:extLst>
      <p:ext uri="{BB962C8B-B14F-4D97-AF65-F5344CB8AC3E}">
        <p14:creationId xmlns:p14="http://schemas.microsoft.com/office/powerpoint/2010/main" val="1368812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1</a:t>
            </a:fld>
            <a:endParaRPr lang="en-US"/>
          </a:p>
        </p:txBody>
      </p:sp>
    </p:spTree>
    <p:extLst>
      <p:ext uri="{BB962C8B-B14F-4D97-AF65-F5344CB8AC3E}">
        <p14:creationId xmlns:p14="http://schemas.microsoft.com/office/powerpoint/2010/main" val="2650041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36</a:t>
            </a:fld>
            <a:endParaRPr lang="en-US"/>
          </a:p>
        </p:txBody>
      </p:sp>
    </p:spTree>
    <p:extLst>
      <p:ext uri="{BB962C8B-B14F-4D97-AF65-F5344CB8AC3E}">
        <p14:creationId xmlns:p14="http://schemas.microsoft.com/office/powerpoint/2010/main" val="228190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37</a:t>
            </a:fld>
            <a:endParaRPr lang="en-US"/>
          </a:p>
        </p:txBody>
      </p:sp>
    </p:spTree>
    <p:extLst>
      <p:ext uri="{BB962C8B-B14F-4D97-AF65-F5344CB8AC3E}">
        <p14:creationId xmlns:p14="http://schemas.microsoft.com/office/powerpoint/2010/main" val="2731237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38</a:t>
            </a:fld>
            <a:endParaRPr lang="en-US"/>
          </a:p>
        </p:txBody>
      </p:sp>
    </p:spTree>
    <p:extLst>
      <p:ext uri="{BB962C8B-B14F-4D97-AF65-F5344CB8AC3E}">
        <p14:creationId xmlns:p14="http://schemas.microsoft.com/office/powerpoint/2010/main" val="2708886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39</a:t>
            </a:fld>
            <a:endParaRPr lang="en-US"/>
          </a:p>
        </p:txBody>
      </p:sp>
    </p:spTree>
    <p:extLst>
      <p:ext uri="{BB962C8B-B14F-4D97-AF65-F5344CB8AC3E}">
        <p14:creationId xmlns:p14="http://schemas.microsoft.com/office/powerpoint/2010/main" val="4068942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40</a:t>
            </a:fld>
            <a:endParaRPr lang="en-US"/>
          </a:p>
        </p:txBody>
      </p:sp>
    </p:spTree>
    <p:extLst>
      <p:ext uri="{BB962C8B-B14F-4D97-AF65-F5344CB8AC3E}">
        <p14:creationId xmlns:p14="http://schemas.microsoft.com/office/powerpoint/2010/main" val="3944833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41</a:t>
            </a:fld>
            <a:endParaRPr lang="en-US"/>
          </a:p>
        </p:txBody>
      </p:sp>
    </p:spTree>
    <p:extLst>
      <p:ext uri="{BB962C8B-B14F-4D97-AF65-F5344CB8AC3E}">
        <p14:creationId xmlns:p14="http://schemas.microsoft.com/office/powerpoint/2010/main" val="97612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42</a:t>
            </a:fld>
            <a:endParaRPr lang="en-US"/>
          </a:p>
        </p:txBody>
      </p:sp>
    </p:spTree>
    <p:extLst>
      <p:ext uri="{BB962C8B-B14F-4D97-AF65-F5344CB8AC3E}">
        <p14:creationId xmlns:p14="http://schemas.microsoft.com/office/powerpoint/2010/main" val="2227113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43</a:t>
            </a:fld>
            <a:endParaRPr lang="en-US"/>
          </a:p>
        </p:txBody>
      </p:sp>
    </p:spTree>
    <p:extLst>
      <p:ext uri="{BB962C8B-B14F-4D97-AF65-F5344CB8AC3E}">
        <p14:creationId xmlns:p14="http://schemas.microsoft.com/office/powerpoint/2010/main" val="3364061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44</a:t>
            </a:fld>
            <a:endParaRPr lang="en-US"/>
          </a:p>
        </p:txBody>
      </p:sp>
    </p:spTree>
    <p:extLst>
      <p:ext uri="{BB962C8B-B14F-4D97-AF65-F5344CB8AC3E}">
        <p14:creationId xmlns:p14="http://schemas.microsoft.com/office/powerpoint/2010/main" val="17343915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46</a:t>
            </a:fld>
            <a:endParaRPr lang="en-US"/>
          </a:p>
        </p:txBody>
      </p:sp>
    </p:spTree>
    <p:extLst>
      <p:ext uri="{BB962C8B-B14F-4D97-AF65-F5344CB8AC3E}">
        <p14:creationId xmlns:p14="http://schemas.microsoft.com/office/powerpoint/2010/main" val="97234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EA5A7-0A60-44F7-882C-FCD7DC09FF06}" type="slidenum">
              <a:rPr lang="en-US" smtClean="0"/>
              <a:t>2</a:t>
            </a:fld>
            <a:endParaRPr lang="en-US"/>
          </a:p>
        </p:txBody>
      </p:sp>
    </p:spTree>
    <p:extLst>
      <p:ext uri="{BB962C8B-B14F-4D97-AF65-F5344CB8AC3E}">
        <p14:creationId xmlns:p14="http://schemas.microsoft.com/office/powerpoint/2010/main" val="18490364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47</a:t>
            </a:fld>
            <a:endParaRPr lang="en-US"/>
          </a:p>
        </p:txBody>
      </p:sp>
    </p:spTree>
    <p:extLst>
      <p:ext uri="{BB962C8B-B14F-4D97-AF65-F5344CB8AC3E}">
        <p14:creationId xmlns:p14="http://schemas.microsoft.com/office/powerpoint/2010/main" val="2615316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3</a:t>
            </a:fld>
            <a:endParaRPr lang="en-US"/>
          </a:p>
        </p:txBody>
      </p:sp>
    </p:spTree>
    <p:extLst>
      <p:ext uri="{BB962C8B-B14F-4D97-AF65-F5344CB8AC3E}">
        <p14:creationId xmlns:p14="http://schemas.microsoft.com/office/powerpoint/2010/main" val="294558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6</a:t>
            </a:fld>
            <a:endParaRPr lang="en-US"/>
          </a:p>
        </p:txBody>
      </p:sp>
    </p:spTree>
    <p:extLst>
      <p:ext uri="{BB962C8B-B14F-4D97-AF65-F5344CB8AC3E}">
        <p14:creationId xmlns:p14="http://schemas.microsoft.com/office/powerpoint/2010/main" val="3654331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8</a:t>
            </a:fld>
            <a:endParaRPr lang="en-US"/>
          </a:p>
        </p:txBody>
      </p:sp>
    </p:spTree>
    <p:extLst>
      <p:ext uri="{BB962C8B-B14F-4D97-AF65-F5344CB8AC3E}">
        <p14:creationId xmlns:p14="http://schemas.microsoft.com/office/powerpoint/2010/main" val="3560445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11</a:t>
            </a:fld>
            <a:endParaRPr lang="en-US"/>
          </a:p>
        </p:txBody>
      </p:sp>
    </p:spTree>
    <p:extLst>
      <p:ext uri="{BB962C8B-B14F-4D97-AF65-F5344CB8AC3E}">
        <p14:creationId xmlns:p14="http://schemas.microsoft.com/office/powerpoint/2010/main" val="2946715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16</a:t>
            </a:fld>
            <a:endParaRPr lang="en-US"/>
          </a:p>
        </p:txBody>
      </p:sp>
    </p:spTree>
    <p:extLst>
      <p:ext uri="{BB962C8B-B14F-4D97-AF65-F5344CB8AC3E}">
        <p14:creationId xmlns:p14="http://schemas.microsoft.com/office/powerpoint/2010/main" val="231833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20</a:t>
            </a:fld>
            <a:endParaRPr lang="en-US"/>
          </a:p>
        </p:txBody>
      </p:sp>
    </p:spTree>
    <p:extLst>
      <p:ext uri="{BB962C8B-B14F-4D97-AF65-F5344CB8AC3E}">
        <p14:creationId xmlns:p14="http://schemas.microsoft.com/office/powerpoint/2010/main" val="4100557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G" dirty="0"/>
          </a:p>
        </p:txBody>
      </p:sp>
      <p:sp>
        <p:nvSpPr>
          <p:cNvPr id="4" name="Slide Number Placeholder 3"/>
          <p:cNvSpPr>
            <a:spLocks noGrp="1"/>
          </p:cNvSpPr>
          <p:nvPr>
            <p:ph type="sldNum" sz="quarter" idx="5"/>
          </p:nvPr>
        </p:nvSpPr>
        <p:spPr/>
        <p:txBody>
          <a:bodyPr/>
          <a:lstStyle/>
          <a:p>
            <a:fld id="{249EA5A7-0A60-44F7-882C-FCD7DC09FF06}" type="slidenum">
              <a:rPr lang="en-US" smtClean="0"/>
              <a:t>35</a:t>
            </a:fld>
            <a:endParaRPr lang="en-US"/>
          </a:p>
        </p:txBody>
      </p:sp>
    </p:spTree>
    <p:extLst>
      <p:ext uri="{BB962C8B-B14F-4D97-AF65-F5344CB8AC3E}">
        <p14:creationId xmlns:p14="http://schemas.microsoft.com/office/powerpoint/2010/main" val="12800650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923F103-BC34-4FE4-A40E-EDDEECFDA5D0}" type="datetimeFigureOut">
              <a:rPr lang="en-US" smtClean="0"/>
              <a:pPr/>
              <a:t>6/23/2025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a:t>
              </a:t>
            </a:r>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2168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6/23/2025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4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7445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7673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90336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701641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E451C3-0FF4-47C4-B829-773ADF60F88C}"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32791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769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7585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51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6/23/2025</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463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6/23/2025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68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6/23/2025</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390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6/23/2025</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82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6/23/2025</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2769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6/23/2025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2220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6/23/2025</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402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accent2"/>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E451C3-0FF4-47C4-B829-773ADF60F88C}" type="datetimeFigureOut">
              <a:rPr lang="en-US" smtClean="0"/>
              <a:t>6/23/2025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
              </a:t>
            </a:r>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924663"/>
      </p:ext>
    </p:extLst>
  </p:cSld>
  <p:clrMap bg1="dk1" tx1="lt1" bg2="dk2"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cbn"/>
          <p:cNvSpPr>
            <a:spLocks noGrp="1" noChangeAspect="1" noChangeArrowheads="1"/>
          </p:cNvSpPr>
          <p:nvPr>
            <p:ph type="title"/>
          </p:nvPr>
        </p:nvSpPr>
        <p:spPr bwMode="auto">
          <a:xfrm>
            <a:off x="685800" y="633541"/>
            <a:ext cx="10557164" cy="53100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pPr marL="457200" defTabSz="914400"/>
            <a:br>
              <a:rPr lang="en-US" dirty="0"/>
            </a:br>
            <a:br>
              <a:rPr lang="en-US" dirty="0"/>
            </a:br>
            <a:br>
              <a:rPr lang="en-US" dirty="0"/>
            </a:br>
            <a:r>
              <a:rPr lang="en-US" sz="900" dirty="0">
                <a:solidFill>
                  <a:srgbClr val="0070C0"/>
                </a:solidFill>
                <a:latin typeface="Arial Black" panose="020B0A04020102020204" pitchFamily="34" charset="0"/>
              </a:rPr>
              <a:t> </a:t>
            </a:r>
            <a:br>
              <a:rPr lang="en-US" dirty="0">
                <a:solidFill>
                  <a:srgbClr val="0070C0"/>
                </a:solidFill>
                <a:latin typeface="Arial Black" panose="020B0A04020102020204" pitchFamily="34" charset="0"/>
              </a:rPr>
            </a:br>
            <a:br>
              <a:rPr lang="en-US" sz="3100" dirty="0">
                <a:solidFill>
                  <a:schemeClr val="bg1"/>
                </a:solidFill>
                <a:latin typeface="Arial Black" panose="020B0A04020102020204" pitchFamily="34" charset="0"/>
              </a:rPr>
            </a:br>
            <a:endParaRPr lang="en-US" sz="3100" dirty="0">
              <a:solidFill>
                <a:schemeClr val="bg1"/>
              </a:solidFill>
              <a:latin typeface="Arial Black" panose="020B0A04020102020204" pitchFamily="34"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9734" y="620784"/>
            <a:ext cx="10550716" cy="5608566"/>
          </a:xfrm>
        </p:spPr>
      </p:pic>
      <p:pic>
        <p:nvPicPr>
          <p:cNvPr id="5" name="Content Placeholder 8">
            <a:extLst>
              <a:ext uri="{FF2B5EF4-FFF2-40B4-BE49-F238E27FC236}">
                <a16:creationId xmlns:a16="http://schemas.microsoft.com/office/drawing/2014/main" id="{3A45A607-108A-9C33-4AAD-9B69AD1048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4348" y="1113183"/>
            <a:ext cx="5380381" cy="3988904"/>
          </a:xfrm>
          <a:prstGeom prst="rect">
            <a:avLst/>
          </a:prstGeom>
        </p:spPr>
      </p:pic>
      <p:pic>
        <p:nvPicPr>
          <p:cNvPr id="2" name="Content Placeholder 8">
            <a:extLst>
              <a:ext uri="{FF2B5EF4-FFF2-40B4-BE49-F238E27FC236}">
                <a16:creationId xmlns:a16="http://schemas.microsoft.com/office/drawing/2014/main" id="{BF75C1CC-BBCA-7AE0-9E20-D83C6B975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6748" y="1256058"/>
            <a:ext cx="5380381" cy="3988904"/>
          </a:xfrm>
          <a:prstGeom prst="rect">
            <a:avLst/>
          </a:prstGeom>
        </p:spPr>
      </p:pic>
    </p:spTree>
    <p:extLst>
      <p:ext uri="{BB962C8B-B14F-4D97-AF65-F5344CB8AC3E}">
        <p14:creationId xmlns:p14="http://schemas.microsoft.com/office/powerpoint/2010/main" val="88921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2801407"/>
              </p:ext>
            </p:extLst>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992DACF5-0F77-0633-C80B-1EC839F4B662}"/>
              </a:ext>
            </a:extLst>
          </p:cNvPr>
          <p:cNvPicPr>
            <a:picLocks noChangeAspect="1"/>
          </p:cNvPicPr>
          <p:nvPr/>
        </p:nvPicPr>
        <p:blipFill>
          <a:blip r:embed="rId2"/>
          <a:stretch>
            <a:fillRect/>
          </a:stretch>
        </p:blipFill>
        <p:spPr>
          <a:xfrm>
            <a:off x="821635" y="1791945"/>
            <a:ext cx="10575235" cy="4401036"/>
          </a:xfrm>
          <a:prstGeom prst="rect">
            <a:avLst/>
          </a:prstGeom>
        </p:spPr>
      </p:pic>
    </p:spTree>
    <p:extLst>
      <p:ext uri="{BB962C8B-B14F-4D97-AF65-F5344CB8AC3E}">
        <p14:creationId xmlns:p14="http://schemas.microsoft.com/office/powerpoint/2010/main" val="2121185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3</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8" name="Picture 7">
            <a:extLst>
              <a:ext uri="{FF2B5EF4-FFF2-40B4-BE49-F238E27FC236}">
                <a16:creationId xmlns:a16="http://schemas.microsoft.com/office/drawing/2014/main" id="{EBB2D71E-5DB9-A06F-4CED-0617B2485670}"/>
              </a:ext>
            </a:extLst>
          </p:cNvPr>
          <p:cNvPicPr>
            <a:picLocks noChangeAspect="1"/>
          </p:cNvPicPr>
          <p:nvPr/>
        </p:nvPicPr>
        <p:blipFill>
          <a:blip r:embed="rId3"/>
          <a:stretch>
            <a:fillRect/>
          </a:stretch>
        </p:blipFill>
        <p:spPr>
          <a:xfrm>
            <a:off x="834887" y="1767840"/>
            <a:ext cx="10561983" cy="4425141"/>
          </a:xfrm>
          <a:prstGeom prst="rect">
            <a:avLst/>
          </a:prstGeom>
        </p:spPr>
      </p:pic>
    </p:spTree>
    <p:extLst>
      <p:ext uri="{BB962C8B-B14F-4D97-AF65-F5344CB8AC3E}">
        <p14:creationId xmlns:p14="http://schemas.microsoft.com/office/powerpoint/2010/main" val="585677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4</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8" name="Picture 7">
            <a:extLst>
              <a:ext uri="{FF2B5EF4-FFF2-40B4-BE49-F238E27FC236}">
                <a16:creationId xmlns:a16="http://schemas.microsoft.com/office/drawing/2014/main" id="{B1100BCC-4FD9-207C-D432-AA5775A5E09B}"/>
              </a:ext>
            </a:extLst>
          </p:cNvPr>
          <p:cNvPicPr>
            <a:picLocks noChangeAspect="1"/>
          </p:cNvPicPr>
          <p:nvPr/>
        </p:nvPicPr>
        <p:blipFill>
          <a:blip r:embed="rId2"/>
          <a:stretch>
            <a:fillRect/>
          </a:stretch>
        </p:blipFill>
        <p:spPr>
          <a:xfrm>
            <a:off x="314793" y="1478282"/>
            <a:ext cx="11121833" cy="4741204"/>
          </a:xfrm>
          <a:prstGeom prst="rect">
            <a:avLst/>
          </a:prstGeom>
        </p:spPr>
      </p:pic>
    </p:spTree>
    <p:extLst>
      <p:ext uri="{BB962C8B-B14F-4D97-AF65-F5344CB8AC3E}">
        <p14:creationId xmlns:p14="http://schemas.microsoft.com/office/powerpoint/2010/main" val="1039351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5</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5" name="Picture 2" descr="http://www.champion.com.ng/imageholder/nigeria_flag_1.gif"/>
          <p:cNvPicPr>
            <a:picLocks noChangeAspect="1" noChangeArrowheads="1"/>
          </p:cNvPicPr>
          <p:nvPr/>
        </p:nvPicPr>
        <p:blipFill>
          <a:blip r:embed="rId2"/>
          <a:srcRect/>
          <a:stretch>
            <a:fillRect/>
          </a:stretch>
        </p:blipFill>
        <p:spPr bwMode="auto">
          <a:xfrm>
            <a:off x="9956800" y="628652"/>
            <a:ext cx="1579880" cy="1108708"/>
          </a:xfrm>
          <a:prstGeom prst="rect">
            <a:avLst/>
          </a:prstGeom>
          <a:noFill/>
          <a:ln w="9525">
            <a:noFill/>
            <a:miter lim="800000"/>
            <a:headEnd/>
            <a:tailEnd/>
          </a:ln>
        </p:spPr>
      </p:pic>
      <p:pic>
        <p:nvPicPr>
          <p:cNvPr id="9" name="Picture 8">
            <a:extLst>
              <a:ext uri="{FF2B5EF4-FFF2-40B4-BE49-F238E27FC236}">
                <a16:creationId xmlns:a16="http://schemas.microsoft.com/office/drawing/2014/main" id="{82C7984E-E5AD-8CCD-29CE-557A57C59EC4}"/>
              </a:ext>
            </a:extLst>
          </p:cNvPr>
          <p:cNvPicPr>
            <a:picLocks noChangeAspect="1"/>
          </p:cNvPicPr>
          <p:nvPr/>
        </p:nvPicPr>
        <p:blipFill>
          <a:blip r:embed="rId3"/>
          <a:stretch>
            <a:fillRect/>
          </a:stretch>
        </p:blipFill>
        <p:spPr>
          <a:xfrm>
            <a:off x="808383" y="1737360"/>
            <a:ext cx="10601739" cy="4455621"/>
          </a:xfrm>
          <a:prstGeom prst="rect">
            <a:avLst/>
          </a:prstGeom>
        </p:spPr>
      </p:pic>
    </p:spTree>
    <p:extLst>
      <p:ext uri="{BB962C8B-B14F-4D97-AF65-F5344CB8AC3E}">
        <p14:creationId xmlns:p14="http://schemas.microsoft.com/office/powerpoint/2010/main" val="42784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5</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5" name="Picture 2" descr="http://www.champion.com.ng/imageholder/nigeria_flag_1.gif"/>
          <p:cNvPicPr>
            <a:picLocks noChangeAspect="1" noChangeArrowheads="1"/>
          </p:cNvPicPr>
          <p:nvPr/>
        </p:nvPicPr>
        <p:blipFill>
          <a:blip r:embed="rId2"/>
          <a:srcRect/>
          <a:stretch>
            <a:fillRect/>
          </a:stretch>
        </p:blipFill>
        <p:spPr bwMode="auto">
          <a:xfrm>
            <a:off x="9956800" y="628652"/>
            <a:ext cx="1579880" cy="1108708"/>
          </a:xfrm>
          <a:prstGeom prst="rect">
            <a:avLst/>
          </a:prstGeom>
          <a:noFill/>
          <a:ln w="9525">
            <a:noFill/>
            <a:miter lim="800000"/>
            <a:headEnd/>
            <a:tailEnd/>
          </a:ln>
        </p:spPr>
      </p:pic>
      <p:pic>
        <p:nvPicPr>
          <p:cNvPr id="3" name="Picture 2">
            <a:extLst>
              <a:ext uri="{FF2B5EF4-FFF2-40B4-BE49-F238E27FC236}">
                <a16:creationId xmlns:a16="http://schemas.microsoft.com/office/drawing/2014/main" id="{2F1CF438-7303-BC7A-75BC-7660A0B95444}"/>
              </a:ext>
            </a:extLst>
          </p:cNvPr>
          <p:cNvPicPr>
            <a:picLocks noChangeAspect="1"/>
          </p:cNvPicPr>
          <p:nvPr/>
        </p:nvPicPr>
        <p:blipFill>
          <a:blip r:embed="rId3"/>
          <a:stretch>
            <a:fillRect/>
          </a:stretch>
        </p:blipFill>
        <p:spPr>
          <a:xfrm>
            <a:off x="795130" y="1767840"/>
            <a:ext cx="10641495" cy="4425141"/>
          </a:xfrm>
          <a:prstGeom prst="rect">
            <a:avLst/>
          </a:prstGeom>
        </p:spPr>
      </p:pic>
    </p:spTree>
    <p:extLst>
      <p:ext uri="{BB962C8B-B14F-4D97-AF65-F5344CB8AC3E}">
        <p14:creationId xmlns:p14="http://schemas.microsoft.com/office/powerpoint/2010/main" val="423106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6</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A0D7BB06-D4BF-DB04-3B5D-D4457B2A52BD}"/>
              </a:ext>
            </a:extLst>
          </p:cNvPr>
          <p:cNvPicPr>
            <a:picLocks noChangeAspect="1"/>
          </p:cNvPicPr>
          <p:nvPr/>
        </p:nvPicPr>
        <p:blipFill>
          <a:blip r:embed="rId2"/>
          <a:stretch>
            <a:fillRect/>
          </a:stretch>
        </p:blipFill>
        <p:spPr>
          <a:xfrm>
            <a:off x="781878" y="1781092"/>
            <a:ext cx="10754801" cy="4425141"/>
          </a:xfrm>
          <a:prstGeom prst="rect">
            <a:avLst/>
          </a:prstGeom>
        </p:spPr>
      </p:pic>
    </p:spTree>
    <p:extLst>
      <p:ext uri="{BB962C8B-B14F-4D97-AF65-F5344CB8AC3E}">
        <p14:creationId xmlns:p14="http://schemas.microsoft.com/office/powerpoint/2010/main" val="96122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7</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58C51DED-9F2C-F978-8F98-AB06D430F7EB}"/>
              </a:ext>
            </a:extLst>
          </p:cNvPr>
          <p:cNvPicPr>
            <a:picLocks noChangeAspect="1"/>
          </p:cNvPicPr>
          <p:nvPr/>
        </p:nvPicPr>
        <p:blipFill>
          <a:blip r:embed="rId3"/>
          <a:stretch>
            <a:fillRect/>
          </a:stretch>
        </p:blipFill>
        <p:spPr>
          <a:xfrm>
            <a:off x="821635" y="1767840"/>
            <a:ext cx="10588487" cy="4425141"/>
          </a:xfrm>
          <a:prstGeom prst="rect">
            <a:avLst/>
          </a:prstGeom>
        </p:spPr>
      </p:pic>
    </p:spTree>
    <p:extLst>
      <p:ext uri="{BB962C8B-B14F-4D97-AF65-F5344CB8AC3E}">
        <p14:creationId xmlns:p14="http://schemas.microsoft.com/office/powerpoint/2010/main" val="3200553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8</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6A865F8B-D43C-199B-FBED-A49C003B114A}"/>
              </a:ext>
            </a:extLst>
          </p:cNvPr>
          <p:cNvPicPr>
            <a:picLocks noChangeAspect="1"/>
          </p:cNvPicPr>
          <p:nvPr/>
        </p:nvPicPr>
        <p:blipFill>
          <a:blip r:embed="rId2"/>
          <a:stretch>
            <a:fillRect/>
          </a:stretch>
        </p:blipFill>
        <p:spPr>
          <a:xfrm>
            <a:off x="795130" y="1767840"/>
            <a:ext cx="10641496" cy="4425141"/>
          </a:xfrm>
          <a:prstGeom prst="rect">
            <a:avLst/>
          </a:prstGeom>
        </p:spPr>
      </p:pic>
    </p:spTree>
    <p:extLst>
      <p:ext uri="{BB962C8B-B14F-4D97-AF65-F5344CB8AC3E}">
        <p14:creationId xmlns:p14="http://schemas.microsoft.com/office/powerpoint/2010/main" val="158225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9</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F7722E59-2DB0-B097-E9FE-6F68975EE69B}"/>
              </a:ext>
            </a:extLst>
          </p:cNvPr>
          <p:cNvGraphicFramePr>
            <a:graphicFrameLocks noGrp="1"/>
          </p:cNvGraphicFramePr>
          <p:nvPr>
            <p:extLst>
              <p:ext uri="{D42A27DB-BD31-4B8C-83A1-F6EECF244321}">
                <p14:modId xmlns:p14="http://schemas.microsoft.com/office/powerpoint/2010/main" val="2966199137"/>
              </p:ext>
            </p:extLst>
          </p:nvPr>
        </p:nvGraphicFramePr>
        <p:xfrm>
          <a:off x="807609" y="1288117"/>
          <a:ext cx="10509748" cy="8455310"/>
        </p:xfrm>
        <a:graphic>
          <a:graphicData uri="http://schemas.openxmlformats.org/drawingml/2006/table">
            <a:tbl>
              <a:tblPr>
                <a:tableStyleId>{5C22544A-7EE6-4342-B048-85BDC9FD1C3A}</a:tableStyleId>
              </a:tblPr>
              <a:tblGrid>
                <a:gridCol w="5254874">
                  <a:extLst>
                    <a:ext uri="{9D8B030D-6E8A-4147-A177-3AD203B41FA5}">
                      <a16:colId xmlns:a16="http://schemas.microsoft.com/office/drawing/2014/main" val="1195859116"/>
                    </a:ext>
                  </a:extLst>
                </a:gridCol>
                <a:gridCol w="5254874">
                  <a:extLst>
                    <a:ext uri="{9D8B030D-6E8A-4147-A177-3AD203B41FA5}">
                      <a16:colId xmlns:a16="http://schemas.microsoft.com/office/drawing/2014/main" val="3336200236"/>
                    </a:ext>
                  </a:extLst>
                </a:gridCol>
              </a:tblGrid>
              <a:tr h="196754">
                <a:tc rowSpan="14">
                  <a:txBody>
                    <a:bodyPr/>
                    <a:lstStyle/>
                    <a:p>
                      <a:pPr algn="l" rtl="0" fontAlgn="t"/>
                      <a:r>
                        <a:rPr lang="en-US" sz="2500" u="none" strike="noStrike" dirty="0">
                          <a:effectLst/>
                        </a:rPr>
                        <a:t>Establish a mechanism for inter-governmental relations (PPP, increased school enrolment, transition and completion for learners especially those with disabilities)</a:t>
                      </a:r>
                      <a:endParaRPr lang="en-US" sz="2500" b="0" i="0" u="none" strike="noStrike" dirty="0">
                        <a:effectLst/>
                        <a:latin typeface="Calibri" panose="020F0502020204030204" pitchFamily="34" charset="0"/>
                      </a:endParaRPr>
                    </a:p>
                  </a:txBody>
                  <a:tcPr marL="1662" marR="1662" marT="1662" marB="0"/>
                </a:tc>
                <a:tc>
                  <a:txBody>
                    <a:bodyPr/>
                    <a:lstStyle/>
                    <a:p>
                      <a:pPr marL="342900" indent="-342900" algn="l" rtl="0" fontAlgn="t">
                        <a:buFont typeface="Arial" panose="020B0604020202020204" pitchFamily="34" charset="0"/>
                        <a:buChar char="•"/>
                      </a:pPr>
                      <a:r>
                        <a:rPr lang="en-US" sz="2200" u="none" strike="noStrike" dirty="0">
                          <a:effectLst/>
                        </a:rPr>
                        <a:t>Public-Private Sector Roundtable on Education established</a:t>
                      </a:r>
                      <a:endParaRPr lang="en-US" sz="2200" b="0" i="0" u="none" strike="noStrike" dirty="0">
                        <a:effectLst/>
                        <a:latin typeface="Calibri" panose="020F0502020204030204" pitchFamily="34" charset="0"/>
                      </a:endParaRPr>
                    </a:p>
                  </a:txBody>
                  <a:tcPr marL="1662" marR="1662" marT="1662" marB="0"/>
                </a:tc>
                <a:extLst>
                  <a:ext uri="{0D108BD9-81ED-4DB2-BD59-A6C34878D82A}">
                    <a16:rowId xmlns:a16="http://schemas.microsoft.com/office/drawing/2014/main" val="2248279475"/>
                  </a:ext>
                </a:extLst>
              </a:tr>
              <a:tr h="391988">
                <a:tc vMerge="1">
                  <a:txBody>
                    <a:bodyPr/>
                    <a:lstStyle/>
                    <a:p>
                      <a:endParaRPr lang="en-NG"/>
                    </a:p>
                  </a:txBody>
                  <a:tcPr/>
                </a:tc>
                <a:tc>
                  <a:txBody>
                    <a:bodyPr/>
                    <a:lstStyle/>
                    <a:p>
                      <a:pPr marL="342900" indent="-342900" algn="l" rtl="0" fontAlgn="t">
                        <a:buFont typeface="Arial" panose="020B0604020202020204" pitchFamily="34" charset="0"/>
                        <a:buChar char="•"/>
                      </a:pPr>
                      <a:r>
                        <a:rPr lang="en-US" sz="2200" u="none" strike="noStrike" dirty="0">
                          <a:effectLst/>
                        </a:rPr>
                        <a:t>Operational guidelines for Roundtable developed (including areas of collaboration)</a:t>
                      </a:r>
                      <a:endParaRPr lang="en-US" sz="2200" b="0" i="0" u="none" strike="noStrike" dirty="0">
                        <a:effectLst/>
                        <a:latin typeface="Calibri" panose="020F0502020204030204" pitchFamily="34" charset="0"/>
                      </a:endParaRPr>
                    </a:p>
                  </a:txBody>
                  <a:tcPr marL="1662" marR="1662" marT="1662" marB="0"/>
                </a:tc>
                <a:extLst>
                  <a:ext uri="{0D108BD9-81ED-4DB2-BD59-A6C34878D82A}">
                    <a16:rowId xmlns:a16="http://schemas.microsoft.com/office/drawing/2014/main" val="3238423346"/>
                  </a:ext>
                </a:extLst>
              </a:tr>
              <a:tr h="391988">
                <a:tc vMerge="1">
                  <a:txBody>
                    <a:bodyPr/>
                    <a:lstStyle/>
                    <a:p>
                      <a:endParaRPr lang="en-NG"/>
                    </a:p>
                  </a:txBody>
                  <a:tcPr/>
                </a:tc>
                <a:tc>
                  <a:txBody>
                    <a:bodyPr/>
                    <a:lstStyle/>
                    <a:p>
                      <a:pPr marL="342900" indent="-342900" algn="l" rtl="0" fontAlgn="t">
                        <a:buFont typeface="Arial" panose="020B0604020202020204" pitchFamily="34" charset="0"/>
                        <a:buChar char="•"/>
                      </a:pPr>
                      <a:r>
                        <a:rPr lang="en-US" sz="2200" u="none" strike="noStrike" dirty="0">
                          <a:effectLst/>
                        </a:rPr>
                        <a:t>Percentage (%) implementation of action plan for identified areas of collaboration.</a:t>
                      </a:r>
                      <a:endParaRPr lang="en-US" sz="2200" b="0" i="0" u="none" strike="noStrike" dirty="0">
                        <a:effectLst/>
                        <a:latin typeface="Calibri" panose="020F0502020204030204" pitchFamily="34" charset="0"/>
                      </a:endParaRPr>
                    </a:p>
                  </a:txBody>
                  <a:tcPr marL="1662" marR="1662" marT="1662" marB="0"/>
                </a:tc>
                <a:extLst>
                  <a:ext uri="{0D108BD9-81ED-4DB2-BD59-A6C34878D82A}">
                    <a16:rowId xmlns:a16="http://schemas.microsoft.com/office/drawing/2014/main" val="2805860809"/>
                  </a:ext>
                </a:extLst>
              </a:tr>
              <a:tr h="196754">
                <a:tc vMerge="1">
                  <a:txBody>
                    <a:bodyPr/>
                    <a:lstStyle/>
                    <a:p>
                      <a:endParaRPr lang="en-NG"/>
                    </a:p>
                  </a:txBody>
                  <a:tcPr/>
                </a:tc>
                <a:tc>
                  <a:txBody>
                    <a:bodyPr/>
                    <a:lstStyle/>
                    <a:p>
                      <a:pPr marL="342900" indent="-342900" algn="l" fontAlgn="t">
                        <a:buFont typeface="Arial" panose="020B0604020202020204" pitchFamily="34" charset="0"/>
                        <a:buChar char="•"/>
                      </a:pPr>
                      <a:r>
                        <a:rPr lang="en-US" sz="2200" u="none" strike="noStrike" dirty="0">
                          <a:effectLst/>
                        </a:rPr>
                        <a:t>Total value of funds disbursed for feeding in Unity Schools</a:t>
                      </a:r>
                      <a:endParaRPr lang="en-US" sz="2200" b="0" i="0" u="none" strike="noStrike" dirty="0">
                        <a:effectLst/>
                        <a:latin typeface="Calibri" panose="020F0502020204030204" pitchFamily="34" charset="0"/>
                      </a:endParaRPr>
                    </a:p>
                  </a:txBody>
                  <a:tcPr marL="1662" marR="1662" marT="1662" marB="0"/>
                </a:tc>
                <a:extLst>
                  <a:ext uri="{0D108BD9-81ED-4DB2-BD59-A6C34878D82A}">
                    <a16:rowId xmlns:a16="http://schemas.microsoft.com/office/drawing/2014/main" val="777165989"/>
                  </a:ext>
                </a:extLst>
              </a:tr>
              <a:tr h="196754">
                <a:tc vMerge="1">
                  <a:txBody>
                    <a:bodyPr/>
                    <a:lstStyle/>
                    <a:p>
                      <a:endParaRPr lang="en-NG"/>
                    </a:p>
                  </a:txBody>
                  <a:tcPr/>
                </a:tc>
                <a:tc>
                  <a:txBody>
                    <a:bodyPr/>
                    <a:lstStyle/>
                    <a:p>
                      <a:pPr marL="342900" indent="-342900" algn="l" fontAlgn="t">
                        <a:buFont typeface="Arial" panose="020B0604020202020204" pitchFamily="34" charset="0"/>
                        <a:buChar char="•"/>
                      </a:pPr>
                      <a:r>
                        <a:rPr lang="en-US" sz="2200" u="none" strike="noStrike" dirty="0">
                          <a:effectLst/>
                        </a:rPr>
                        <a:t>Months of release of funds to Unity Schools</a:t>
                      </a:r>
                      <a:endParaRPr lang="en-US" sz="2200" b="0" i="0" u="none" strike="noStrike" dirty="0">
                        <a:effectLst/>
                        <a:latin typeface="Calibri" panose="020F0502020204030204" pitchFamily="34" charset="0"/>
                      </a:endParaRPr>
                    </a:p>
                  </a:txBody>
                  <a:tcPr marL="1662" marR="1662" marT="1662" marB="0"/>
                </a:tc>
                <a:extLst>
                  <a:ext uri="{0D108BD9-81ED-4DB2-BD59-A6C34878D82A}">
                    <a16:rowId xmlns:a16="http://schemas.microsoft.com/office/drawing/2014/main" val="536107998"/>
                  </a:ext>
                </a:extLst>
              </a:tr>
              <a:tr h="587221">
                <a:tc vMerge="1">
                  <a:txBody>
                    <a:bodyPr/>
                    <a:lstStyle/>
                    <a:p>
                      <a:endParaRPr lang="en-NG"/>
                    </a:p>
                  </a:txBody>
                  <a:tcPr/>
                </a:tc>
                <a:tc>
                  <a:txBody>
                    <a:bodyPr/>
                    <a:lstStyle/>
                    <a:p>
                      <a:pPr marL="342900" indent="-342900" algn="l" rtl="0" fontAlgn="t">
                        <a:buFont typeface="Arial" panose="020B0604020202020204" pitchFamily="34" charset="0"/>
                        <a:buChar char="•"/>
                      </a:pPr>
                      <a:r>
                        <a:rPr lang="en-US" sz="2200" u="none" strike="noStrike" dirty="0">
                          <a:effectLst/>
                        </a:rPr>
                        <a:t>Percentage (%) increase in enrolment, retention, transition and completion rates for primary and secondary education- Disaggregated by gender, region and disability.  </a:t>
                      </a:r>
                      <a:endParaRPr lang="en-US" sz="22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1959061004"/>
                  </a:ext>
                </a:extLst>
              </a:tr>
              <a:tr h="391988">
                <a:tc vMerge="1">
                  <a:txBody>
                    <a:bodyPr/>
                    <a:lstStyle/>
                    <a:p>
                      <a:endParaRPr lang="en-NG"/>
                    </a:p>
                  </a:txBody>
                  <a:tcPr/>
                </a:tc>
                <a:tc>
                  <a:txBody>
                    <a:bodyPr/>
                    <a:lstStyle/>
                    <a:p>
                      <a:pPr marL="342900" indent="-342900" algn="l" rtl="0" fontAlgn="t">
                        <a:buFont typeface="Arial" panose="020B0604020202020204" pitchFamily="34" charset="0"/>
                        <a:buChar char="•"/>
                      </a:pPr>
                      <a:r>
                        <a:rPr lang="en-US" sz="2200" u="none" strike="noStrike">
                          <a:effectLst/>
                        </a:rPr>
                        <a:t>Percentage (%) increase in literacy and numeracy rates for primary schools. (ANNUALLY)</a:t>
                      </a:r>
                      <a:endParaRPr lang="en-US" sz="22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892454298"/>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1144258689"/>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3965010647"/>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379011796"/>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690987059"/>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773265349"/>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1528833066"/>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3397757676"/>
                  </a:ext>
                </a:extLst>
              </a:tr>
            </a:tbl>
          </a:graphicData>
        </a:graphic>
      </p:graphicFrame>
    </p:spTree>
    <p:extLst>
      <p:ext uri="{BB962C8B-B14F-4D97-AF65-F5344CB8AC3E}">
        <p14:creationId xmlns:p14="http://schemas.microsoft.com/office/powerpoint/2010/main" val="695571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9</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F7722E59-2DB0-B097-E9FE-6F68975EE69B}"/>
              </a:ext>
            </a:extLst>
          </p:cNvPr>
          <p:cNvGraphicFramePr>
            <a:graphicFrameLocks noGrp="1"/>
          </p:cNvGraphicFramePr>
          <p:nvPr>
            <p:extLst>
              <p:ext uri="{D42A27DB-BD31-4B8C-83A1-F6EECF244321}">
                <p14:modId xmlns:p14="http://schemas.microsoft.com/office/powerpoint/2010/main" val="4227236041"/>
              </p:ext>
            </p:extLst>
          </p:nvPr>
        </p:nvGraphicFramePr>
        <p:xfrm>
          <a:off x="807609" y="1288117"/>
          <a:ext cx="10509748" cy="9070824"/>
        </p:xfrm>
        <a:graphic>
          <a:graphicData uri="http://schemas.openxmlformats.org/drawingml/2006/table">
            <a:tbl>
              <a:tblPr>
                <a:tableStyleId>{5C22544A-7EE6-4342-B048-85BDC9FD1C3A}</a:tableStyleId>
              </a:tblPr>
              <a:tblGrid>
                <a:gridCol w="5254874">
                  <a:extLst>
                    <a:ext uri="{9D8B030D-6E8A-4147-A177-3AD203B41FA5}">
                      <a16:colId xmlns:a16="http://schemas.microsoft.com/office/drawing/2014/main" val="1195859116"/>
                    </a:ext>
                  </a:extLst>
                </a:gridCol>
                <a:gridCol w="5254874">
                  <a:extLst>
                    <a:ext uri="{9D8B030D-6E8A-4147-A177-3AD203B41FA5}">
                      <a16:colId xmlns:a16="http://schemas.microsoft.com/office/drawing/2014/main" val="3336200236"/>
                    </a:ext>
                  </a:extLst>
                </a:gridCol>
              </a:tblGrid>
              <a:tr h="196754">
                <a:tc rowSpan="14">
                  <a:txBody>
                    <a:bodyPr/>
                    <a:lstStyle/>
                    <a:p>
                      <a:pPr algn="l" rtl="0" fontAlgn="t"/>
                      <a:r>
                        <a:rPr lang="en-US" sz="2500" u="none" strike="noStrike" dirty="0">
                          <a:effectLst/>
                        </a:rPr>
                        <a:t>Establish a mechanism for inter-governmental relations (PPP, increased school enrolment, transition and completion for learners especially those with disabilities)</a:t>
                      </a:r>
                      <a:endParaRPr lang="en-US" sz="2500" b="0" i="0" u="none" strike="noStrike" dirty="0">
                        <a:effectLst/>
                        <a:latin typeface="Calibri" panose="020F0502020204030204" pitchFamily="34" charset="0"/>
                      </a:endParaRPr>
                    </a:p>
                  </a:txBody>
                  <a:tcPr marL="1662" marR="1662" marT="1662" marB="0"/>
                </a:tc>
                <a:tc>
                  <a:txBody>
                    <a:bodyPr/>
                    <a:lstStyle/>
                    <a:p>
                      <a:pPr algn="l" rtl="0" fontAlgn="t"/>
                      <a:endParaRPr lang="en-US" sz="1400" b="0" i="0" u="none" strike="noStrike" dirty="0">
                        <a:effectLst/>
                        <a:latin typeface="Calibri" panose="020F0502020204030204" pitchFamily="34" charset="0"/>
                      </a:endParaRPr>
                    </a:p>
                  </a:txBody>
                  <a:tcPr marL="1662" marR="1662" marT="1662" marB="0"/>
                </a:tc>
                <a:extLst>
                  <a:ext uri="{0D108BD9-81ED-4DB2-BD59-A6C34878D82A}">
                    <a16:rowId xmlns:a16="http://schemas.microsoft.com/office/drawing/2014/main" val="2248279475"/>
                  </a:ext>
                </a:extLst>
              </a:tr>
              <a:tr h="391988">
                <a:tc vMerge="1">
                  <a:txBody>
                    <a:bodyPr/>
                    <a:lstStyle/>
                    <a:p>
                      <a:endParaRPr lang="en-NG"/>
                    </a:p>
                  </a:txBody>
                  <a:tcPr/>
                </a:tc>
                <a:tc>
                  <a:txBody>
                    <a:bodyPr/>
                    <a:lstStyle/>
                    <a:p>
                      <a:pPr algn="l" fontAlgn="t"/>
                      <a:r>
                        <a:rPr lang="en-US" sz="2000" u="none" strike="noStrike" dirty="0">
                          <a:effectLst/>
                        </a:rPr>
                        <a:t>% increase in enrollment rate for secondary education- Disaggregated by gender, region and disability (ANNUALLY)</a:t>
                      </a:r>
                      <a:endParaRPr lang="en-US" sz="20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3238423346"/>
                  </a:ext>
                </a:extLst>
              </a:tr>
              <a:tr h="391988">
                <a:tc vMerge="1">
                  <a:txBody>
                    <a:bodyPr/>
                    <a:lstStyle/>
                    <a:p>
                      <a:endParaRPr lang="en-NG"/>
                    </a:p>
                  </a:txBody>
                  <a:tcPr/>
                </a:tc>
                <a:tc>
                  <a:txBody>
                    <a:bodyPr/>
                    <a:lstStyle/>
                    <a:p>
                      <a:pPr algn="l" fontAlgn="t"/>
                      <a:r>
                        <a:rPr lang="en-US" sz="2000" u="none" strike="noStrike" dirty="0">
                          <a:effectLst/>
                        </a:rPr>
                        <a:t>% increase in retention rate for primary- Disaggregated by gender, region and disability (ANNUALLY)</a:t>
                      </a:r>
                      <a:endParaRPr lang="en-US" sz="20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2805860809"/>
                  </a:ext>
                </a:extLst>
              </a:tr>
              <a:tr h="196754">
                <a:tc vMerge="1">
                  <a:txBody>
                    <a:bodyPr/>
                    <a:lstStyle/>
                    <a:p>
                      <a:endParaRPr lang="en-NG"/>
                    </a:p>
                  </a:txBody>
                  <a:tcPr/>
                </a:tc>
                <a:tc>
                  <a:txBody>
                    <a:bodyPr/>
                    <a:lstStyle/>
                    <a:p>
                      <a:pPr algn="l" fontAlgn="t"/>
                      <a:r>
                        <a:rPr lang="en-US" sz="2000" u="none" strike="noStrike" dirty="0">
                          <a:effectLst/>
                        </a:rPr>
                        <a:t>% increase in retention rate for secondary education- Disaggregated by gender, region and disability (ANNUALLY)</a:t>
                      </a:r>
                      <a:endParaRPr lang="en-US" sz="20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777165989"/>
                  </a:ext>
                </a:extLst>
              </a:tr>
              <a:tr h="196754">
                <a:tc vMerge="1">
                  <a:txBody>
                    <a:bodyPr/>
                    <a:lstStyle/>
                    <a:p>
                      <a:endParaRPr lang="en-NG"/>
                    </a:p>
                  </a:txBody>
                  <a:tcPr/>
                </a:tc>
                <a:tc>
                  <a:txBody>
                    <a:bodyPr/>
                    <a:lstStyle/>
                    <a:p>
                      <a:pPr algn="l" fontAlgn="t"/>
                      <a:r>
                        <a:rPr lang="en-US" sz="2000" u="none" strike="noStrike" dirty="0">
                          <a:effectLst/>
                        </a:rPr>
                        <a:t>% increase in transition rate for primary education- Disaggregated by gender, region and disability (ANNUALLY)</a:t>
                      </a:r>
                      <a:endParaRPr lang="en-US" sz="20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536107998"/>
                  </a:ext>
                </a:extLst>
              </a:tr>
              <a:tr h="587221">
                <a:tc vMerge="1">
                  <a:txBody>
                    <a:bodyPr/>
                    <a:lstStyle/>
                    <a:p>
                      <a:endParaRPr lang="en-NG"/>
                    </a:p>
                  </a:txBody>
                  <a:tcPr/>
                </a:tc>
                <a:tc>
                  <a:txBody>
                    <a:bodyPr/>
                    <a:lstStyle/>
                    <a:p>
                      <a:pPr algn="l" fontAlgn="t"/>
                      <a:r>
                        <a:rPr lang="en-US" sz="2000" u="none" strike="noStrike" dirty="0">
                          <a:effectLst/>
                        </a:rPr>
                        <a:t>% increase in transition rate for secondary education- Disaggregated by gender, region and disability (ANNUALLY)</a:t>
                      </a:r>
                      <a:endParaRPr lang="en-US" sz="20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1959061004"/>
                  </a:ext>
                </a:extLst>
              </a:tr>
              <a:tr h="391988">
                <a:tc vMerge="1">
                  <a:txBody>
                    <a:bodyPr/>
                    <a:lstStyle/>
                    <a:p>
                      <a:endParaRPr lang="en-NG"/>
                    </a:p>
                  </a:txBody>
                  <a:tcPr/>
                </a:tc>
                <a:tc>
                  <a:txBody>
                    <a:bodyPr/>
                    <a:lstStyle/>
                    <a:p>
                      <a:pPr algn="l" fontAlgn="t"/>
                      <a:r>
                        <a:rPr lang="en-US" sz="2000" u="none" strike="noStrike" dirty="0">
                          <a:effectLst/>
                        </a:rPr>
                        <a:t>% increase in completion rate for primary education- Disaggregated by gender, region and disability (ANNUALLY)</a:t>
                      </a:r>
                      <a:endParaRPr lang="en-US" sz="20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892454298"/>
                  </a:ext>
                </a:extLst>
              </a:tr>
              <a:tr h="391988">
                <a:tc vMerge="1">
                  <a:txBody>
                    <a:bodyPr/>
                    <a:lstStyle/>
                    <a:p>
                      <a:endParaRPr lang="en-NG"/>
                    </a:p>
                  </a:txBody>
                  <a:tcPr/>
                </a:tc>
                <a:tc>
                  <a:txBody>
                    <a:bodyPr/>
                    <a:lstStyle/>
                    <a:p>
                      <a:pPr algn="l" fontAlgn="t"/>
                      <a:r>
                        <a:rPr lang="en-US" sz="2200" u="none" strike="noStrike" dirty="0">
                          <a:effectLst/>
                        </a:rPr>
                        <a:t>% increase in completion rate for secondary education- Disaggregated by gender, region and disability (ANNUALLY)</a:t>
                      </a:r>
                      <a:endParaRPr lang="en-US" sz="22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1144258689"/>
                  </a:ext>
                </a:extLst>
              </a:tr>
              <a:tr h="391988">
                <a:tc vMerge="1">
                  <a:txBody>
                    <a:bodyPr/>
                    <a:lstStyle/>
                    <a:p>
                      <a:endParaRPr lang="en-NG"/>
                    </a:p>
                  </a:txBody>
                  <a:tcPr/>
                </a:tc>
                <a:tc>
                  <a:txBody>
                    <a:bodyPr/>
                    <a:lstStyle/>
                    <a:p>
                      <a:pPr algn="l" fontAlgn="t"/>
                      <a:endParaRPr lang="en-US" sz="22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3965010647"/>
                  </a:ext>
                </a:extLst>
              </a:tr>
              <a:tr h="391988">
                <a:tc vMerge="1">
                  <a:txBody>
                    <a:bodyPr/>
                    <a:lstStyle/>
                    <a:p>
                      <a:endParaRPr lang="en-NG"/>
                    </a:p>
                  </a:txBody>
                  <a:tcPr/>
                </a:tc>
                <a:tc>
                  <a:txBody>
                    <a:bodyPr/>
                    <a:lstStyle/>
                    <a:p>
                      <a:pPr algn="l" fontAlgn="t"/>
                      <a:endParaRPr lang="en-US" sz="22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379011796"/>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690987059"/>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773265349"/>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1528833066"/>
                  </a:ext>
                </a:extLst>
              </a:tr>
              <a:tr h="391988">
                <a:tc vMerge="1">
                  <a:txBody>
                    <a:bodyPr/>
                    <a:lstStyle/>
                    <a:p>
                      <a:endParaRPr lang="en-NG"/>
                    </a:p>
                  </a:txBody>
                  <a:tcPr/>
                </a:tc>
                <a:tc>
                  <a:txBody>
                    <a:bodyPr/>
                    <a:lstStyle/>
                    <a:p>
                      <a:pPr algn="l" fontAlgn="t"/>
                      <a:endParaRPr lang="en-US" sz="1400" b="0" i="0" u="none" strike="noStrike" dirty="0">
                        <a:solidFill>
                          <a:srgbClr val="FF0000"/>
                        </a:solidFill>
                        <a:effectLst/>
                        <a:latin typeface="Calibri" panose="020F0502020204030204" pitchFamily="34" charset="0"/>
                      </a:endParaRPr>
                    </a:p>
                  </a:txBody>
                  <a:tcPr marL="1662" marR="1662" marT="1662" marB="0"/>
                </a:tc>
                <a:extLst>
                  <a:ext uri="{0D108BD9-81ED-4DB2-BD59-A6C34878D82A}">
                    <a16:rowId xmlns:a16="http://schemas.microsoft.com/office/drawing/2014/main" val="3397757676"/>
                  </a:ext>
                </a:extLst>
              </a:tr>
            </a:tbl>
          </a:graphicData>
        </a:graphic>
      </p:graphicFrame>
    </p:spTree>
    <p:extLst>
      <p:ext uri="{BB962C8B-B14F-4D97-AF65-F5344CB8AC3E}">
        <p14:creationId xmlns:p14="http://schemas.microsoft.com/office/powerpoint/2010/main" val="150848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age result for cbn"/>
          <p:cNvSpPr>
            <a:spLocks noGrp="1" noChangeAspect="1" noChangeArrowheads="1"/>
          </p:cNvSpPr>
          <p:nvPr>
            <p:ph type="title"/>
          </p:nvPr>
        </p:nvSpPr>
        <p:spPr bwMode="auto">
          <a:xfrm>
            <a:off x="530087" y="633542"/>
            <a:ext cx="11014213" cy="8142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0000"/>
          </a:bodyPr>
          <a:lstStyle/>
          <a:p>
            <a:pPr marL="457200" defTabSz="914400"/>
            <a:r>
              <a:rPr lang="en-GB" sz="3100" b="1" dirty="0">
                <a:solidFill>
                  <a:schemeClr val="accent2"/>
                </a:solidFill>
                <a:latin typeface="Tahoma" panose="020B0604030504040204" pitchFamily="34" charset="0"/>
                <a:ea typeface="Calibri" panose="020F0502020204030204" pitchFamily="34" charset="0"/>
                <a:cs typeface="Times New Roman" panose="02020603050405020304" pitchFamily="18" charset="0"/>
              </a:rPr>
              <a:t>PRESENTATION BY </a:t>
            </a:r>
            <a:br>
              <a:rPr lang="en-GB" sz="3100" b="1" dirty="0">
                <a:solidFill>
                  <a:schemeClr val="bg2">
                    <a:lumMod val="60000"/>
                    <a:lumOff val="40000"/>
                  </a:schemeClr>
                </a:solidFill>
                <a:latin typeface="Tahoma" panose="020B0604030504040204" pitchFamily="34" charset="0"/>
                <a:ea typeface="Calibri" panose="020F0502020204030204" pitchFamily="34" charset="0"/>
                <a:cs typeface="Times New Roman" panose="02020603050405020304" pitchFamily="18" charset="0"/>
              </a:rPr>
            </a:br>
            <a:br>
              <a:rPr lang="en-GB" sz="3100" b="1" dirty="0">
                <a:solidFill>
                  <a:schemeClr val="bg2">
                    <a:lumMod val="60000"/>
                    <a:lumOff val="40000"/>
                  </a:schemeClr>
                </a:solidFill>
                <a:latin typeface="Tahoma" panose="020B0604030504040204" pitchFamily="34" charset="0"/>
                <a:ea typeface="Calibri" panose="020F0502020204030204" pitchFamily="34" charset="0"/>
                <a:cs typeface="Times New Roman" panose="02020603050405020304" pitchFamily="18" charset="0"/>
              </a:rPr>
            </a:br>
            <a:r>
              <a:rPr lang="en-GB" sz="3100" b="1" dirty="0">
                <a:solidFill>
                  <a:schemeClr val="accent1">
                    <a:lumMod val="50000"/>
                  </a:schemeClr>
                </a:solidFill>
                <a:latin typeface="Tahoma" panose="020B0604030504040204" pitchFamily="34" charset="0"/>
                <a:ea typeface="Calibri" panose="020F0502020204030204" pitchFamily="34" charset="0"/>
                <a:cs typeface="Times New Roman" panose="02020603050405020304" pitchFamily="18" charset="0"/>
              </a:rPr>
              <a:t>DR. CLARIS UJAM</a:t>
            </a:r>
            <a:r>
              <a:rPr lang="en-US" sz="900" dirty="0">
                <a:solidFill>
                  <a:schemeClr val="accent1">
                    <a:lumMod val="50000"/>
                  </a:schemeClr>
                </a:solidFill>
                <a:latin typeface="Arial Black" panose="020B0A04020102020204" pitchFamily="34" charset="0"/>
              </a:rPr>
              <a:t> </a:t>
            </a:r>
            <a:br>
              <a:rPr lang="en-US" dirty="0">
                <a:solidFill>
                  <a:srgbClr val="0070C0"/>
                </a:solidFill>
                <a:latin typeface="Arial Black" panose="020B0A04020102020204" pitchFamily="34" charset="0"/>
              </a:rPr>
            </a:br>
            <a:br>
              <a:rPr lang="en-US" dirty="0">
                <a:solidFill>
                  <a:srgbClr val="0070C0"/>
                </a:solidFill>
                <a:latin typeface="Arial Black" panose="020B0A04020102020204" pitchFamily="34" charset="0"/>
              </a:rPr>
            </a:br>
            <a:r>
              <a:rPr lang="en-US" sz="3100" b="1" dirty="0">
                <a:solidFill>
                  <a:srgbClr val="0070C0"/>
                </a:solidFill>
                <a:latin typeface="Arial Black" panose="020B0A04020102020204" pitchFamily="34" charset="0"/>
              </a:rPr>
              <a:t>A</a:t>
            </a:r>
            <a:r>
              <a:rPr lang="en-GB" sz="3100" b="1" dirty="0">
                <a:solidFill>
                  <a:schemeClr val="bg2">
                    <a:lumMod val="60000"/>
                    <a:lumOff val="40000"/>
                  </a:schemeClr>
                </a:solidFill>
                <a:latin typeface="Tahoma" panose="020B0604030504040204" pitchFamily="34" charset="0"/>
                <a:ea typeface="Calibri" panose="020F0502020204030204" pitchFamily="34" charset="0"/>
                <a:cs typeface="Times New Roman" panose="02020603050405020304" pitchFamily="18" charset="0"/>
              </a:rPr>
              <a:t>T THE </a:t>
            </a:r>
            <a:br>
              <a:rPr lang="en-GB" sz="3100" b="1" dirty="0">
                <a:solidFill>
                  <a:schemeClr val="bg2">
                    <a:lumMod val="60000"/>
                    <a:lumOff val="40000"/>
                  </a:schemeClr>
                </a:solidFill>
                <a:latin typeface="Tahoma" panose="020B0604030504040204" pitchFamily="34" charset="0"/>
                <a:ea typeface="Calibri" panose="020F0502020204030204" pitchFamily="34" charset="0"/>
                <a:cs typeface="Times New Roman" panose="02020603050405020304" pitchFamily="18" charset="0"/>
              </a:rPr>
            </a:br>
            <a:r>
              <a:rPr lang="en-GB" sz="3100" b="1" dirty="0">
                <a:solidFill>
                  <a:schemeClr val="bg2">
                    <a:lumMod val="60000"/>
                    <a:lumOff val="40000"/>
                  </a:schemeClr>
                </a:solidFill>
                <a:latin typeface="Tahoma" panose="020B0604030504040204" pitchFamily="34" charset="0"/>
                <a:ea typeface="Calibri" panose="020F0502020204030204" pitchFamily="34" charset="0"/>
                <a:cs typeface="Times New Roman" panose="02020603050405020304" pitchFamily="18" charset="0"/>
              </a:rPr>
              <a:t>SENSITIZATION MEETING OF STAKEHOLDERS IN COLLEGES OF EDUCATION ON THE IMPLEMENTATION OF MINISTERIAL DELIVERABLES AND THE NIGERIA  EDUCATION SECTOR RENEWAL INITIATIVES (NESRI)</a:t>
            </a:r>
            <a:br>
              <a:rPr lang="en-GB" sz="3100" b="1" dirty="0">
                <a:solidFill>
                  <a:schemeClr val="bg2">
                    <a:lumMod val="60000"/>
                    <a:lumOff val="40000"/>
                  </a:schemeClr>
                </a:solidFill>
                <a:latin typeface="Tahoma" panose="020B0604030504040204" pitchFamily="34" charset="0"/>
                <a:ea typeface="Calibri" panose="020F0502020204030204" pitchFamily="34" charset="0"/>
                <a:cs typeface="Times New Roman" panose="02020603050405020304" pitchFamily="18" charset="0"/>
              </a:rPr>
            </a:br>
            <a:br>
              <a:rPr lang="en-GB" sz="2700" dirty="0">
                <a:solidFill>
                  <a:schemeClr val="bg2">
                    <a:lumMod val="60000"/>
                    <a:lumOff val="40000"/>
                  </a:schemeClr>
                </a:solidFill>
                <a:latin typeface="Tahoma" panose="020B0604030504040204" pitchFamily="34" charset="0"/>
                <a:ea typeface="Calibri" panose="020F0502020204030204" pitchFamily="34" charset="0"/>
                <a:cs typeface="Times New Roman" panose="02020603050405020304" pitchFamily="18" charset="0"/>
              </a:rPr>
            </a:br>
            <a:br>
              <a:rPr lang="en-GB" sz="3100" b="1" dirty="0">
                <a:solidFill>
                  <a:schemeClr val="bg2">
                    <a:lumMod val="60000"/>
                    <a:lumOff val="40000"/>
                  </a:schemeClr>
                </a:solidFill>
                <a:latin typeface="Tahoma" panose="020B0604030504040204" pitchFamily="34" charset="0"/>
                <a:ea typeface="Calibri" panose="020F0502020204030204" pitchFamily="34" charset="0"/>
                <a:cs typeface="Times New Roman" panose="02020603050405020304" pitchFamily="18" charset="0"/>
              </a:rPr>
            </a:br>
            <a:br>
              <a:rPr lang="en-US" sz="2700" dirty="0">
                <a:solidFill>
                  <a:schemeClr val="bg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br>
            <a:br>
              <a:rPr lang="en-US" sz="3100" i="1" dirty="0">
                <a:solidFill>
                  <a:schemeClr val="bg1"/>
                </a:solidFill>
                <a:latin typeface="Arial Black" panose="020B0A04020102020204" pitchFamily="34" charset="0"/>
              </a:rPr>
            </a:br>
            <a:br>
              <a:rPr lang="en-US" sz="3100" dirty="0">
                <a:solidFill>
                  <a:schemeClr val="bg1"/>
                </a:solidFill>
                <a:latin typeface="Arial Black" panose="020B0A04020102020204" pitchFamily="34" charset="0"/>
              </a:rPr>
            </a:br>
            <a:endParaRPr lang="en-US" sz="3100" dirty="0">
              <a:solidFill>
                <a:schemeClr val="bg1"/>
              </a:solidFill>
              <a:latin typeface="Arial Black" panose="020B0A04020102020204" pitchFamily="34" charset="0"/>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2084" y="361951"/>
            <a:ext cx="1749616" cy="1085850"/>
          </a:xfrm>
        </p:spPr>
      </p:pic>
    </p:spTree>
    <p:extLst>
      <p:ext uri="{BB962C8B-B14F-4D97-AF65-F5344CB8AC3E}">
        <p14:creationId xmlns:p14="http://schemas.microsoft.com/office/powerpoint/2010/main" val="214574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10</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0473DF8F-228B-0826-8C15-E1572605D031}"/>
              </a:ext>
            </a:extLst>
          </p:cNvPr>
          <p:cNvPicPr>
            <a:picLocks noChangeAspect="1"/>
          </p:cNvPicPr>
          <p:nvPr/>
        </p:nvPicPr>
        <p:blipFill>
          <a:blip r:embed="rId3"/>
          <a:stretch>
            <a:fillRect/>
          </a:stretch>
        </p:blipFill>
        <p:spPr>
          <a:xfrm>
            <a:off x="781878" y="1767841"/>
            <a:ext cx="10614992" cy="4425140"/>
          </a:xfrm>
          <a:prstGeom prst="rect">
            <a:avLst/>
          </a:prstGeom>
        </p:spPr>
      </p:pic>
    </p:spTree>
    <p:extLst>
      <p:ext uri="{BB962C8B-B14F-4D97-AF65-F5344CB8AC3E}">
        <p14:creationId xmlns:p14="http://schemas.microsoft.com/office/powerpoint/2010/main" val="4256380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11</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56AA1D72-6661-BDFA-CE49-BACB19AC36C6}"/>
              </a:ext>
            </a:extLst>
          </p:cNvPr>
          <p:cNvPicPr>
            <a:picLocks noChangeAspect="1"/>
          </p:cNvPicPr>
          <p:nvPr/>
        </p:nvPicPr>
        <p:blipFill>
          <a:blip r:embed="rId2"/>
          <a:stretch>
            <a:fillRect/>
          </a:stretch>
        </p:blipFill>
        <p:spPr>
          <a:xfrm>
            <a:off x="795130" y="1767840"/>
            <a:ext cx="10641496" cy="4425141"/>
          </a:xfrm>
          <a:prstGeom prst="rect">
            <a:avLst/>
          </a:prstGeom>
        </p:spPr>
      </p:pic>
    </p:spTree>
    <p:extLst>
      <p:ext uri="{BB962C8B-B14F-4D97-AF65-F5344CB8AC3E}">
        <p14:creationId xmlns:p14="http://schemas.microsoft.com/office/powerpoint/2010/main" val="2210460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12</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341BC5AA-9219-0A06-8454-5EEB5530781E}"/>
              </a:ext>
            </a:extLst>
          </p:cNvPr>
          <p:cNvPicPr>
            <a:picLocks noChangeAspect="1"/>
          </p:cNvPicPr>
          <p:nvPr/>
        </p:nvPicPr>
        <p:blipFill>
          <a:blip r:embed="rId2"/>
          <a:stretch>
            <a:fillRect/>
          </a:stretch>
        </p:blipFill>
        <p:spPr>
          <a:xfrm>
            <a:off x="781878" y="1807596"/>
            <a:ext cx="10641496" cy="4425141"/>
          </a:xfrm>
          <a:prstGeom prst="rect">
            <a:avLst/>
          </a:prstGeom>
        </p:spPr>
      </p:pic>
    </p:spTree>
    <p:extLst>
      <p:ext uri="{BB962C8B-B14F-4D97-AF65-F5344CB8AC3E}">
        <p14:creationId xmlns:p14="http://schemas.microsoft.com/office/powerpoint/2010/main" val="2831901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13</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E304020B-E372-25AD-5706-A7001739A039}"/>
              </a:ext>
            </a:extLst>
          </p:cNvPr>
          <p:cNvPicPr>
            <a:picLocks noChangeAspect="1"/>
          </p:cNvPicPr>
          <p:nvPr/>
        </p:nvPicPr>
        <p:blipFill>
          <a:blip r:embed="rId2"/>
          <a:stretch>
            <a:fillRect/>
          </a:stretch>
        </p:blipFill>
        <p:spPr>
          <a:xfrm>
            <a:off x="795131" y="1781092"/>
            <a:ext cx="10628243" cy="4438393"/>
          </a:xfrm>
          <a:prstGeom prst="rect">
            <a:avLst/>
          </a:prstGeom>
        </p:spPr>
      </p:pic>
    </p:spTree>
    <p:extLst>
      <p:ext uri="{BB962C8B-B14F-4D97-AF65-F5344CB8AC3E}">
        <p14:creationId xmlns:p14="http://schemas.microsoft.com/office/powerpoint/2010/main" val="4098507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14</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19F0EAAF-AD25-4DD9-5F8C-9366011EEC29}"/>
              </a:ext>
            </a:extLst>
          </p:cNvPr>
          <p:cNvPicPr>
            <a:picLocks noChangeAspect="1"/>
          </p:cNvPicPr>
          <p:nvPr/>
        </p:nvPicPr>
        <p:blipFill>
          <a:blip r:embed="rId2"/>
          <a:stretch>
            <a:fillRect/>
          </a:stretch>
        </p:blipFill>
        <p:spPr>
          <a:xfrm>
            <a:off x="808382" y="1794344"/>
            <a:ext cx="10588487" cy="4425141"/>
          </a:xfrm>
          <a:prstGeom prst="rect">
            <a:avLst/>
          </a:prstGeom>
        </p:spPr>
      </p:pic>
    </p:spTree>
    <p:extLst>
      <p:ext uri="{BB962C8B-B14F-4D97-AF65-F5344CB8AC3E}">
        <p14:creationId xmlns:p14="http://schemas.microsoft.com/office/powerpoint/2010/main" val="1634677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15</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E2E30D81-2EDD-2CD2-1274-6223A15304B6}"/>
              </a:ext>
            </a:extLst>
          </p:cNvPr>
          <p:cNvPicPr>
            <a:picLocks noChangeAspect="1"/>
          </p:cNvPicPr>
          <p:nvPr/>
        </p:nvPicPr>
        <p:blipFill>
          <a:blip r:embed="rId2"/>
          <a:stretch>
            <a:fillRect/>
          </a:stretch>
        </p:blipFill>
        <p:spPr>
          <a:xfrm>
            <a:off x="795130" y="1794344"/>
            <a:ext cx="10628244" cy="4425141"/>
          </a:xfrm>
          <a:prstGeom prst="rect">
            <a:avLst/>
          </a:prstGeom>
        </p:spPr>
      </p:pic>
    </p:spTree>
    <p:extLst>
      <p:ext uri="{BB962C8B-B14F-4D97-AF65-F5344CB8AC3E}">
        <p14:creationId xmlns:p14="http://schemas.microsoft.com/office/powerpoint/2010/main" val="3568012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16</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F2400B4E-25FC-3E6A-9D2B-B5199171E13C}"/>
              </a:ext>
            </a:extLst>
          </p:cNvPr>
          <p:cNvPicPr>
            <a:picLocks noChangeAspect="1"/>
          </p:cNvPicPr>
          <p:nvPr/>
        </p:nvPicPr>
        <p:blipFill>
          <a:blip r:embed="rId2"/>
          <a:stretch>
            <a:fillRect/>
          </a:stretch>
        </p:blipFill>
        <p:spPr>
          <a:xfrm>
            <a:off x="808383" y="1767840"/>
            <a:ext cx="10614991" cy="4425141"/>
          </a:xfrm>
          <a:prstGeom prst="rect">
            <a:avLst/>
          </a:prstGeom>
        </p:spPr>
      </p:pic>
    </p:spTree>
    <p:extLst>
      <p:ext uri="{BB962C8B-B14F-4D97-AF65-F5344CB8AC3E}">
        <p14:creationId xmlns:p14="http://schemas.microsoft.com/office/powerpoint/2010/main" val="1266456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17</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009FB244-7E7B-9DF8-77C5-F9EEF7F73C4D}"/>
              </a:ext>
            </a:extLst>
          </p:cNvPr>
          <p:cNvPicPr>
            <a:picLocks noChangeAspect="1"/>
          </p:cNvPicPr>
          <p:nvPr/>
        </p:nvPicPr>
        <p:blipFill>
          <a:blip r:embed="rId2"/>
          <a:stretch>
            <a:fillRect/>
          </a:stretch>
        </p:blipFill>
        <p:spPr>
          <a:xfrm>
            <a:off x="768626" y="1767840"/>
            <a:ext cx="10641496" cy="4425141"/>
          </a:xfrm>
          <a:prstGeom prst="rect">
            <a:avLst/>
          </a:prstGeom>
        </p:spPr>
      </p:pic>
    </p:spTree>
    <p:extLst>
      <p:ext uri="{BB962C8B-B14F-4D97-AF65-F5344CB8AC3E}">
        <p14:creationId xmlns:p14="http://schemas.microsoft.com/office/powerpoint/2010/main" val="650779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18</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7" name="Picture 6">
            <a:extLst>
              <a:ext uri="{FF2B5EF4-FFF2-40B4-BE49-F238E27FC236}">
                <a16:creationId xmlns:a16="http://schemas.microsoft.com/office/drawing/2014/main" id="{4275A1D2-5D28-FBC9-CCE1-C364AD3E7F88}"/>
              </a:ext>
            </a:extLst>
          </p:cNvPr>
          <p:cNvPicPr>
            <a:picLocks noChangeAspect="1"/>
          </p:cNvPicPr>
          <p:nvPr/>
        </p:nvPicPr>
        <p:blipFill>
          <a:blip r:embed="rId2"/>
          <a:stretch>
            <a:fillRect/>
          </a:stretch>
        </p:blipFill>
        <p:spPr>
          <a:xfrm>
            <a:off x="808382" y="1767840"/>
            <a:ext cx="10614991" cy="4425141"/>
          </a:xfrm>
          <a:prstGeom prst="rect">
            <a:avLst/>
          </a:prstGeom>
        </p:spPr>
      </p:pic>
    </p:spTree>
    <p:extLst>
      <p:ext uri="{BB962C8B-B14F-4D97-AF65-F5344CB8AC3E}">
        <p14:creationId xmlns:p14="http://schemas.microsoft.com/office/powerpoint/2010/main" val="1932917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18</a:t>
            </a:r>
          </a:p>
        </p:txBody>
      </p:sp>
      <p:graphicFrame>
        <p:nvGraphicFramePr>
          <p:cNvPr id="7" name="Object 6">
            <a:extLst>
              <a:ext uri="{FF2B5EF4-FFF2-40B4-BE49-F238E27FC236}">
                <a16:creationId xmlns:a16="http://schemas.microsoft.com/office/drawing/2014/main" id="{BB12995E-C52E-FAAE-B954-033F829906D5}"/>
              </a:ext>
            </a:extLst>
          </p:cNvPr>
          <p:cNvGraphicFramePr>
            <a:graphicFrameLocks noChangeAspect="1"/>
          </p:cNvGraphicFramePr>
          <p:nvPr>
            <p:extLst>
              <p:ext uri="{D42A27DB-BD31-4B8C-83A1-F6EECF244321}">
                <p14:modId xmlns:p14="http://schemas.microsoft.com/office/powerpoint/2010/main" val="566321095"/>
              </p:ext>
            </p:extLst>
          </p:nvPr>
        </p:nvGraphicFramePr>
        <p:xfrm>
          <a:off x="655638" y="1297459"/>
          <a:ext cx="10725150" cy="4482629"/>
        </p:xfrm>
        <a:graphic>
          <a:graphicData uri="http://schemas.openxmlformats.org/presentationml/2006/ole">
            <mc:AlternateContent xmlns:mc="http://schemas.openxmlformats.org/markup-compatibility/2006">
              <mc:Choice xmlns:v="urn:schemas-microsoft-com:vml" Requires="v">
                <p:oleObj name="Worksheet" r:id="rId2" imgW="5705425" imgH="4705306" progId="Excel.Sheet.12">
                  <p:embed/>
                </p:oleObj>
              </mc:Choice>
              <mc:Fallback>
                <p:oleObj name="Worksheet" r:id="rId2" imgW="5705425" imgH="4705306" progId="Excel.Sheet.12">
                  <p:embed/>
                  <p:pic>
                    <p:nvPicPr>
                      <p:cNvPr id="0" name=""/>
                      <p:cNvPicPr/>
                      <p:nvPr/>
                    </p:nvPicPr>
                    <p:blipFill>
                      <a:blip r:embed="rId3"/>
                      <a:stretch>
                        <a:fillRect/>
                      </a:stretch>
                    </p:blipFill>
                    <p:spPr>
                      <a:xfrm>
                        <a:off x="655638" y="1297459"/>
                        <a:ext cx="10725150" cy="4482629"/>
                      </a:xfrm>
                      <a:prstGeom prst="rect">
                        <a:avLst/>
                      </a:prstGeom>
                    </p:spPr>
                  </p:pic>
                </p:oleObj>
              </mc:Fallback>
            </mc:AlternateContent>
          </a:graphicData>
        </a:graphic>
      </p:graphicFrame>
    </p:spTree>
    <p:extLst>
      <p:ext uri="{BB962C8B-B14F-4D97-AF65-F5344CB8AC3E}">
        <p14:creationId xmlns:p14="http://schemas.microsoft.com/office/powerpoint/2010/main" val="763994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01127"/>
            <a:ext cx="9601196" cy="1051473"/>
          </a:xfrm>
        </p:spPr>
        <p:txBody>
          <a:bodyPr/>
          <a:lstStyle/>
          <a:p>
            <a:r>
              <a:rPr lang="en-US" b="1" dirty="0">
                <a:solidFill>
                  <a:srgbClr val="FF0000"/>
                </a:solidFill>
                <a:highlight>
                  <a:srgbClr val="00FFFF"/>
                </a:highlight>
              </a:rPr>
              <a:t>CONTENTS</a:t>
            </a:r>
          </a:p>
        </p:txBody>
      </p:sp>
      <p:sp>
        <p:nvSpPr>
          <p:cNvPr id="3" name="Content Placeholder 2"/>
          <p:cNvSpPr>
            <a:spLocks noGrp="1"/>
          </p:cNvSpPr>
          <p:nvPr>
            <p:ph idx="1"/>
          </p:nvPr>
        </p:nvSpPr>
        <p:spPr>
          <a:xfrm>
            <a:off x="1433944" y="1419639"/>
            <a:ext cx="9462654" cy="4381500"/>
          </a:xfrm>
        </p:spPr>
        <p:txBody>
          <a:bodyPr>
            <a:noAutofit/>
          </a:bodyPr>
          <a:lstStyle/>
          <a:p>
            <a:endParaRPr lang="en-US" sz="2800" dirty="0">
              <a:solidFill>
                <a:schemeClr val="bg1"/>
              </a:solidFill>
              <a:latin typeface="Arial" pitchFamily="34" charset="0"/>
              <a:cs typeface="Arial" pitchFamily="34" charset="0"/>
            </a:endParaRPr>
          </a:p>
          <a:p>
            <a:pPr>
              <a:buFont typeface="Wingdings" pitchFamily="2" charset="2"/>
              <a:buChar char="q"/>
            </a:pPr>
            <a:r>
              <a:rPr lang="en-US" sz="2300" dirty="0">
                <a:solidFill>
                  <a:schemeClr val="bg1"/>
                </a:solidFill>
                <a:latin typeface="Arial" pitchFamily="34" charset="0"/>
                <a:cs typeface="Arial" pitchFamily="34" charset="0"/>
              </a:rPr>
              <a:t>Introduction</a:t>
            </a:r>
          </a:p>
          <a:p>
            <a:pPr>
              <a:buFont typeface="Wingdings" pitchFamily="2" charset="2"/>
              <a:buChar char="q"/>
            </a:pPr>
            <a:r>
              <a:rPr lang="en-US" sz="2300" dirty="0">
                <a:solidFill>
                  <a:schemeClr val="bg1"/>
                </a:solidFill>
                <a:latin typeface="Arial" pitchFamily="34" charset="0"/>
                <a:cs typeface="Arial" pitchFamily="34" charset="0"/>
              </a:rPr>
              <a:t>Our Vision</a:t>
            </a:r>
          </a:p>
          <a:p>
            <a:pPr>
              <a:buFont typeface="Wingdings" pitchFamily="2" charset="2"/>
              <a:buChar char="q"/>
            </a:pPr>
            <a:r>
              <a:rPr lang="en-US" sz="2300" dirty="0">
                <a:solidFill>
                  <a:schemeClr val="bg1"/>
                </a:solidFill>
                <a:latin typeface="Arial" pitchFamily="34" charset="0"/>
                <a:cs typeface="Arial" pitchFamily="34" charset="0"/>
              </a:rPr>
              <a:t>Our Mission</a:t>
            </a:r>
          </a:p>
          <a:p>
            <a:pPr>
              <a:buFont typeface="Wingdings" pitchFamily="2" charset="2"/>
              <a:buChar char="q"/>
            </a:pPr>
            <a:r>
              <a:rPr lang="en-US" sz="2300" dirty="0">
                <a:solidFill>
                  <a:schemeClr val="bg1"/>
                </a:solidFill>
                <a:latin typeface="Arial" pitchFamily="34" charset="0"/>
                <a:cs typeface="Arial" pitchFamily="34" charset="0"/>
              </a:rPr>
              <a:t>Mr. President’s 8-Point Agenda</a:t>
            </a:r>
          </a:p>
          <a:p>
            <a:pPr>
              <a:buFont typeface="Wingdings" pitchFamily="2" charset="2"/>
              <a:buChar char="q"/>
            </a:pPr>
            <a:r>
              <a:rPr lang="en-US" sz="2300" dirty="0">
                <a:solidFill>
                  <a:schemeClr val="bg1"/>
                </a:solidFill>
                <a:latin typeface="Arial" pitchFamily="34" charset="0"/>
                <a:cs typeface="Arial" pitchFamily="34" charset="0"/>
              </a:rPr>
              <a:t>Ministerial Deliverables: Key Performance Indicators / Templates</a:t>
            </a:r>
          </a:p>
          <a:p>
            <a:pPr>
              <a:buFont typeface="Wingdings" pitchFamily="2" charset="2"/>
              <a:buChar char="q"/>
            </a:pPr>
            <a:r>
              <a:rPr lang="en-US" sz="2300" dirty="0">
                <a:solidFill>
                  <a:schemeClr val="bg1"/>
                </a:solidFill>
                <a:latin typeface="Arial" pitchFamily="34" charset="0"/>
                <a:cs typeface="Arial" pitchFamily="34" charset="0"/>
              </a:rPr>
              <a:t>NESRI</a:t>
            </a:r>
          </a:p>
          <a:p>
            <a:pPr>
              <a:buFont typeface="Wingdings" pitchFamily="2" charset="2"/>
              <a:buChar char="q"/>
            </a:pPr>
            <a:r>
              <a:rPr lang="en-US" sz="2300" dirty="0">
                <a:solidFill>
                  <a:schemeClr val="bg1"/>
                </a:solidFill>
                <a:latin typeface="Arial" pitchFamily="34" charset="0"/>
                <a:cs typeface="Arial" pitchFamily="34" charset="0"/>
              </a:rPr>
              <a:t>Collaborations</a:t>
            </a:r>
          </a:p>
        </p:txBody>
      </p:sp>
      <p:sp>
        <p:nvSpPr>
          <p:cNvPr id="4" name="AutoShape 2" descr="Image result for cb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9020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19</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0F0E24BA-88BB-4AE5-134C-A3CEC71E987A}"/>
              </a:ext>
            </a:extLst>
          </p:cNvPr>
          <p:cNvPicPr>
            <a:picLocks noChangeAspect="1"/>
          </p:cNvPicPr>
          <p:nvPr/>
        </p:nvPicPr>
        <p:blipFill>
          <a:blip r:embed="rId2"/>
          <a:stretch>
            <a:fillRect/>
          </a:stretch>
        </p:blipFill>
        <p:spPr>
          <a:xfrm>
            <a:off x="795130" y="1767840"/>
            <a:ext cx="10614992" cy="4425141"/>
          </a:xfrm>
          <a:prstGeom prst="rect">
            <a:avLst/>
          </a:prstGeom>
        </p:spPr>
      </p:pic>
    </p:spTree>
    <p:extLst>
      <p:ext uri="{BB962C8B-B14F-4D97-AF65-F5344CB8AC3E}">
        <p14:creationId xmlns:p14="http://schemas.microsoft.com/office/powerpoint/2010/main" val="3143352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20</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D1321ACD-33A7-A543-495B-227522C9C37F}"/>
              </a:ext>
            </a:extLst>
          </p:cNvPr>
          <p:cNvPicPr>
            <a:picLocks noChangeAspect="1"/>
          </p:cNvPicPr>
          <p:nvPr/>
        </p:nvPicPr>
        <p:blipFill>
          <a:blip r:embed="rId2"/>
          <a:stretch>
            <a:fillRect/>
          </a:stretch>
        </p:blipFill>
        <p:spPr>
          <a:xfrm>
            <a:off x="781878" y="1767840"/>
            <a:ext cx="10654748" cy="4425141"/>
          </a:xfrm>
          <a:prstGeom prst="rect">
            <a:avLst/>
          </a:prstGeom>
        </p:spPr>
      </p:pic>
    </p:spTree>
    <p:extLst>
      <p:ext uri="{BB962C8B-B14F-4D97-AF65-F5344CB8AC3E}">
        <p14:creationId xmlns:p14="http://schemas.microsoft.com/office/powerpoint/2010/main" val="19767723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21</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39204218-8DA9-4426-118F-4FA9AADB8027}"/>
              </a:ext>
            </a:extLst>
          </p:cNvPr>
          <p:cNvPicPr>
            <a:picLocks noChangeAspect="1"/>
          </p:cNvPicPr>
          <p:nvPr/>
        </p:nvPicPr>
        <p:blipFill>
          <a:blip r:embed="rId2"/>
          <a:stretch>
            <a:fillRect/>
          </a:stretch>
        </p:blipFill>
        <p:spPr>
          <a:xfrm>
            <a:off x="781878" y="1767840"/>
            <a:ext cx="10628244" cy="4425141"/>
          </a:xfrm>
          <a:prstGeom prst="rect">
            <a:avLst/>
          </a:prstGeom>
        </p:spPr>
      </p:pic>
    </p:spTree>
    <p:extLst>
      <p:ext uri="{BB962C8B-B14F-4D97-AF65-F5344CB8AC3E}">
        <p14:creationId xmlns:p14="http://schemas.microsoft.com/office/powerpoint/2010/main" val="4020028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22</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16C5FE0C-DEE2-7B07-4025-CCFB291616B1}"/>
              </a:ext>
            </a:extLst>
          </p:cNvPr>
          <p:cNvPicPr>
            <a:picLocks noChangeAspect="1"/>
          </p:cNvPicPr>
          <p:nvPr/>
        </p:nvPicPr>
        <p:blipFill>
          <a:blip r:embed="rId2"/>
          <a:stretch>
            <a:fillRect/>
          </a:stretch>
        </p:blipFill>
        <p:spPr>
          <a:xfrm>
            <a:off x="552450" y="1915296"/>
            <a:ext cx="10984229" cy="4277685"/>
          </a:xfrm>
          <a:prstGeom prst="rect">
            <a:avLst/>
          </a:prstGeom>
        </p:spPr>
      </p:pic>
    </p:spTree>
    <p:extLst>
      <p:ext uri="{BB962C8B-B14F-4D97-AF65-F5344CB8AC3E}">
        <p14:creationId xmlns:p14="http://schemas.microsoft.com/office/powerpoint/2010/main" val="583882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3200" dirty="0">
                <a:solidFill>
                  <a:srgbClr val="00B0F0"/>
                </a:solidFill>
                <a:latin typeface="Arial Black" panose="020B0A04020102020204" pitchFamily="34" charset="0"/>
              </a:rPr>
              <a:t>MINISTERIAL DELIVERABLES 23</a:t>
            </a:r>
          </a:p>
        </p:txBody>
      </p:sp>
      <p:graphicFrame>
        <p:nvGraphicFramePr>
          <p:cNvPr id="4" name="Content Placeholder 3"/>
          <p:cNvGraphicFramePr>
            <a:graphicFrameLocks noGrp="1"/>
          </p:cNvGraphicFramePr>
          <p:nvPr>
            <p:ph idx="1"/>
          </p:nvPr>
        </p:nvGraphicFramePr>
        <p:xfrm>
          <a:off x="552450" y="1402080"/>
          <a:ext cx="10984229" cy="365760"/>
        </p:xfrm>
        <a:graphic>
          <a:graphicData uri="http://schemas.openxmlformats.org/drawingml/2006/table">
            <a:tbl>
              <a:tblPr firstRow="1" bandRow="1">
                <a:tableStyleId>{5C22544A-7EE6-4342-B048-85BDC9FD1C3A}</a:tableStyleId>
              </a:tblPr>
              <a:tblGrid>
                <a:gridCol w="10984229">
                  <a:extLst>
                    <a:ext uri="{9D8B030D-6E8A-4147-A177-3AD203B41FA5}">
                      <a16:colId xmlns:a16="http://schemas.microsoft.com/office/drawing/2014/main" val="20000"/>
                    </a:ext>
                  </a:extLst>
                </a:gridCol>
              </a:tblGrid>
              <a:tr h="348802">
                <a:tc>
                  <a:txBody>
                    <a:bodyPr/>
                    <a:lstStyle/>
                    <a:p>
                      <a:pPr algn="ctr"/>
                      <a:endParaRPr lang="en-US" dirty="0"/>
                    </a:p>
                  </a:txBody>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796AF453-31C6-F46A-0AB2-392944C7E887}"/>
              </a:ext>
            </a:extLst>
          </p:cNvPr>
          <p:cNvPicPr>
            <a:picLocks noChangeAspect="1"/>
          </p:cNvPicPr>
          <p:nvPr/>
        </p:nvPicPr>
        <p:blipFill>
          <a:blip r:embed="rId2"/>
          <a:stretch>
            <a:fillRect/>
          </a:stretch>
        </p:blipFill>
        <p:spPr>
          <a:xfrm>
            <a:off x="655321" y="1478282"/>
            <a:ext cx="10881358" cy="4714700"/>
          </a:xfrm>
          <a:prstGeom prst="rect">
            <a:avLst/>
          </a:prstGeom>
        </p:spPr>
      </p:pic>
    </p:spTree>
    <p:extLst>
      <p:ext uri="{BB962C8B-B14F-4D97-AF65-F5344CB8AC3E}">
        <p14:creationId xmlns:p14="http://schemas.microsoft.com/office/powerpoint/2010/main" val="17837927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711058451"/>
              </p:ext>
            </p:extLst>
          </p:nvPr>
        </p:nvGraphicFramePr>
        <p:xfrm>
          <a:off x="569626" y="1478280"/>
          <a:ext cx="11167672" cy="4937510"/>
        </p:xfrm>
        <a:graphic>
          <a:graphicData uri="http://schemas.openxmlformats.org/drawingml/2006/table">
            <a:tbl>
              <a:tblPr firstRow="1" bandRow="1">
                <a:tableStyleId>{5C22544A-7EE6-4342-B048-85BDC9FD1C3A}</a:tableStyleId>
              </a:tblPr>
              <a:tblGrid>
                <a:gridCol w="2879936">
                  <a:extLst>
                    <a:ext uri="{9D8B030D-6E8A-4147-A177-3AD203B41FA5}">
                      <a16:colId xmlns:a16="http://schemas.microsoft.com/office/drawing/2014/main" val="443033571"/>
                    </a:ext>
                  </a:extLst>
                </a:gridCol>
                <a:gridCol w="2926896">
                  <a:extLst>
                    <a:ext uri="{9D8B030D-6E8A-4147-A177-3AD203B41FA5}">
                      <a16:colId xmlns:a16="http://schemas.microsoft.com/office/drawing/2014/main" val="4029894529"/>
                    </a:ext>
                  </a:extLst>
                </a:gridCol>
                <a:gridCol w="1124544">
                  <a:extLst>
                    <a:ext uri="{9D8B030D-6E8A-4147-A177-3AD203B41FA5}">
                      <a16:colId xmlns:a16="http://schemas.microsoft.com/office/drawing/2014/main" val="464887514"/>
                    </a:ext>
                  </a:extLst>
                </a:gridCol>
                <a:gridCol w="908879">
                  <a:extLst>
                    <a:ext uri="{9D8B030D-6E8A-4147-A177-3AD203B41FA5}">
                      <a16:colId xmlns:a16="http://schemas.microsoft.com/office/drawing/2014/main" val="2131612373"/>
                    </a:ext>
                  </a:extLst>
                </a:gridCol>
                <a:gridCol w="878069">
                  <a:extLst>
                    <a:ext uri="{9D8B030D-6E8A-4147-A177-3AD203B41FA5}">
                      <a16:colId xmlns:a16="http://schemas.microsoft.com/office/drawing/2014/main" val="2635395697"/>
                    </a:ext>
                  </a:extLst>
                </a:gridCol>
                <a:gridCol w="770236">
                  <a:extLst>
                    <a:ext uri="{9D8B030D-6E8A-4147-A177-3AD203B41FA5}">
                      <a16:colId xmlns:a16="http://schemas.microsoft.com/office/drawing/2014/main" val="1102508378"/>
                    </a:ext>
                  </a:extLst>
                </a:gridCol>
                <a:gridCol w="816450">
                  <a:extLst>
                    <a:ext uri="{9D8B030D-6E8A-4147-A177-3AD203B41FA5}">
                      <a16:colId xmlns:a16="http://schemas.microsoft.com/office/drawing/2014/main" val="3820192468"/>
                    </a:ext>
                  </a:extLst>
                </a:gridCol>
                <a:gridCol w="862662">
                  <a:extLst>
                    <a:ext uri="{9D8B030D-6E8A-4147-A177-3AD203B41FA5}">
                      <a16:colId xmlns:a16="http://schemas.microsoft.com/office/drawing/2014/main" val="3259784548"/>
                    </a:ext>
                  </a:extLst>
                </a:gridCol>
              </a:tblGrid>
              <a:tr h="987502">
                <a:tc>
                  <a:txBody>
                    <a:bodyPr/>
                    <a:lstStyle/>
                    <a:p>
                      <a:r>
                        <a:rPr lang="en-US" dirty="0"/>
                        <a:t>DELIVERABLE</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987502">
                <a:tc rowSpan="4">
                  <a:txBody>
                    <a:bodyPr/>
                    <a:lstStyle/>
                    <a:p>
                      <a:pPr algn="l" rtl="0" fontAlgn="t"/>
                      <a:r>
                        <a:rPr lang="en-US" sz="1400" b="1" i="0" u="none" strike="noStrike" dirty="0">
                          <a:solidFill>
                            <a:srgbClr val="FF0000"/>
                          </a:solidFill>
                          <a:effectLst/>
                          <a:latin typeface="Tahoma" panose="020B0604030504040204" pitchFamily="34" charset="0"/>
                        </a:rPr>
                        <a:t>1: </a:t>
                      </a:r>
                      <a:r>
                        <a:rPr lang="en-US" sz="1400" b="1" i="0" u="none" strike="noStrike" dirty="0">
                          <a:solidFill>
                            <a:srgbClr val="000000"/>
                          </a:solidFill>
                          <a:effectLst/>
                          <a:latin typeface="Tahoma" panose="020B0604030504040204" pitchFamily="34" charset="0"/>
                        </a:rPr>
                        <a:t>Design and implement incentive schemes for excellent students in STEMM courses </a:t>
                      </a:r>
                    </a:p>
                  </a:txBody>
                  <a:tcPr marL="9525" marR="9525" marT="9525" marB="0"/>
                </a:tc>
                <a:tc>
                  <a:txBody>
                    <a:bodyPr/>
                    <a:lstStyle/>
                    <a:p>
                      <a:pPr algn="l" rtl="0" fontAlgn="ctr"/>
                      <a:r>
                        <a:rPr lang="en-US" sz="1400" b="0" i="0" u="none" strike="noStrike">
                          <a:solidFill>
                            <a:srgbClr val="FF0000"/>
                          </a:solidFill>
                          <a:effectLst/>
                          <a:latin typeface="Tahoma" panose="020B0604030504040204" pitchFamily="34" charset="0"/>
                        </a:rPr>
                        <a:t>1.1</a:t>
                      </a:r>
                      <a:r>
                        <a:rPr lang="en-US" sz="1400" b="0" i="0" u="none" strike="noStrike">
                          <a:solidFill>
                            <a:srgbClr val="000000"/>
                          </a:solidFill>
                          <a:effectLst/>
                          <a:latin typeface="Tahoma" panose="020B0604030504040204" pitchFamily="34" charset="0"/>
                        </a:rPr>
                        <a:t>: Number of STEMM incentive schemes implemented </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987502">
                <a:tc vMerge="1">
                  <a:txBody>
                    <a:bodyPr/>
                    <a:lstStyle/>
                    <a:p>
                      <a:endParaRPr lang="en-NG"/>
                    </a:p>
                  </a:txBody>
                  <a:tcPr/>
                </a:tc>
                <a:tc>
                  <a:txBody>
                    <a:bodyPr/>
                    <a:lstStyle/>
                    <a:p>
                      <a:pPr algn="l" rtl="0" fontAlgn="ctr"/>
                      <a:r>
                        <a:rPr lang="en-US" sz="1400" b="0" i="0" u="none" strike="noStrike">
                          <a:solidFill>
                            <a:srgbClr val="FF0000"/>
                          </a:solidFill>
                          <a:effectLst/>
                          <a:latin typeface="Tahoma" panose="020B0604030504040204" pitchFamily="34" charset="0"/>
                        </a:rPr>
                        <a:t>1.2:</a:t>
                      </a:r>
                      <a:r>
                        <a:rPr lang="en-US" sz="1400" b="0" i="0" u="none" strike="noStrike">
                          <a:solidFill>
                            <a:srgbClr val="000000"/>
                          </a:solidFill>
                          <a:effectLst/>
                          <a:latin typeface="Tahoma" panose="020B0604030504040204" pitchFamily="34" charset="0"/>
                        </a:rPr>
                        <a:t> Number of students benefitting from STEMM related scholarship schemes </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855956871"/>
                  </a:ext>
                </a:extLst>
              </a:tr>
              <a:tr h="987502">
                <a:tc vMerge="1">
                  <a:txBody>
                    <a:bodyPr/>
                    <a:lstStyle/>
                    <a:p>
                      <a:endParaRPr lang="en-NG"/>
                    </a:p>
                  </a:txBody>
                  <a:tcPr/>
                </a:tc>
                <a:tc>
                  <a:txBody>
                    <a:bodyPr/>
                    <a:lstStyle/>
                    <a:p>
                      <a:pPr algn="l" rtl="0" fontAlgn="t"/>
                      <a:r>
                        <a:rPr lang="en-US" sz="1400" b="0" i="0" u="none" strike="noStrike">
                          <a:solidFill>
                            <a:srgbClr val="FF0000"/>
                          </a:solidFill>
                          <a:effectLst/>
                          <a:latin typeface="Tahoma" panose="020B0604030504040204" pitchFamily="34" charset="0"/>
                        </a:rPr>
                        <a:t>1.3:</a:t>
                      </a:r>
                      <a:r>
                        <a:rPr lang="en-US" sz="1400" b="0" i="0" u="none" strike="noStrike">
                          <a:solidFill>
                            <a:srgbClr val="000000"/>
                          </a:solidFill>
                          <a:effectLst/>
                          <a:latin typeface="Tahoma" panose="020B0604030504040204" pitchFamily="34" charset="0"/>
                        </a:rPr>
                        <a:t> Number of students benefitting from STEMM related internship schemes </a:t>
                      </a: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45889310"/>
                  </a:ext>
                </a:extLst>
              </a:tr>
              <a:tr h="987502">
                <a:tc vMerge="1">
                  <a:txBody>
                    <a:bodyPr/>
                    <a:lstStyle/>
                    <a:p>
                      <a:endParaRPr lang="en-NG"/>
                    </a:p>
                  </a:txBody>
                  <a:tcPr/>
                </a:tc>
                <a:tc>
                  <a:txBody>
                    <a:bodyPr/>
                    <a:lstStyle/>
                    <a:p>
                      <a:pPr algn="l" rtl="0" fontAlgn="ctr"/>
                      <a:r>
                        <a:rPr lang="en-US" sz="1400" b="0" i="0" u="none" strike="noStrike" dirty="0">
                          <a:solidFill>
                            <a:srgbClr val="FF0000"/>
                          </a:solidFill>
                          <a:effectLst/>
                          <a:latin typeface="Tahoma" panose="020B0604030504040204" pitchFamily="34" charset="0"/>
                        </a:rPr>
                        <a:t>1.4:</a:t>
                      </a:r>
                      <a:r>
                        <a:rPr lang="en-US" sz="1400" b="0" i="0" u="none" strike="noStrike" dirty="0">
                          <a:solidFill>
                            <a:srgbClr val="000000"/>
                          </a:solidFill>
                          <a:effectLst/>
                          <a:latin typeface="Tahoma" panose="020B0604030504040204" pitchFamily="34" charset="0"/>
                        </a:rPr>
                        <a:t> Number of active research being undertaken in STEMM leading to new products. </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4022772664"/>
                  </a:ext>
                </a:extLst>
              </a:tr>
            </a:tbl>
          </a:graphicData>
        </a:graphic>
      </p:graphicFrame>
    </p:spTree>
    <p:extLst>
      <p:ext uri="{BB962C8B-B14F-4D97-AF65-F5344CB8AC3E}">
        <p14:creationId xmlns:p14="http://schemas.microsoft.com/office/powerpoint/2010/main" val="3200049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237714882"/>
              </p:ext>
            </p:extLst>
          </p:nvPr>
        </p:nvGraphicFramePr>
        <p:xfrm>
          <a:off x="870155" y="1478281"/>
          <a:ext cx="10957084" cy="4714700"/>
        </p:xfrm>
        <a:graphic>
          <a:graphicData uri="http://schemas.openxmlformats.org/drawingml/2006/table">
            <a:tbl>
              <a:tblPr firstRow="1" bandRow="1">
                <a:tableStyleId>{5C22544A-7EE6-4342-B048-85BDC9FD1C3A}</a:tableStyleId>
              </a:tblPr>
              <a:tblGrid>
                <a:gridCol w="2438773">
                  <a:extLst>
                    <a:ext uri="{9D8B030D-6E8A-4147-A177-3AD203B41FA5}">
                      <a16:colId xmlns:a16="http://schemas.microsoft.com/office/drawing/2014/main" val="443033571"/>
                    </a:ext>
                  </a:extLst>
                </a:gridCol>
                <a:gridCol w="2691960">
                  <a:extLst>
                    <a:ext uri="{9D8B030D-6E8A-4147-A177-3AD203B41FA5}">
                      <a16:colId xmlns:a16="http://schemas.microsoft.com/office/drawing/2014/main" val="4029894529"/>
                    </a:ext>
                  </a:extLst>
                </a:gridCol>
                <a:gridCol w="1110432">
                  <a:extLst>
                    <a:ext uri="{9D8B030D-6E8A-4147-A177-3AD203B41FA5}">
                      <a16:colId xmlns:a16="http://schemas.microsoft.com/office/drawing/2014/main" val="464887514"/>
                    </a:ext>
                  </a:extLst>
                </a:gridCol>
                <a:gridCol w="1194557">
                  <a:extLst>
                    <a:ext uri="{9D8B030D-6E8A-4147-A177-3AD203B41FA5}">
                      <a16:colId xmlns:a16="http://schemas.microsoft.com/office/drawing/2014/main" val="2762518816"/>
                    </a:ext>
                  </a:extLst>
                </a:gridCol>
                <a:gridCol w="942186">
                  <a:extLst>
                    <a:ext uri="{9D8B030D-6E8A-4147-A177-3AD203B41FA5}">
                      <a16:colId xmlns:a16="http://schemas.microsoft.com/office/drawing/2014/main" val="2274097368"/>
                    </a:ext>
                  </a:extLst>
                </a:gridCol>
                <a:gridCol w="858062">
                  <a:extLst>
                    <a:ext uri="{9D8B030D-6E8A-4147-A177-3AD203B41FA5}">
                      <a16:colId xmlns:a16="http://schemas.microsoft.com/office/drawing/2014/main" val="1407271275"/>
                    </a:ext>
                  </a:extLst>
                </a:gridCol>
                <a:gridCol w="891711">
                  <a:extLst>
                    <a:ext uri="{9D8B030D-6E8A-4147-A177-3AD203B41FA5}">
                      <a16:colId xmlns:a16="http://schemas.microsoft.com/office/drawing/2014/main" val="1282153263"/>
                    </a:ext>
                  </a:extLst>
                </a:gridCol>
                <a:gridCol w="829403">
                  <a:extLst>
                    <a:ext uri="{9D8B030D-6E8A-4147-A177-3AD203B41FA5}">
                      <a16:colId xmlns:a16="http://schemas.microsoft.com/office/drawing/2014/main" val="4162244460"/>
                    </a:ext>
                  </a:extLst>
                </a:gridCol>
              </a:tblGrid>
              <a:tr h="942940">
                <a:tc>
                  <a:txBody>
                    <a:bodyPr/>
                    <a:lstStyle/>
                    <a:p>
                      <a:r>
                        <a:rPr lang="en-US" dirty="0"/>
                        <a:t>DELIVERABLE22</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942940">
                <a:tc rowSpan="2">
                  <a:txBody>
                    <a:bodyPr/>
                    <a:lstStyle/>
                    <a:p>
                      <a:pPr algn="l" rtl="0" fontAlgn="t"/>
                      <a:r>
                        <a:rPr lang="en-US" sz="1400" b="1" i="0" u="none" strike="noStrike" dirty="0">
                          <a:solidFill>
                            <a:srgbClr val="FF0000"/>
                          </a:solidFill>
                          <a:effectLst/>
                          <a:latin typeface="Tahoma" panose="020B0604030504040204" pitchFamily="34" charset="0"/>
                        </a:rPr>
                        <a:t>2. </a:t>
                      </a:r>
                      <a:r>
                        <a:rPr lang="en-US" sz="1400" b="1" i="0" u="none" strike="noStrike" dirty="0">
                          <a:solidFill>
                            <a:srgbClr val="000000"/>
                          </a:solidFill>
                          <a:effectLst/>
                          <a:latin typeface="Tahoma" panose="020B0604030504040204" pitchFamily="34" charset="0"/>
                        </a:rPr>
                        <a:t>Initiate and implement quarterly citizens and stakeholder engagement sessions to communicate government activities and serve as feedback mechanism.</a:t>
                      </a:r>
                    </a:p>
                  </a:txBody>
                  <a:tcPr marL="9525" marR="9525" marT="9525" marB="0"/>
                </a:tc>
                <a:tc>
                  <a:txBody>
                    <a:bodyPr/>
                    <a:lstStyle/>
                    <a:p>
                      <a:pPr algn="l" fontAlgn="ctr"/>
                      <a:r>
                        <a:rPr lang="en-US" sz="1400" b="0" i="0" u="none" strike="noStrike" dirty="0">
                          <a:solidFill>
                            <a:srgbClr val="FF0000"/>
                          </a:solidFill>
                          <a:effectLst/>
                          <a:latin typeface="Tahoma" panose="020B0604030504040204" pitchFamily="34" charset="0"/>
                        </a:rPr>
                        <a:t>2.1</a:t>
                      </a:r>
                      <a:r>
                        <a:rPr lang="en-US" sz="1400" b="0" i="0" u="none" strike="noStrike" dirty="0">
                          <a:solidFill>
                            <a:srgbClr val="000000"/>
                          </a:solidFill>
                          <a:effectLst/>
                          <a:latin typeface="Tahoma" panose="020B0604030504040204" pitchFamily="34" charset="0"/>
                        </a:rPr>
                        <a:t> Number of engagements with citizens (physical or virtual) held per year </a:t>
                      </a:r>
                    </a:p>
                  </a:txBody>
                  <a:tcPr marL="9525" marR="9525" marT="9525" marB="0" anchor="ct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extLst>
                  <a:ext uri="{0D108BD9-81ED-4DB2-BD59-A6C34878D82A}">
                    <a16:rowId xmlns:a16="http://schemas.microsoft.com/office/drawing/2014/main" val="124901024"/>
                  </a:ext>
                </a:extLst>
              </a:tr>
              <a:tr h="942940">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2.2</a:t>
                      </a:r>
                      <a:r>
                        <a:rPr lang="en-US" sz="1400" b="0" i="0" u="none" strike="noStrike" dirty="0">
                          <a:solidFill>
                            <a:srgbClr val="000000"/>
                          </a:solidFill>
                          <a:effectLst/>
                          <a:latin typeface="Tahoma" panose="020B0604030504040204" pitchFamily="34" charset="0"/>
                        </a:rPr>
                        <a:t> Number of new initiatives/adjustments made in response to feedback from citizens </a:t>
                      </a:r>
                    </a:p>
                  </a:txBody>
                  <a:tcPr marL="9525" marR="9525" marT="9525" marB="0" anchor="ctr"/>
                </a:tc>
                <a:tc>
                  <a:txBody>
                    <a:bodyPr/>
                    <a:lstStyle/>
                    <a:p>
                      <a:endParaRPr lang="en-NG" dirty="0"/>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dirty="0"/>
                    </a:p>
                  </a:txBody>
                  <a:tcPr/>
                </a:tc>
                <a:extLst>
                  <a:ext uri="{0D108BD9-81ED-4DB2-BD59-A6C34878D82A}">
                    <a16:rowId xmlns:a16="http://schemas.microsoft.com/office/drawing/2014/main" val="855956871"/>
                  </a:ext>
                </a:extLst>
              </a:tr>
              <a:tr h="942940">
                <a:tc rowSpan="2">
                  <a:txBody>
                    <a:bodyPr/>
                    <a:lstStyle/>
                    <a:p>
                      <a:endParaRPr lang="en-NG" dirty="0"/>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extLst>
                  <a:ext uri="{0D108BD9-81ED-4DB2-BD59-A6C34878D82A}">
                    <a16:rowId xmlns:a16="http://schemas.microsoft.com/office/drawing/2014/main" val="45889310"/>
                  </a:ext>
                </a:extLst>
              </a:tr>
              <a:tr h="942940">
                <a:tc vMerge="1">
                  <a:txBody>
                    <a:bodyPr/>
                    <a:lstStyle/>
                    <a:p>
                      <a:endParaRPr lang="en-NG"/>
                    </a:p>
                  </a:txBody>
                  <a:tcPr/>
                </a:tc>
                <a:tc>
                  <a:txBody>
                    <a:bodyPr/>
                    <a:lstStyle/>
                    <a:p>
                      <a:pPr algn="l" rtl="0" fontAlgn="ctr"/>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4022772664"/>
                  </a:ext>
                </a:extLst>
              </a:tr>
            </a:tbl>
          </a:graphicData>
        </a:graphic>
      </p:graphicFrame>
    </p:spTree>
    <p:extLst>
      <p:ext uri="{BB962C8B-B14F-4D97-AF65-F5344CB8AC3E}">
        <p14:creationId xmlns:p14="http://schemas.microsoft.com/office/powerpoint/2010/main" val="4033852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3284901460"/>
              </p:ext>
            </p:extLst>
          </p:nvPr>
        </p:nvGraphicFramePr>
        <p:xfrm>
          <a:off x="479685" y="1478281"/>
          <a:ext cx="11287594" cy="5040506"/>
        </p:xfrm>
        <a:graphic>
          <a:graphicData uri="http://schemas.openxmlformats.org/drawingml/2006/table">
            <a:tbl>
              <a:tblPr firstRow="1" bandRow="1">
                <a:tableStyleId>{5C22544A-7EE6-4342-B048-85BDC9FD1C3A}</a:tableStyleId>
              </a:tblPr>
              <a:tblGrid>
                <a:gridCol w="2668249">
                  <a:extLst>
                    <a:ext uri="{9D8B030D-6E8A-4147-A177-3AD203B41FA5}">
                      <a16:colId xmlns:a16="http://schemas.microsoft.com/office/drawing/2014/main" val="443033571"/>
                    </a:ext>
                  </a:extLst>
                </a:gridCol>
                <a:gridCol w="3177915">
                  <a:extLst>
                    <a:ext uri="{9D8B030D-6E8A-4147-A177-3AD203B41FA5}">
                      <a16:colId xmlns:a16="http://schemas.microsoft.com/office/drawing/2014/main" val="4029894529"/>
                    </a:ext>
                  </a:extLst>
                </a:gridCol>
                <a:gridCol w="1034321">
                  <a:extLst>
                    <a:ext uri="{9D8B030D-6E8A-4147-A177-3AD203B41FA5}">
                      <a16:colId xmlns:a16="http://schemas.microsoft.com/office/drawing/2014/main" val="464887514"/>
                    </a:ext>
                  </a:extLst>
                </a:gridCol>
                <a:gridCol w="944381">
                  <a:extLst>
                    <a:ext uri="{9D8B030D-6E8A-4147-A177-3AD203B41FA5}">
                      <a16:colId xmlns:a16="http://schemas.microsoft.com/office/drawing/2014/main" val="2738761920"/>
                    </a:ext>
                  </a:extLst>
                </a:gridCol>
                <a:gridCol w="884419">
                  <a:extLst>
                    <a:ext uri="{9D8B030D-6E8A-4147-A177-3AD203B41FA5}">
                      <a16:colId xmlns:a16="http://schemas.microsoft.com/office/drawing/2014/main" val="3929457359"/>
                    </a:ext>
                  </a:extLst>
                </a:gridCol>
                <a:gridCol w="944381">
                  <a:extLst>
                    <a:ext uri="{9D8B030D-6E8A-4147-A177-3AD203B41FA5}">
                      <a16:colId xmlns:a16="http://schemas.microsoft.com/office/drawing/2014/main" val="1319609180"/>
                    </a:ext>
                  </a:extLst>
                </a:gridCol>
                <a:gridCol w="809469">
                  <a:extLst>
                    <a:ext uri="{9D8B030D-6E8A-4147-A177-3AD203B41FA5}">
                      <a16:colId xmlns:a16="http://schemas.microsoft.com/office/drawing/2014/main" val="704222531"/>
                    </a:ext>
                  </a:extLst>
                </a:gridCol>
                <a:gridCol w="824459">
                  <a:extLst>
                    <a:ext uri="{9D8B030D-6E8A-4147-A177-3AD203B41FA5}">
                      <a16:colId xmlns:a16="http://schemas.microsoft.com/office/drawing/2014/main" val="1879086168"/>
                    </a:ext>
                  </a:extLst>
                </a:gridCol>
              </a:tblGrid>
              <a:tr h="741597">
                <a:tc>
                  <a:txBody>
                    <a:bodyPr/>
                    <a:lstStyle/>
                    <a:p>
                      <a:r>
                        <a:rPr lang="en-US" dirty="0"/>
                        <a:t>DELIVERABLE3</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659734">
                <a:tc rowSpan="5">
                  <a:txBody>
                    <a:bodyPr/>
                    <a:lstStyle/>
                    <a:p>
                      <a:pPr algn="l" rtl="0" fontAlgn="t"/>
                      <a:r>
                        <a:rPr lang="en-US" sz="1400" b="1" i="0" u="none" strike="noStrike" dirty="0">
                          <a:solidFill>
                            <a:srgbClr val="FF0000"/>
                          </a:solidFill>
                          <a:effectLst/>
                          <a:latin typeface="Tahoma" panose="020B0604030504040204" pitchFamily="34" charset="0"/>
                        </a:rPr>
                        <a:t>3. </a:t>
                      </a:r>
                      <a:r>
                        <a:rPr lang="en-US" sz="1400" b="1" i="0" u="none" strike="noStrike" dirty="0">
                          <a:solidFill>
                            <a:srgbClr val="000000"/>
                          </a:solidFill>
                          <a:effectLst/>
                          <a:latin typeface="Tahoma" panose="020B0604030504040204" pitchFamily="34" charset="0"/>
                        </a:rPr>
                        <a:t>Implement </a:t>
                      </a:r>
                      <a:r>
                        <a:rPr lang="en-US" sz="1400" b="1" i="0" u="none" strike="noStrike" dirty="0" err="1">
                          <a:solidFill>
                            <a:srgbClr val="000000"/>
                          </a:solidFill>
                          <a:effectLst/>
                          <a:latin typeface="Tahoma" panose="020B0604030504040204" pitchFamily="34" charset="0"/>
                        </a:rPr>
                        <a:t>Digitalisation</a:t>
                      </a:r>
                      <a:r>
                        <a:rPr lang="en-US" sz="1400" b="1" i="0" u="none" strike="noStrike" dirty="0">
                          <a:solidFill>
                            <a:srgbClr val="000000"/>
                          </a:solidFill>
                          <a:effectLst/>
                          <a:latin typeface="Tahoma" panose="020B0604030504040204" pitchFamily="34" charset="0"/>
                        </a:rPr>
                        <a:t> Policy to increase access to learning in collaboration with NITDA </a:t>
                      </a:r>
                    </a:p>
                  </a:txBody>
                  <a:tcPr marL="9525" marR="9525" marT="9525" marB="0"/>
                </a:tc>
                <a:tc>
                  <a:txBody>
                    <a:bodyPr/>
                    <a:lstStyle/>
                    <a:p>
                      <a:pPr algn="l" rtl="0" fontAlgn="t"/>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3.1</a:t>
                      </a:r>
                      <a:r>
                        <a:rPr lang="en-US" sz="1400" b="0" i="0" u="none" strike="noStrike" dirty="0">
                          <a:solidFill>
                            <a:srgbClr val="000000"/>
                          </a:solidFill>
                          <a:effectLst/>
                          <a:latin typeface="Tahoma" panose="020B0604030504040204" pitchFamily="34" charset="0"/>
                        </a:rPr>
                        <a:t> Number of learners accessing government e-learning platforms (eLearn, Inspire, NLP, </a:t>
                      </a:r>
                      <a:r>
                        <a:rPr lang="en-US" sz="1400" b="0" i="0" u="none" strike="noStrike" dirty="0" err="1">
                          <a:solidFill>
                            <a:srgbClr val="000000"/>
                          </a:solidFill>
                          <a:effectLst/>
                          <a:latin typeface="Tahoma" panose="020B0604030504040204" pitchFamily="34" charset="0"/>
                        </a:rPr>
                        <a:t>etc</a:t>
                      </a:r>
                      <a:r>
                        <a:rPr lang="en-US" sz="1400" b="0" i="0" u="none" strike="noStrike" dirty="0">
                          <a:solidFill>
                            <a:srgbClr val="000000"/>
                          </a:solidFill>
                          <a:effectLst/>
                          <a:latin typeface="Tahoma" panose="020B0604030504040204" pitchFamily="34" charset="0"/>
                        </a:rPr>
                        <a:t>) </a:t>
                      </a: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896538">
                <a:tc vMerge="1">
                  <a:txBody>
                    <a:bodyPr/>
                    <a:lstStyle/>
                    <a:p>
                      <a:endParaRPr lang="en-NG"/>
                    </a:p>
                  </a:txBody>
                  <a:tcPr/>
                </a:tc>
                <a:tc>
                  <a:txBody>
                    <a:bodyPr/>
                    <a:lstStyle/>
                    <a:p>
                      <a:pPr algn="l" rtl="0" fontAlgn="t"/>
                      <a:r>
                        <a:rPr lang="en-US" sz="1400" b="0" i="0" u="none" strike="noStrike" dirty="0">
                          <a:solidFill>
                            <a:srgbClr val="FF0000"/>
                          </a:solidFill>
                          <a:effectLst/>
                          <a:latin typeface="Tahoma" panose="020B0604030504040204" pitchFamily="34" charset="0"/>
                        </a:rPr>
                        <a:t>3.2</a:t>
                      </a:r>
                      <a:r>
                        <a:rPr lang="en-US" sz="1400" b="0" i="0" u="none" strike="noStrike" dirty="0">
                          <a:solidFill>
                            <a:srgbClr val="000000"/>
                          </a:solidFill>
                          <a:effectLst/>
                          <a:latin typeface="Tahoma" panose="020B0604030504040204" pitchFamily="34" charset="0"/>
                        </a:rPr>
                        <a:t> Number of public schools with access to digital learning aids</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75454959"/>
                  </a:ext>
                </a:extLst>
              </a:tr>
              <a:tr h="717231">
                <a:tc vMerge="1">
                  <a:txBody>
                    <a:bodyPr/>
                    <a:lstStyle/>
                    <a:p>
                      <a:endParaRPr lang="en-NG"/>
                    </a:p>
                  </a:txBody>
                  <a:tcPr/>
                </a:tc>
                <a:tc>
                  <a:txBody>
                    <a:bodyPr/>
                    <a:lstStyle/>
                    <a:p>
                      <a:pPr algn="l" rtl="0" fontAlgn="t"/>
                      <a:r>
                        <a:rPr lang="en-US" sz="1400" b="0" i="0" u="none" strike="noStrike" dirty="0">
                          <a:solidFill>
                            <a:srgbClr val="FF0000"/>
                          </a:solidFill>
                          <a:effectLst/>
                          <a:latin typeface="Tahoma" panose="020B0604030504040204" pitchFamily="34" charset="0"/>
                        </a:rPr>
                        <a:t>3.3</a:t>
                      </a:r>
                      <a:r>
                        <a:rPr lang="en-US" sz="1400" b="0" i="0" u="none" strike="noStrike" dirty="0">
                          <a:solidFill>
                            <a:srgbClr val="000000"/>
                          </a:solidFill>
                          <a:effectLst/>
                          <a:latin typeface="Tahoma" panose="020B0604030504040204" pitchFamily="34" charset="0"/>
                        </a:rPr>
                        <a:t> Number of teachers trained in digital literacy and online safety</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151653435"/>
                  </a:ext>
                </a:extLst>
              </a:tr>
              <a:tr h="1143556">
                <a:tc vMerge="1">
                  <a:txBody>
                    <a:bodyPr/>
                    <a:lstStyle/>
                    <a:p>
                      <a:endParaRPr lang="en-NG"/>
                    </a:p>
                  </a:txBody>
                  <a:tcPr/>
                </a:tc>
                <a:tc>
                  <a:txBody>
                    <a:bodyPr/>
                    <a:lstStyle/>
                    <a:p>
                      <a:pPr algn="l" rtl="0" fontAlgn="t"/>
                      <a:r>
                        <a:rPr lang="en-US" sz="1400" b="0" i="0" u="none" strike="noStrike" dirty="0">
                          <a:solidFill>
                            <a:srgbClr val="FF0000"/>
                          </a:solidFill>
                          <a:effectLst/>
                          <a:latin typeface="Tahoma" panose="020B0604030504040204" pitchFamily="34" charset="0"/>
                        </a:rPr>
                        <a:t>3.4</a:t>
                      </a:r>
                      <a:r>
                        <a:rPr lang="en-US" sz="1400" b="0" i="0" u="none" strike="noStrike" dirty="0">
                          <a:solidFill>
                            <a:srgbClr val="000000"/>
                          </a:solidFill>
                          <a:effectLst/>
                          <a:latin typeface="Tahoma" panose="020B0604030504040204" pitchFamily="34" charset="0"/>
                        </a:rPr>
                        <a:t> Number of teachers </a:t>
                      </a:r>
                      <a:r>
                        <a:rPr lang="en-US" sz="1400" b="0" i="0" u="none" strike="noStrike" dirty="0" err="1">
                          <a:solidFill>
                            <a:srgbClr val="000000"/>
                          </a:solidFill>
                          <a:effectLst/>
                          <a:latin typeface="Tahoma" panose="020B0604030504040204" pitchFamily="34" charset="0"/>
                        </a:rPr>
                        <a:t>utilising</a:t>
                      </a:r>
                      <a:r>
                        <a:rPr lang="en-US" sz="1400" b="0" i="0" u="none" strike="noStrike" dirty="0">
                          <a:solidFill>
                            <a:srgbClr val="000000"/>
                          </a:solidFill>
                          <a:effectLst/>
                          <a:latin typeface="Tahoma" panose="020B0604030504040204" pitchFamily="34" charset="0"/>
                        </a:rPr>
                        <a:t> the government CPD platforms (eLearn, Ignite, Inspire, NLP, UBEC Skill-Up </a:t>
                      </a:r>
                      <a:r>
                        <a:rPr lang="en-US" sz="1400" b="0" i="0" u="none" strike="noStrike" dirty="0" err="1">
                          <a:solidFill>
                            <a:srgbClr val="000000"/>
                          </a:solidFill>
                          <a:effectLst/>
                          <a:latin typeface="Tahoma" panose="020B0604030504040204" pitchFamily="34" charset="0"/>
                        </a:rPr>
                        <a:t>etc</a:t>
                      </a:r>
                      <a:r>
                        <a:rPr lang="en-US" sz="1400" b="0" i="0" u="none" strike="noStrike" dirty="0">
                          <a:solidFill>
                            <a:srgbClr val="000000"/>
                          </a:solidFill>
                          <a:effectLst/>
                          <a:latin typeface="Tahoma" panose="020B0604030504040204" pitchFamily="34" charset="0"/>
                        </a:rPr>
                        <a:t>)</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321460600"/>
                  </a:ext>
                </a:extLst>
              </a:tr>
              <a:tr h="881850">
                <a:tc vMerge="1">
                  <a:txBody>
                    <a:bodyPr/>
                    <a:lstStyle/>
                    <a:p>
                      <a:endParaRPr lang="en-NG"/>
                    </a:p>
                  </a:txBody>
                  <a:tcPr/>
                </a:tc>
                <a:tc>
                  <a:txBody>
                    <a:bodyPr/>
                    <a:lstStyle/>
                    <a:p>
                      <a:pPr algn="l" rtl="0" fontAlgn="t"/>
                      <a:r>
                        <a:rPr lang="en-US" sz="1400" b="0" i="0" u="none" strike="noStrike" dirty="0">
                          <a:solidFill>
                            <a:srgbClr val="FF0000"/>
                          </a:solidFill>
                          <a:effectLst/>
                          <a:latin typeface="Tahoma" panose="020B0604030504040204" pitchFamily="34" charset="0"/>
                        </a:rPr>
                        <a:t>3.5</a:t>
                      </a:r>
                      <a:r>
                        <a:rPr lang="en-US" sz="1400" b="0" i="0" u="none" strike="noStrike" dirty="0">
                          <a:solidFill>
                            <a:srgbClr val="000000"/>
                          </a:solidFill>
                          <a:effectLst/>
                          <a:latin typeface="Tahoma" panose="020B0604030504040204" pitchFamily="34" charset="0"/>
                        </a:rPr>
                        <a:t> Number of EdTech strategies developed and deployed in schools </a:t>
                      </a: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4022772664"/>
                  </a:ext>
                </a:extLst>
              </a:tr>
            </a:tbl>
          </a:graphicData>
        </a:graphic>
      </p:graphicFrame>
    </p:spTree>
    <p:extLst>
      <p:ext uri="{BB962C8B-B14F-4D97-AF65-F5344CB8AC3E}">
        <p14:creationId xmlns:p14="http://schemas.microsoft.com/office/powerpoint/2010/main" val="111666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3670962108"/>
              </p:ext>
            </p:extLst>
          </p:nvPr>
        </p:nvGraphicFramePr>
        <p:xfrm>
          <a:off x="494675" y="1478281"/>
          <a:ext cx="11302583" cy="5243671"/>
        </p:xfrm>
        <a:graphic>
          <a:graphicData uri="http://schemas.openxmlformats.org/drawingml/2006/table">
            <a:tbl>
              <a:tblPr firstRow="1" bandRow="1">
                <a:tableStyleId>{5C22544A-7EE6-4342-B048-85BDC9FD1C3A}</a:tableStyleId>
              </a:tblPr>
              <a:tblGrid>
                <a:gridCol w="3370946">
                  <a:extLst>
                    <a:ext uri="{9D8B030D-6E8A-4147-A177-3AD203B41FA5}">
                      <a16:colId xmlns:a16="http://schemas.microsoft.com/office/drawing/2014/main" val="443033571"/>
                    </a:ext>
                  </a:extLst>
                </a:gridCol>
                <a:gridCol w="2505199">
                  <a:extLst>
                    <a:ext uri="{9D8B030D-6E8A-4147-A177-3AD203B41FA5}">
                      <a16:colId xmlns:a16="http://schemas.microsoft.com/office/drawing/2014/main" val="4029894529"/>
                    </a:ext>
                  </a:extLst>
                </a:gridCol>
                <a:gridCol w="987771">
                  <a:extLst>
                    <a:ext uri="{9D8B030D-6E8A-4147-A177-3AD203B41FA5}">
                      <a16:colId xmlns:a16="http://schemas.microsoft.com/office/drawing/2014/main" val="464887514"/>
                    </a:ext>
                  </a:extLst>
                </a:gridCol>
                <a:gridCol w="899936">
                  <a:extLst>
                    <a:ext uri="{9D8B030D-6E8A-4147-A177-3AD203B41FA5}">
                      <a16:colId xmlns:a16="http://schemas.microsoft.com/office/drawing/2014/main" val="1298680350"/>
                    </a:ext>
                  </a:extLst>
                </a:gridCol>
                <a:gridCol w="991455">
                  <a:extLst>
                    <a:ext uri="{9D8B030D-6E8A-4147-A177-3AD203B41FA5}">
                      <a16:colId xmlns:a16="http://schemas.microsoft.com/office/drawing/2014/main" val="2001665875"/>
                    </a:ext>
                  </a:extLst>
                </a:gridCol>
                <a:gridCol w="777910">
                  <a:extLst>
                    <a:ext uri="{9D8B030D-6E8A-4147-A177-3AD203B41FA5}">
                      <a16:colId xmlns:a16="http://schemas.microsoft.com/office/drawing/2014/main" val="2389212206"/>
                    </a:ext>
                  </a:extLst>
                </a:gridCol>
                <a:gridCol w="930442">
                  <a:extLst>
                    <a:ext uri="{9D8B030D-6E8A-4147-A177-3AD203B41FA5}">
                      <a16:colId xmlns:a16="http://schemas.microsoft.com/office/drawing/2014/main" val="1228804506"/>
                    </a:ext>
                  </a:extLst>
                </a:gridCol>
                <a:gridCol w="838924">
                  <a:extLst>
                    <a:ext uri="{9D8B030D-6E8A-4147-A177-3AD203B41FA5}">
                      <a16:colId xmlns:a16="http://schemas.microsoft.com/office/drawing/2014/main" val="3925547311"/>
                    </a:ext>
                  </a:extLst>
                </a:gridCol>
              </a:tblGrid>
              <a:tr h="559785">
                <a:tc>
                  <a:txBody>
                    <a:bodyPr/>
                    <a:lstStyle/>
                    <a:p>
                      <a:r>
                        <a:rPr lang="en-US" dirty="0"/>
                        <a:t>DELIVERABLE</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1085246">
                <a:tc rowSpan="3">
                  <a:txBody>
                    <a:bodyPr/>
                    <a:lstStyle/>
                    <a:p>
                      <a:pPr algn="ctr" rtl="0" fontAlgn="t"/>
                      <a:r>
                        <a:rPr lang="en-US" sz="1400" b="1" i="0" u="none" strike="noStrike" dirty="0">
                          <a:solidFill>
                            <a:srgbClr val="FF0000"/>
                          </a:solidFill>
                          <a:effectLst/>
                          <a:latin typeface="Tahoma" panose="020B0604030504040204" pitchFamily="34" charset="0"/>
                        </a:rPr>
                        <a:t>4. </a:t>
                      </a:r>
                      <a:r>
                        <a:rPr lang="en-US" sz="1400" b="1" i="0" u="none" strike="noStrike" dirty="0">
                          <a:solidFill>
                            <a:srgbClr val="000000"/>
                          </a:solidFill>
                          <a:effectLst/>
                          <a:latin typeface="Tahoma" panose="020B0604030504040204" pitchFamily="34" charset="0"/>
                        </a:rPr>
                        <a:t>Initiate and implement policies to increase access to quality education for the girl-child at all levels (including National Policy on Safety, Security and Violence Free Schools </a:t>
                      </a:r>
                    </a:p>
                  </a:txBody>
                  <a:tcPr marL="9525" marR="9525" marT="9525" marB="0"/>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4.1 </a:t>
                      </a:r>
                      <a:r>
                        <a:rPr lang="en-US" sz="1400" b="0" i="0" u="none" strike="noStrike" dirty="0">
                          <a:solidFill>
                            <a:srgbClr val="000000"/>
                          </a:solidFill>
                          <a:effectLst/>
                          <a:latin typeface="Tahoma" panose="020B0604030504040204" pitchFamily="34" charset="0"/>
                        </a:rPr>
                        <a:t>Number of advocacies to </a:t>
                      </a:r>
                      <a:r>
                        <a:rPr lang="en-US" sz="1400" b="0" i="0" u="none" strike="noStrike" dirty="0" err="1">
                          <a:solidFill>
                            <a:srgbClr val="000000"/>
                          </a:solidFill>
                          <a:effectLst/>
                          <a:latin typeface="Tahoma" panose="020B0604030504040204" pitchFamily="34" charset="0"/>
                        </a:rPr>
                        <a:t>sensitise</a:t>
                      </a:r>
                      <a:r>
                        <a:rPr lang="en-US" sz="1400" b="0" i="0" u="none" strike="noStrike" dirty="0">
                          <a:solidFill>
                            <a:srgbClr val="000000"/>
                          </a:solidFill>
                          <a:effectLst/>
                          <a:latin typeface="Tahoma" panose="020B0604030504040204" pitchFamily="34" charset="0"/>
                        </a:rPr>
                        <a:t> communities on Girl -Child Education and safe schools </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490346">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 4.2 </a:t>
                      </a:r>
                      <a:r>
                        <a:rPr lang="en-US" sz="1400" b="0" i="0" u="none" strike="noStrike" dirty="0">
                          <a:solidFill>
                            <a:srgbClr val="000000"/>
                          </a:solidFill>
                          <a:effectLst/>
                          <a:latin typeface="Tahoma" panose="020B0604030504040204" pitchFamily="34" charset="0"/>
                        </a:rPr>
                        <a:t>Number of states implementing the safe schools policy </a:t>
                      </a:r>
                      <a:br>
                        <a:rPr lang="en-US" sz="1400" b="0" i="0" u="none" strike="noStrike" dirty="0">
                          <a:solidFill>
                            <a:srgbClr val="000000"/>
                          </a:solidFill>
                          <a:effectLst/>
                          <a:latin typeface="Tahoma" panose="020B0604030504040204" pitchFamily="34" charset="0"/>
                        </a:rPr>
                      </a:br>
                      <a:endParaRPr lang="en-US" sz="1400" b="0" i="0" u="none" strike="noStrike" dirty="0">
                        <a:solidFill>
                          <a:srgbClr val="000000"/>
                        </a:solidFill>
                        <a:effectLst/>
                        <a:latin typeface="Tahoma" panose="020B0604030504040204" pitchFamily="34" charset="0"/>
                      </a:endParaRPr>
                    </a:p>
                  </a:txBody>
                  <a:tcPr marL="9525" marR="9525" marT="9525" marB="0" anchor="ctr"/>
                </a:tc>
                <a:tc rowSpan="2">
                  <a:txBody>
                    <a:bodyPr/>
                    <a:lstStyle/>
                    <a:p>
                      <a:endParaRPr lang="en-NG" dirty="0"/>
                    </a:p>
                  </a:txBody>
                  <a:tcPr/>
                </a:tc>
                <a:tc rowSpan="2">
                  <a:txBody>
                    <a:bodyPr/>
                    <a:lstStyle/>
                    <a:p>
                      <a:endParaRPr lang="en-NG" dirty="0"/>
                    </a:p>
                  </a:txBody>
                  <a:tcPr/>
                </a:tc>
                <a:tc rowSpan="2">
                  <a:txBody>
                    <a:bodyPr/>
                    <a:lstStyle/>
                    <a:p>
                      <a:endParaRPr lang="en-NG" dirty="0"/>
                    </a:p>
                  </a:txBody>
                  <a:tcPr/>
                </a:tc>
                <a:tc rowSpan="2">
                  <a:txBody>
                    <a:bodyPr/>
                    <a:lstStyle/>
                    <a:p>
                      <a:endParaRPr lang="en-NG" dirty="0"/>
                    </a:p>
                  </a:txBody>
                  <a:tcPr/>
                </a:tc>
                <a:tc rowSpan="2">
                  <a:txBody>
                    <a:bodyPr/>
                    <a:lstStyle/>
                    <a:p>
                      <a:endParaRPr lang="en-NG" dirty="0"/>
                    </a:p>
                  </a:txBody>
                  <a:tcPr/>
                </a:tc>
                <a:tc rowSpan="2">
                  <a:txBody>
                    <a:bodyPr/>
                    <a:lstStyle/>
                    <a:p>
                      <a:endParaRPr lang="en-NG" dirty="0"/>
                    </a:p>
                  </a:txBody>
                  <a:tcPr/>
                </a:tc>
                <a:extLst>
                  <a:ext uri="{0D108BD9-81ED-4DB2-BD59-A6C34878D82A}">
                    <a16:rowId xmlns:a16="http://schemas.microsoft.com/office/drawing/2014/main" val="1275454959"/>
                  </a:ext>
                </a:extLst>
              </a:tr>
              <a:tr h="751244">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4.3</a:t>
                      </a:r>
                      <a:r>
                        <a:rPr lang="en-US" sz="1400" b="0" i="0" u="none" strike="noStrike" dirty="0">
                          <a:solidFill>
                            <a:srgbClr val="000000"/>
                          </a:solidFill>
                          <a:effectLst/>
                          <a:latin typeface="Tahoma" panose="020B0604030504040204" pitchFamily="34" charset="0"/>
                        </a:rPr>
                        <a:t> Number of girls benefitting from scholarships and related schemes </a:t>
                      </a: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855956871"/>
                  </a:ext>
                </a:extLst>
              </a:tr>
              <a:tr h="299227">
                <a:tc rowSpan="3">
                  <a:txBody>
                    <a:bodyPr/>
                    <a:lstStyle/>
                    <a:p>
                      <a:endParaRPr lang="en-NG" dirty="0"/>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382978855"/>
                  </a:ext>
                </a:extLst>
              </a:tr>
              <a:tr h="863198">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321460600"/>
                  </a:ext>
                </a:extLst>
              </a:tr>
              <a:tr h="665653">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4022772664"/>
                  </a:ext>
                </a:extLst>
              </a:tr>
            </a:tbl>
          </a:graphicData>
        </a:graphic>
      </p:graphicFrame>
    </p:spTree>
    <p:extLst>
      <p:ext uri="{BB962C8B-B14F-4D97-AF65-F5344CB8AC3E}">
        <p14:creationId xmlns:p14="http://schemas.microsoft.com/office/powerpoint/2010/main" val="1214365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1532199239"/>
              </p:ext>
            </p:extLst>
          </p:nvPr>
        </p:nvGraphicFramePr>
        <p:xfrm>
          <a:off x="525381" y="1478281"/>
          <a:ext cx="11331841" cy="4968573"/>
        </p:xfrm>
        <a:graphic>
          <a:graphicData uri="http://schemas.openxmlformats.org/drawingml/2006/table">
            <a:tbl>
              <a:tblPr firstRow="1" bandRow="1">
                <a:tableStyleId>{5C22544A-7EE6-4342-B048-85BDC9FD1C3A}</a:tableStyleId>
              </a:tblPr>
              <a:tblGrid>
                <a:gridCol w="3071428">
                  <a:extLst>
                    <a:ext uri="{9D8B030D-6E8A-4147-A177-3AD203B41FA5}">
                      <a16:colId xmlns:a16="http://schemas.microsoft.com/office/drawing/2014/main" val="443033571"/>
                    </a:ext>
                  </a:extLst>
                </a:gridCol>
                <a:gridCol w="2539254">
                  <a:extLst>
                    <a:ext uri="{9D8B030D-6E8A-4147-A177-3AD203B41FA5}">
                      <a16:colId xmlns:a16="http://schemas.microsoft.com/office/drawing/2014/main" val="4029894529"/>
                    </a:ext>
                  </a:extLst>
                </a:gridCol>
                <a:gridCol w="1238279">
                  <a:extLst>
                    <a:ext uri="{9D8B030D-6E8A-4147-A177-3AD203B41FA5}">
                      <a16:colId xmlns:a16="http://schemas.microsoft.com/office/drawing/2014/main" val="464887514"/>
                    </a:ext>
                  </a:extLst>
                </a:gridCol>
                <a:gridCol w="877767">
                  <a:extLst>
                    <a:ext uri="{9D8B030D-6E8A-4147-A177-3AD203B41FA5}">
                      <a16:colId xmlns:a16="http://schemas.microsoft.com/office/drawing/2014/main" val="1117618654"/>
                    </a:ext>
                  </a:extLst>
                </a:gridCol>
                <a:gridCol w="924791">
                  <a:extLst>
                    <a:ext uri="{9D8B030D-6E8A-4147-A177-3AD203B41FA5}">
                      <a16:colId xmlns:a16="http://schemas.microsoft.com/office/drawing/2014/main" val="415899223"/>
                    </a:ext>
                  </a:extLst>
                </a:gridCol>
                <a:gridCol w="940465">
                  <a:extLst>
                    <a:ext uri="{9D8B030D-6E8A-4147-A177-3AD203B41FA5}">
                      <a16:colId xmlns:a16="http://schemas.microsoft.com/office/drawing/2014/main" val="4064487854"/>
                    </a:ext>
                  </a:extLst>
                </a:gridCol>
                <a:gridCol w="924791">
                  <a:extLst>
                    <a:ext uri="{9D8B030D-6E8A-4147-A177-3AD203B41FA5}">
                      <a16:colId xmlns:a16="http://schemas.microsoft.com/office/drawing/2014/main" val="3905480735"/>
                    </a:ext>
                  </a:extLst>
                </a:gridCol>
                <a:gridCol w="815066">
                  <a:extLst>
                    <a:ext uri="{9D8B030D-6E8A-4147-A177-3AD203B41FA5}">
                      <a16:colId xmlns:a16="http://schemas.microsoft.com/office/drawing/2014/main" val="2484742565"/>
                    </a:ext>
                  </a:extLst>
                </a:gridCol>
              </a:tblGrid>
              <a:tr h="551136">
                <a:tc>
                  <a:txBody>
                    <a:bodyPr/>
                    <a:lstStyle/>
                    <a:p>
                      <a:r>
                        <a:rPr lang="en-US" dirty="0"/>
                        <a:t>DELIVERABLE</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713961">
                <a:tc rowSpan="4">
                  <a:txBody>
                    <a:bodyPr/>
                    <a:lstStyle/>
                    <a:p>
                      <a:pPr algn="ctr" rtl="0" fontAlgn="t"/>
                      <a:r>
                        <a:rPr lang="en-US" sz="1400" b="1" i="0" u="none" strike="noStrike" dirty="0">
                          <a:solidFill>
                            <a:srgbClr val="FF0000"/>
                          </a:solidFill>
                          <a:effectLst/>
                          <a:latin typeface="Tahoma" panose="020B0604030504040204" pitchFamily="34" charset="0"/>
                        </a:rPr>
                        <a:t>5</a:t>
                      </a:r>
                      <a:r>
                        <a:rPr lang="en-US" sz="1400" b="1" i="0" u="none" strike="noStrike" dirty="0">
                          <a:solidFill>
                            <a:srgbClr val="000000"/>
                          </a:solidFill>
                          <a:effectLst/>
                          <a:latin typeface="Tahoma" panose="020B0604030504040204" pitchFamily="34" charset="0"/>
                        </a:rPr>
                        <a:t>. Strengthen the Education Management Information System (EMIS) for effective decision-making.</a:t>
                      </a:r>
                      <a:r>
                        <a:rPr lang="en-US" sz="1400" b="0" i="0" u="none" strike="noStrike" dirty="0">
                          <a:solidFill>
                            <a:srgbClr val="000000"/>
                          </a:solidFill>
                          <a:effectLst/>
                          <a:latin typeface="Tahoma" panose="020B0604030504040204" pitchFamily="34" charset="0"/>
                        </a:rPr>
                        <a:t> </a:t>
                      </a:r>
                    </a:p>
                  </a:txBody>
                  <a:tcPr marL="9525" marR="9525" marT="9525" marB="0"/>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5.1</a:t>
                      </a:r>
                      <a:r>
                        <a:rPr lang="en-US" sz="1400" b="0" i="0" u="none" strike="noStrike" dirty="0">
                          <a:solidFill>
                            <a:srgbClr val="000000"/>
                          </a:solidFill>
                          <a:effectLst/>
                          <a:latin typeface="Tahoma" panose="020B0604030504040204" pitchFamily="34" charset="0"/>
                        </a:rPr>
                        <a:t> Number of schools captured in the EMIS</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760509">
                <a:tc vMerge="1">
                  <a:txBody>
                    <a:bodyPr/>
                    <a:lstStyle/>
                    <a:p>
                      <a:endParaRPr lang="en-NG"/>
                    </a:p>
                  </a:txBody>
                  <a:tcPr/>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5.2</a:t>
                      </a:r>
                      <a:r>
                        <a:rPr lang="en-US" sz="1400" b="0" i="0" u="none" strike="noStrike" dirty="0">
                          <a:solidFill>
                            <a:srgbClr val="000000"/>
                          </a:solidFill>
                          <a:effectLst/>
                          <a:latin typeface="Tahoma" panose="020B0604030504040204" pitchFamily="34" charset="0"/>
                        </a:rPr>
                        <a:t> Number of teachers captured in EMIS</a:t>
                      </a:r>
                    </a:p>
                  </a:txBody>
                  <a:tcPr marL="9525" marR="9525" marT="9525" marB="0" anchor="ct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extLst>
                  <a:ext uri="{0D108BD9-81ED-4DB2-BD59-A6C34878D82A}">
                    <a16:rowId xmlns:a16="http://schemas.microsoft.com/office/drawing/2014/main" val="1275454959"/>
                  </a:ext>
                </a:extLst>
              </a:tr>
              <a:tr h="701712">
                <a:tc vMerge="1">
                  <a:txBody>
                    <a:bodyPr/>
                    <a:lstStyle/>
                    <a:p>
                      <a:endParaRPr lang="en-NG"/>
                    </a:p>
                  </a:txBody>
                  <a:tcPr/>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5.3 </a:t>
                      </a:r>
                      <a:r>
                        <a:rPr lang="en-US" sz="1400" b="0" i="0" u="none" strike="noStrike" dirty="0">
                          <a:solidFill>
                            <a:srgbClr val="000000"/>
                          </a:solidFill>
                          <a:effectLst/>
                          <a:latin typeface="Tahoma" panose="020B0604030504040204" pitchFamily="34" charset="0"/>
                        </a:rPr>
                        <a:t>Number of states uploading their data to NEMIS portal at stipulated times</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747198734"/>
                  </a:ext>
                </a:extLst>
              </a:tr>
              <a:tr h="771225">
                <a:tc vMerge="1">
                  <a:txBody>
                    <a:bodyPr/>
                    <a:lstStyle/>
                    <a:p>
                      <a:pPr algn="ctr"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5.4 </a:t>
                      </a:r>
                      <a:r>
                        <a:rPr lang="en-US" sz="1400" b="0" i="0" u="none" strike="noStrike" dirty="0">
                          <a:solidFill>
                            <a:srgbClr val="000000"/>
                          </a:solidFill>
                          <a:effectLst/>
                          <a:latin typeface="Tahoma" panose="020B0604030504040204" pitchFamily="34" charset="0"/>
                        </a:rPr>
                        <a:t>Number of states with access to the NEMIS portal.</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323378241"/>
                  </a:ext>
                </a:extLst>
              </a:tr>
              <a:tr h="314935">
                <a:tc rowSpan="3">
                  <a:txBody>
                    <a:bodyPr/>
                    <a:lstStyle/>
                    <a:p>
                      <a:endParaRPr lang="en-NG" dirty="0"/>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extLst>
                  <a:ext uri="{0D108BD9-81ED-4DB2-BD59-A6C34878D82A}">
                    <a16:rowId xmlns:a16="http://schemas.microsoft.com/office/drawing/2014/main" val="2382978855"/>
                  </a:ext>
                </a:extLst>
              </a:tr>
              <a:tr h="567881">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tc>
                  <a:txBody>
                    <a:bodyPr/>
                    <a:lstStyle/>
                    <a:p>
                      <a:endParaRPr lang="en-NG"/>
                    </a:p>
                  </a:txBody>
                  <a:tcPr/>
                </a:tc>
                <a:extLst>
                  <a:ext uri="{0D108BD9-81ED-4DB2-BD59-A6C34878D82A}">
                    <a16:rowId xmlns:a16="http://schemas.microsoft.com/office/drawing/2014/main" val="3321460600"/>
                  </a:ext>
                </a:extLst>
              </a:tr>
              <a:tr h="437920">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4022772664"/>
                  </a:ext>
                </a:extLst>
              </a:tr>
            </a:tbl>
          </a:graphicData>
        </a:graphic>
      </p:graphicFrame>
    </p:spTree>
    <p:extLst>
      <p:ext uri="{BB962C8B-B14F-4D97-AF65-F5344CB8AC3E}">
        <p14:creationId xmlns:p14="http://schemas.microsoft.com/office/powerpoint/2010/main" val="3835755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681867"/>
          </a:xfrm>
        </p:spPr>
        <p:txBody>
          <a:bodyPr>
            <a:normAutofit/>
          </a:bodyPr>
          <a:lstStyle/>
          <a:p>
            <a:r>
              <a:rPr lang="en-US" sz="3500" dirty="0">
                <a:solidFill>
                  <a:srgbClr val="0070C0"/>
                </a:solidFill>
                <a:latin typeface="Arial Black" panose="020B0A04020102020204" pitchFamily="34" charset="0"/>
              </a:rPr>
              <a:t>INTRODUCTION</a:t>
            </a:r>
          </a:p>
        </p:txBody>
      </p:sp>
      <p:sp>
        <p:nvSpPr>
          <p:cNvPr id="10" name="Content Placeholder 9">
            <a:extLst>
              <a:ext uri="{FF2B5EF4-FFF2-40B4-BE49-F238E27FC236}">
                <a16:creationId xmlns:a16="http://schemas.microsoft.com/office/drawing/2014/main" id="{627D84E8-0DB8-F834-30C8-E721408E899B}"/>
              </a:ext>
            </a:extLst>
          </p:cNvPr>
          <p:cNvSpPr>
            <a:spLocks noGrp="1"/>
          </p:cNvSpPr>
          <p:nvPr>
            <p:ph idx="1"/>
          </p:nvPr>
        </p:nvSpPr>
        <p:spPr>
          <a:xfrm>
            <a:off x="1295401" y="1618735"/>
            <a:ext cx="9601196" cy="4257133"/>
          </a:xfrm>
        </p:spPr>
        <p:txBody>
          <a:bodyPr/>
          <a:lstStyle/>
          <a:p>
            <a:pPr marL="0" indent="0">
              <a:buNone/>
            </a:pPr>
            <a:endParaRPr lang="en-US" dirty="0">
              <a:solidFill>
                <a:schemeClr val="bg1"/>
              </a:solidFill>
            </a:endParaRPr>
          </a:p>
          <a:p>
            <a:pPr marL="0" indent="0">
              <a:buNone/>
            </a:pPr>
            <a:endParaRPr lang="en-US" dirty="0">
              <a:solidFill>
                <a:schemeClr val="bg1"/>
              </a:solidFill>
            </a:endParaRPr>
          </a:p>
          <a:p>
            <a:pPr marL="0" indent="0" algn="just">
              <a:buNone/>
            </a:pPr>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The Federal Ministry of Education is responsible for formulating national policies and guidelines for standardizing education at all levels in Nigeria. This is enshrined in various statutory instruments, principally the Constitution of the Federal Republic of Nigeria, 1999 (as amended).</a:t>
            </a:r>
            <a:r>
              <a:rPr lang="en-US" sz="2800" dirty="0">
                <a:latin typeface="Tahoma" panose="020B0604030504040204" pitchFamily="34" charset="0"/>
                <a:ea typeface="Tahoma" panose="020B0604030504040204" pitchFamily="34" charset="0"/>
                <a:cs typeface="Tahoma" panose="020B0604030504040204" pitchFamily="34" charset="0"/>
              </a:rPr>
              <a:t>of Nigeria, 1999 (as amended). </a:t>
            </a:r>
            <a:endParaRPr lang="en-NG"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71385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3390836940"/>
              </p:ext>
            </p:extLst>
          </p:nvPr>
        </p:nvGraphicFramePr>
        <p:xfrm>
          <a:off x="449705" y="1478286"/>
          <a:ext cx="11422504" cy="5804474"/>
        </p:xfrm>
        <a:graphic>
          <a:graphicData uri="http://schemas.openxmlformats.org/drawingml/2006/table">
            <a:tbl>
              <a:tblPr firstRow="1" bandRow="1">
                <a:tableStyleId>{5C22544A-7EE6-4342-B048-85BDC9FD1C3A}</a:tableStyleId>
              </a:tblPr>
              <a:tblGrid>
                <a:gridCol w="2979563">
                  <a:extLst>
                    <a:ext uri="{9D8B030D-6E8A-4147-A177-3AD203B41FA5}">
                      <a16:colId xmlns:a16="http://schemas.microsoft.com/office/drawing/2014/main" val="443033571"/>
                    </a:ext>
                  </a:extLst>
                </a:gridCol>
                <a:gridCol w="2492391">
                  <a:extLst>
                    <a:ext uri="{9D8B030D-6E8A-4147-A177-3AD203B41FA5}">
                      <a16:colId xmlns:a16="http://schemas.microsoft.com/office/drawing/2014/main" val="4029894529"/>
                    </a:ext>
                  </a:extLst>
                </a:gridCol>
                <a:gridCol w="1221567">
                  <a:extLst>
                    <a:ext uri="{9D8B030D-6E8A-4147-A177-3AD203B41FA5}">
                      <a16:colId xmlns:a16="http://schemas.microsoft.com/office/drawing/2014/main" val="464887514"/>
                    </a:ext>
                  </a:extLst>
                </a:gridCol>
                <a:gridCol w="920358">
                  <a:extLst>
                    <a:ext uri="{9D8B030D-6E8A-4147-A177-3AD203B41FA5}">
                      <a16:colId xmlns:a16="http://schemas.microsoft.com/office/drawing/2014/main" val="2794094453"/>
                    </a:ext>
                  </a:extLst>
                </a:gridCol>
                <a:gridCol w="937092">
                  <a:extLst>
                    <a:ext uri="{9D8B030D-6E8A-4147-A177-3AD203B41FA5}">
                      <a16:colId xmlns:a16="http://schemas.microsoft.com/office/drawing/2014/main" val="3943731329"/>
                    </a:ext>
                  </a:extLst>
                </a:gridCol>
                <a:gridCol w="1020763">
                  <a:extLst>
                    <a:ext uri="{9D8B030D-6E8A-4147-A177-3AD203B41FA5}">
                      <a16:colId xmlns:a16="http://schemas.microsoft.com/office/drawing/2014/main" val="406095969"/>
                    </a:ext>
                  </a:extLst>
                </a:gridCol>
                <a:gridCol w="937092">
                  <a:extLst>
                    <a:ext uri="{9D8B030D-6E8A-4147-A177-3AD203B41FA5}">
                      <a16:colId xmlns:a16="http://schemas.microsoft.com/office/drawing/2014/main" val="1374218072"/>
                    </a:ext>
                  </a:extLst>
                </a:gridCol>
                <a:gridCol w="913678">
                  <a:extLst>
                    <a:ext uri="{9D8B030D-6E8A-4147-A177-3AD203B41FA5}">
                      <a16:colId xmlns:a16="http://schemas.microsoft.com/office/drawing/2014/main" val="1913670646"/>
                    </a:ext>
                  </a:extLst>
                </a:gridCol>
              </a:tblGrid>
              <a:tr h="622858">
                <a:tc>
                  <a:txBody>
                    <a:bodyPr/>
                    <a:lstStyle/>
                    <a:p>
                      <a:r>
                        <a:rPr lang="en-US" dirty="0"/>
                        <a:t>DELIVERABLE</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996937">
                <a:tc rowSpan="3">
                  <a:txBody>
                    <a:bodyPr/>
                    <a:lstStyle/>
                    <a:p>
                      <a:pPr algn="ctr" rtl="0" fontAlgn="t"/>
                      <a:r>
                        <a:rPr lang="en-US" sz="1400" b="1" i="0" u="none" strike="noStrike" dirty="0">
                          <a:solidFill>
                            <a:srgbClr val="FF0000"/>
                          </a:solidFill>
                          <a:effectLst/>
                          <a:latin typeface="Tahoma" panose="020B0604030504040204" pitchFamily="34" charset="0"/>
                        </a:rPr>
                        <a:t>6. </a:t>
                      </a:r>
                      <a:r>
                        <a:rPr lang="en-US" sz="1400" b="1" i="0" u="none" strike="noStrike" dirty="0">
                          <a:solidFill>
                            <a:srgbClr val="000000"/>
                          </a:solidFill>
                          <a:effectLst/>
                          <a:latin typeface="Tahoma" panose="020B0604030504040204" pitchFamily="34" charset="0"/>
                        </a:rPr>
                        <a:t>Strengthen and enforce the certification and licensing framework for teachers in Basic and Senior Secondary Schools across Nigeria, in collaboration with States and relevant stakeholders, to enhance education quality assurance and professional standards.           </a:t>
                      </a:r>
                    </a:p>
                  </a:txBody>
                  <a:tcPr marL="9525" marR="9525" marT="9525" marB="0"/>
                </a:tc>
                <a:tc>
                  <a:txBody>
                    <a:bodyPr/>
                    <a:lstStyle/>
                    <a:p>
                      <a:pPr algn="l" rtl="0"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6.1</a:t>
                      </a:r>
                      <a:r>
                        <a:rPr lang="en-US" sz="1400" b="0" i="0" u="none" strike="noStrike" dirty="0">
                          <a:solidFill>
                            <a:srgbClr val="000000"/>
                          </a:solidFill>
                          <a:effectLst/>
                          <a:latin typeface="Tahoma" panose="020B0604030504040204" pitchFamily="34" charset="0"/>
                        </a:rPr>
                        <a:t> Number of teachers certified and licensed in Basic and Senior secondary schools</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1111837">
                <a:tc vMerge="1">
                  <a:txBody>
                    <a:bodyPr/>
                    <a:lstStyle/>
                    <a:p>
                      <a:endParaRPr lang="en-NG"/>
                    </a:p>
                  </a:txBody>
                  <a:tcPr/>
                </a:tc>
                <a:tc>
                  <a:txBody>
                    <a:bodyPr/>
                    <a:lstStyle/>
                    <a:p>
                      <a:pPr algn="l" rtl="0"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6.2</a:t>
                      </a:r>
                      <a:r>
                        <a:rPr lang="en-US" sz="1400" b="0" i="0" u="none" strike="noStrike" dirty="0">
                          <a:solidFill>
                            <a:srgbClr val="000000"/>
                          </a:solidFill>
                          <a:effectLst/>
                          <a:latin typeface="Tahoma" panose="020B0604030504040204" pitchFamily="34" charset="0"/>
                        </a:rPr>
                        <a:t> Number of certified and licensed teachers trained in Basic and Senior secondary schools</a:t>
                      </a:r>
                    </a:p>
                  </a:txBody>
                  <a:tcPr marL="9525" marR="9525" marT="9525" marB="0" anchor="ctr"/>
                </a:tc>
                <a:tc rowSpan="4">
                  <a:txBody>
                    <a:bodyPr/>
                    <a:lstStyle/>
                    <a:p>
                      <a:endParaRPr lang="en-NG" dirty="0"/>
                    </a:p>
                  </a:txBody>
                  <a:tcPr/>
                </a:tc>
                <a:tc rowSpan="4">
                  <a:txBody>
                    <a:bodyPr/>
                    <a:lstStyle/>
                    <a:p>
                      <a:endParaRPr lang="en-NG" dirty="0"/>
                    </a:p>
                  </a:txBody>
                  <a:tcPr/>
                </a:tc>
                <a:tc rowSpan="4">
                  <a:txBody>
                    <a:bodyPr/>
                    <a:lstStyle/>
                    <a:p>
                      <a:endParaRPr lang="en-NG" dirty="0"/>
                    </a:p>
                  </a:txBody>
                  <a:tcPr/>
                </a:tc>
                <a:tc rowSpan="4">
                  <a:txBody>
                    <a:bodyPr/>
                    <a:lstStyle/>
                    <a:p>
                      <a:endParaRPr lang="en-NG" dirty="0"/>
                    </a:p>
                  </a:txBody>
                  <a:tcPr/>
                </a:tc>
                <a:tc rowSpan="4">
                  <a:txBody>
                    <a:bodyPr/>
                    <a:lstStyle/>
                    <a:p>
                      <a:endParaRPr lang="en-NG" dirty="0"/>
                    </a:p>
                  </a:txBody>
                  <a:tcPr/>
                </a:tc>
                <a:tc rowSpan="4">
                  <a:txBody>
                    <a:bodyPr/>
                    <a:lstStyle/>
                    <a:p>
                      <a:endParaRPr lang="en-NG" dirty="0"/>
                    </a:p>
                  </a:txBody>
                  <a:tcPr/>
                </a:tc>
                <a:extLst>
                  <a:ext uri="{0D108BD9-81ED-4DB2-BD59-A6C34878D82A}">
                    <a16:rowId xmlns:a16="http://schemas.microsoft.com/office/drawing/2014/main" val="1275454959"/>
                  </a:ext>
                </a:extLst>
              </a:tr>
              <a:tr h="827433">
                <a:tc vMerge="1">
                  <a:txBody>
                    <a:bodyPr/>
                    <a:lstStyle/>
                    <a:p>
                      <a:pPr algn="ctr" rtl="0" fontAlgn="t"/>
                      <a:endParaRPr lang="en-US" sz="1400" b="1" i="0" u="none" strike="noStrike" dirty="0">
                        <a:solidFill>
                          <a:srgbClr val="000000"/>
                        </a:solidFill>
                        <a:effectLst/>
                        <a:latin typeface="Tahoma" panose="020B0604030504040204" pitchFamily="34" charset="0"/>
                      </a:endParaRPr>
                    </a:p>
                  </a:txBody>
                  <a:tcPr marL="9525" marR="9525" marT="9525" marB="0"/>
                </a:tc>
                <a:tc>
                  <a:txBody>
                    <a:bodyPr/>
                    <a:lstStyle/>
                    <a:p>
                      <a:pPr algn="l" rtl="0"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6.3</a:t>
                      </a:r>
                      <a:r>
                        <a:rPr lang="en-US" sz="1400" b="0" i="0" u="none" strike="noStrike" dirty="0">
                          <a:solidFill>
                            <a:srgbClr val="000000"/>
                          </a:solidFill>
                          <a:effectLst/>
                          <a:latin typeface="Tahoma" panose="020B0604030504040204" pitchFamily="34" charset="0"/>
                        </a:rPr>
                        <a:t> Number of school assessments /external evaluations conducted in basic schools </a:t>
                      </a: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602379391"/>
                  </a:ext>
                </a:extLst>
              </a:tr>
              <a:tr h="827433">
                <a:tc>
                  <a:txBody>
                    <a:bodyPr/>
                    <a:lstStyle/>
                    <a:p>
                      <a:pPr algn="l" rtl="0" fontAlgn="t"/>
                      <a:r>
                        <a:rPr lang="en-NG" sz="1400" b="1" i="0" u="none" strike="noStrike">
                          <a:solidFill>
                            <a:srgbClr val="000000"/>
                          </a:solidFill>
                          <a:effectLst/>
                          <a:latin typeface="Tahoma" panose="020B0604030504040204" pitchFamily="34" charset="0"/>
                        </a:rPr>
                        <a:t> </a:t>
                      </a:r>
                    </a:p>
                  </a:txBody>
                  <a:tcPr marL="9525" marR="9525" marT="9525" marB="0"/>
                </a:tc>
                <a:tc>
                  <a:txBody>
                    <a:bodyPr/>
                    <a:lstStyle/>
                    <a:p>
                      <a:pPr algn="l" rtl="0"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6.4</a:t>
                      </a:r>
                      <a:r>
                        <a:rPr lang="en-US" sz="1400" b="0" i="0" u="none" strike="noStrike" dirty="0">
                          <a:solidFill>
                            <a:srgbClr val="000000"/>
                          </a:solidFill>
                          <a:effectLst/>
                          <a:latin typeface="Tahoma" panose="020B0604030504040204" pitchFamily="34" charset="0"/>
                        </a:rPr>
                        <a:t> Number of school assessments /external evaluations conducted in senior secondary schools </a:t>
                      </a: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747198734"/>
                  </a:ext>
                </a:extLst>
              </a:tr>
              <a:tr h="213708">
                <a:tc>
                  <a:txBody>
                    <a:bodyPr/>
                    <a:lstStyle/>
                    <a:p>
                      <a:pPr algn="ctr"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dirty="0"/>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1323378241"/>
                  </a:ext>
                </a:extLst>
              </a:tr>
              <a:tr h="350700">
                <a:tc rowSpan="3">
                  <a:txBody>
                    <a:bodyPr/>
                    <a:lstStyle/>
                    <a:p>
                      <a:endParaRPr lang="en-NG" dirty="0"/>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382978855"/>
                  </a:ext>
                </a:extLst>
              </a:tr>
              <a:tr h="350700">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321460600"/>
                  </a:ext>
                </a:extLst>
              </a:tr>
              <a:tr h="350700">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4022772664"/>
                  </a:ext>
                </a:extLst>
              </a:tr>
            </a:tbl>
          </a:graphicData>
        </a:graphic>
      </p:graphicFrame>
    </p:spTree>
    <p:extLst>
      <p:ext uri="{BB962C8B-B14F-4D97-AF65-F5344CB8AC3E}">
        <p14:creationId xmlns:p14="http://schemas.microsoft.com/office/powerpoint/2010/main" val="34357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3087340583"/>
              </p:ext>
            </p:extLst>
          </p:nvPr>
        </p:nvGraphicFramePr>
        <p:xfrm>
          <a:off x="302299" y="1478282"/>
          <a:ext cx="11587399" cy="5214687"/>
        </p:xfrm>
        <a:graphic>
          <a:graphicData uri="http://schemas.openxmlformats.org/drawingml/2006/table">
            <a:tbl>
              <a:tblPr firstRow="1" bandRow="1">
                <a:tableStyleId>{5C22544A-7EE6-4342-B048-85BDC9FD1C3A}</a:tableStyleId>
              </a:tblPr>
              <a:tblGrid>
                <a:gridCol w="3403849">
                  <a:extLst>
                    <a:ext uri="{9D8B030D-6E8A-4147-A177-3AD203B41FA5}">
                      <a16:colId xmlns:a16="http://schemas.microsoft.com/office/drawing/2014/main" val="443033571"/>
                    </a:ext>
                  </a:extLst>
                </a:gridCol>
                <a:gridCol w="2897377">
                  <a:extLst>
                    <a:ext uri="{9D8B030D-6E8A-4147-A177-3AD203B41FA5}">
                      <a16:colId xmlns:a16="http://schemas.microsoft.com/office/drawing/2014/main" val="4029894529"/>
                    </a:ext>
                  </a:extLst>
                </a:gridCol>
                <a:gridCol w="1032575">
                  <a:extLst>
                    <a:ext uri="{9D8B030D-6E8A-4147-A177-3AD203B41FA5}">
                      <a16:colId xmlns:a16="http://schemas.microsoft.com/office/drawing/2014/main" val="464887514"/>
                    </a:ext>
                  </a:extLst>
                </a:gridCol>
                <a:gridCol w="847637">
                  <a:extLst>
                    <a:ext uri="{9D8B030D-6E8A-4147-A177-3AD203B41FA5}">
                      <a16:colId xmlns:a16="http://schemas.microsoft.com/office/drawing/2014/main" val="3124472909"/>
                    </a:ext>
                  </a:extLst>
                </a:gridCol>
                <a:gridCol w="816813">
                  <a:extLst>
                    <a:ext uri="{9D8B030D-6E8A-4147-A177-3AD203B41FA5}">
                      <a16:colId xmlns:a16="http://schemas.microsoft.com/office/drawing/2014/main" val="2412234565"/>
                    </a:ext>
                  </a:extLst>
                </a:gridCol>
                <a:gridCol w="909284">
                  <a:extLst>
                    <a:ext uri="{9D8B030D-6E8A-4147-A177-3AD203B41FA5}">
                      <a16:colId xmlns:a16="http://schemas.microsoft.com/office/drawing/2014/main" val="1432775805"/>
                    </a:ext>
                  </a:extLst>
                </a:gridCol>
                <a:gridCol w="909284">
                  <a:extLst>
                    <a:ext uri="{9D8B030D-6E8A-4147-A177-3AD203B41FA5}">
                      <a16:colId xmlns:a16="http://schemas.microsoft.com/office/drawing/2014/main" val="1972275680"/>
                    </a:ext>
                  </a:extLst>
                </a:gridCol>
                <a:gridCol w="770580">
                  <a:extLst>
                    <a:ext uri="{9D8B030D-6E8A-4147-A177-3AD203B41FA5}">
                      <a16:colId xmlns:a16="http://schemas.microsoft.com/office/drawing/2014/main" val="253659096"/>
                    </a:ext>
                  </a:extLst>
                </a:gridCol>
              </a:tblGrid>
              <a:tr h="606909">
                <a:tc>
                  <a:txBody>
                    <a:bodyPr/>
                    <a:lstStyle/>
                    <a:p>
                      <a:r>
                        <a:rPr lang="en-US" dirty="0"/>
                        <a:t>DELIVERABLE</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737296">
                <a:tc rowSpan="4">
                  <a:txBody>
                    <a:bodyPr/>
                    <a:lstStyle/>
                    <a:p>
                      <a:pPr algn="l" rtl="0" fontAlgn="t"/>
                      <a:r>
                        <a:rPr lang="en-US" sz="1400" b="1" i="0" u="none" strike="noStrike" dirty="0">
                          <a:solidFill>
                            <a:srgbClr val="FF0000"/>
                          </a:solidFill>
                          <a:effectLst/>
                          <a:latin typeface="Tahoma" panose="020B0604030504040204" pitchFamily="34" charset="0"/>
                        </a:rPr>
                        <a:t>7</a:t>
                      </a:r>
                      <a:r>
                        <a:rPr lang="en-US" sz="1400" b="1" i="0" u="none" strike="noStrike" dirty="0">
                          <a:solidFill>
                            <a:srgbClr val="000000"/>
                          </a:solidFill>
                          <a:effectLst/>
                          <a:latin typeface="Tahoma" panose="020B0604030504040204" pitchFamily="34" charset="0"/>
                        </a:rPr>
                        <a:t>. Initiate and implement strategies to mitigate OOSC challenge (including infusion of foundational literacy and numeracy skills into the curriculum for learners in non-formal setting. </a:t>
                      </a:r>
                    </a:p>
                  </a:txBody>
                  <a:tcPr marL="9525" marR="9525" marT="9525" marB="0"/>
                </a:tc>
                <a:tc>
                  <a:txBody>
                    <a:bodyPr/>
                    <a:lstStyle/>
                    <a:p>
                      <a:pPr algn="l" fontAlgn="ctr"/>
                      <a:r>
                        <a:rPr lang="en-US" sz="1400" b="0" i="0" u="none" strike="noStrike" dirty="0">
                          <a:solidFill>
                            <a:srgbClr val="FF0000"/>
                          </a:solidFill>
                          <a:effectLst/>
                          <a:latin typeface="Tahoma" panose="020B0604030504040204" pitchFamily="34" charset="0"/>
                        </a:rPr>
                        <a:t>7.1</a:t>
                      </a:r>
                      <a:r>
                        <a:rPr lang="en-US" sz="1400" b="0" i="0" u="none" strike="noStrike" dirty="0">
                          <a:solidFill>
                            <a:srgbClr val="000000"/>
                          </a:solidFill>
                          <a:effectLst/>
                          <a:latin typeface="Tahoma" panose="020B0604030504040204" pitchFamily="34" charset="0"/>
                        </a:rPr>
                        <a:t> Number of monitoring sessions conducted in non-formal learning </a:t>
                      </a:r>
                      <a:r>
                        <a:rPr lang="en-US" sz="1400" b="0" i="0" u="none" strike="noStrike" dirty="0" err="1">
                          <a:solidFill>
                            <a:srgbClr val="000000"/>
                          </a:solidFill>
                          <a:effectLst/>
                          <a:latin typeface="Tahoma" panose="020B0604030504040204" pitchFamily="34" charset="0"/>
                        </a:rPr>
                        <a:t>centres</a:t>
                      </a:r>
                      <a:r>
                        <a:rPr lang="en-US" sz="1400" b="0" i="0" u="none" strike="noStrike" dirty="0">
                          <a:solidFill>
                            <a:srgbClr val="000000"/>
                          </a:solidFill>
                          <a:effectLst/>
                          <a:latin typeface="Tahoma" panose="020B0604030504040204" pitchFamily="34" charset="0"/>
                        </a:rPr>
                        <a:t>  </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806245">
                <a:tc vMerge="1">
                  <a:txBody>
                    <a:bodyPr/>
                    <a:lstStyle/>
                    <a:p>
                      <a:endParaRPr lang="en-NG"/>
                    </a:p>
                  </a:txBody>
                  <a:tcPr/>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7.2</a:t>
                      </a:r>
                      <a:r>
                        <a:rPr lang="en-US" sz="1400" b="0" i="0" u="none" strike="noStrike" dirty="0">
                          <a:solidFill>
                            <a:srgbClr val="000000"/>
                          </a:solidFill>
                          <a:effectLst/>
                          <a:latin typeface="Tahoma" panose="020B0604030504040204" pitchFamily="34" charset="0"/>
                        </a:rPr>
                        <a:t> Number of strategies  implemented to reduce the number of OOSC</a:t>
                      </a:r>
                    </a:p>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rowSpan="5">
                  <a:txBody>
                    <a:bodyPr/>
                    <a:lstStyle/>
                    <a:p>
                      <a:endParaRPr lang="en-NG" dirty="0"/>
                    </a:p>
                  </a:txBody>
                  <a:tcPr/>
                </a:tc>
                <a:tc rowSpan="5">
                  <a:txBody>
                    <a:bodyPr/>
                    <a:lstStyle/>
                    <a:p>
                      <a:endParaRPr lang="en-NG" dirty="0"/>
                    </a:p>
                  </a:txBody>
                  <a:tcPr/>
                </a:tc>
                <a:tc rowSpan="5">
                  <a:txBody>
                    <a:bodyPr/>
                    <a:lstStyle/>
                    <a:p>
                      <a:endParaRPr lang="en-NG" dirty="0"/>
                    </a:p>
                  </a:txBody>
                  <a:tcPr/>
                </a:tc>
                <a:tc rowSpan="5">
                  <a:txBody>
                    <a:bodyPr/>
                    <a:lstStyle/>
                    <a:p>
                      <a:endParaRPr lang="en-NG" dirty="0"/>
                    </a:p>
                  </a:txBody>
                  <a:tcPr/>
                </a:tc>
                <a:tc rowSpan="5">
                  <a:txBody>
                    <a:bodyPr/>
                    <a:lstStyle/>
                    <a:p>
                      <a:endParaRPr lang="en-NG" dirty="0"/>
                    </a:p>
                  </a:txBody>
                  <a:tcPr/>
                </a:tc>
                <a:tc rowSpan="5">
                  <a:txBody>
                    <a:bodyPr/>
                    <a:lstStyle/>
                    <a:p>
                      <a:endParaRPr lang="en-NG" dirty="0"/>
                    </a:p>
                  </a:txBody>
                  <a:tcPr/>
                </a:tc>
                <a:extLst>
                  <a:ext uri="{0D108BD9-81ED-4DB2-BD59-A6C34878D82A}">
                    <a16:rowId xmlns:a16="http://schemas.microsoft.com/office/drawing/2014/main" val="1275454959"/>
                  </a:ext>
                </a:extLst>
              </a:tr>
              <a:tr h="606909">
                <a:tc vMerge="1">
                  <a:txBody>
                    <a:bodyPr/>
                    <a:lstStyle/>
                    <a:p>
                      <a:endParaRPr lang="en-NG"/>
                    </a:p>
                  </a:txBody>
                  <a:tcPr/>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7.3</a:t>
                      </a:r>
                      <a:r>
                        <a:rPr lang="en-US" sz="1400" b="0" i="0" u="none" strike="noStrike" dirty="0">
                          <a:solidFill>
                            <a:srgbClr val="000000"/>
                          </a:solidFill>
                          <a:effectLst/>
                          <a:latin typeface="Tahoma" panose="020B0604030504040204" pitchFamily="34" charset="0"/>
                        </a:rPr>
                        <a:t> Number of non-formal learners trained in TVET</a:t>
                      </a:r>
                    </a:p>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494592480"/>
                  </a:ext>
                </a:extLst>
              </a:tr>
              <a:tr h="606909">
                <a:tc vMerge="1">
                  <a:txBody>
                    <a:bodyPr/>
                    <a:lstStyle/>
                    <a:p>
                      <a:endParaRPr lang="en-NG"/>
                    </a:p>
                  </a:txBody>
                  <a:tcPr/>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7.4</a:t>
                      </a:r>
                      <a:r>
                        <a:rPr lang="en-US" sz="1400" b="0" i="0" u="none" strike="noStrike" dirty="0">
                          <a:solidFill>
                            <a:srgbClr val="000000"/>
                          </a:solidFill>
                          <a:effectLst/>
                          <a:latin typeface="Tahoma" panose="020B0604030504040204" pitchFamily="34" charset="0"/>
                        </a:rPr>
                        <a:t> Number of OOSC identified and enrolled in schools </a:t>
                      </a:r>
                    </a:p>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602379391"/>
                  </a:ext>
                </a:extLst>
              </a:tr>
              <a:tr h="208235">
                <a:tc>
                  <a:txBody>
                    <a:bodyPr/>
                    <a:lstStyle/>
                    <a:p>
                      <a:pPr algn="l" rtl="0" fontAlgn="t"/>
                      <a:r>
                        <a:rPr lang="en-NG" sz="1400" b="1" i="0" u="none" strike="noStrike">
                          <a:solidFill>
                            <a:srgbClr val="000000"/>
                          </a:solidFill>
                          <a:effectLst/>
                          <a:latin typeface="Tahoma" panose="020B0604030504040204" pitchFamily="34" charset="0"/>
                        </a:rPr>
                        <a:t> </a:t>
                      </a:r>
                    </a:p>
                  </a:txBody>
                  <a:tcPr marL="9525" marR="9525" marT="9525" marB="0"/>
                </a:tc>
                <a:tc>
                  <a:txBody>
                    <a:bodyPr/>
                    <a:lstStyle/>
                    <a:p>
                      <a:pPr algn="l" rtl="0"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747198734"/>
                  </a:ext>
                </a:extLst>
              </a:tr>
              <a:tr h="208235">
                <a:tc>
                  <a:txBody>
                    <a:bodyPr/>
                    <a:lstStyle/>
                    <a:p>
                      <a:pPr algn="ctr"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dirty="0"/>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1323378241"/>
                  </a:ext>
                </a:extLst>
              </a:tr>
              <a:tr h="341720">
                <a:tc rowSpan="3">
                  <a:txBody>
                    <a:bodyPr/>
                    <a:lstStyle/>
                    <a:p>
                      <a:endParaRPr lang="en-NG" dirty="0"/>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382978855"/>
                  </a:ext>
                </a:extLst>
              </a:tr>
              <a:tr h="341720">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321460600"/>
                  </a:ext>
                </a:extLst>
              </a:tr>
              <a:tr h="488321">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442977572"/>
                  </a:ext>
                </a:extLst>
              </a:tr>
            </a:tbl>
          </a:graphicData>
        </a:graphic>
      </p:graphicFrame>
    </p:spTree>
    <p:extLst>
      <p:ext uri="{BB962C8B-B14F-4D97-AF65-F5344CB8AC3E}">
        <p14:creationId xmlns:p14="http://schemas.microsoft.com/office/powerpoint/2010/main" val="713842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1595726015"/>
              </p:ext>
            </p:extLst>
          </p:nvPr>
        </p:nvGraphicFramePr>
        <p:xfrm>
          <a:off x="299803" y="1478281"/>
          <a:ext cx="11542427" cy="6175121"/>
        </p:xfrm>
        <a:graphic>
          <a:graphicData uri="http://schemas.openxmlformats.org/drawingml/2006/table">
            <a:tbl>
              <a:tblPr firstRow="1" bandRow="1">
                <a:tableStyleId>{5C22544A-7EE6-4342-B048-85BDC9FD1C3A}</a:tableStyleId>
              </a:tblPr>
              <a:tblGrid>
                <a:gridCol w="3447738">
                  <a:extLst>
                    <a:ext uri="{9D8B030D-6E8A-4147-A177-3AD203B41FA5}">
                      <a16:colId xmlns:a16="http://schemas.microsoft.com/office/drawing/2014/main" val="443033571"/>
                    </a:ext>
                  </a:extLst>
                </a:gridCol>
                <a:gridCol w="2908092">
                  <a:extLst>
                    <a:ext uri="{9D8B030D-6E8A-4147-A177-3AD203B41FA5}">
                      <a16:colId xmlns:a16="http://schemas.microsoft.com/office/drawing/2014/main" val="4029894529"/>
                    </a:ext>
                  </a:extLst>
                </a:gridCol>
                <a:gridCol w="974360">
                  <a:extLst>
                    <a:ext uri="{9D8B030D-6E8A-4147-A177-3AD203B41FA5}">
                      <a16:colId xmlns:a16="http://schemas.microsoft.com/office/drawing/2014/main" val="464887514"/>
                    </a:ext>
                  </a:extLst>
                </a:gridCol>
                <a:gridCol w="929391">
                  <a:extLst>
                    <a:ext uri="{9D8B030D-6E8A-4147-A177-3AD203B41FA5}">
                      <a16:colId xmlns:a16="http://schemas.microsoft.com/office/drawing/2014/main" val="633668729"/>
                    </a:ext>
                  </a:extLst>
                </a:gridCol>
                <a:gridCol w="869429">
                  <a:extLst>
                    <a:ext uri="{9D8B030D-6E8A-4147-A177-3AD203B41FA5}">
                      <a16:colId xmlns:a16="http://schemas.microsoft.com/office/drawing/2014/main" val="1864736935"/>
                    </a:ext>
                  </a:extLst>
                </a:gridCol>
                <a:gridCol w="779489">
                  <a:extLst>
                    <a:ext uri="{9D8B030D-6E8A-4147-A177-3AD203B41FA5}">
                      <a16:colId xmlns:a16="http://schemas.microsoft.com/office/drawing/2014/main" val="4068981181"/>
                    </a:ext>
                  </a:extLst>
                </a:gridCol>
                <a:gridCol w="809468">
                  <a:extLst>
                    <a:ext uri="{9D8B030D-6E8A-4147-A177-3AD203B41FA5}">
                      <a16:colId xmlns:a16="http://schemas.microsoft.com/office/drawing/2014/main" val="4178393526"/>
                    </a:ext>
                  </a:extLst>
                </a:gridCol>
                <a:gridCol w="824460">
                  <a:extLst>
                    <a:ext uri="{9D8B030D-6E8A-4147-A177-3AD203B41FA5}">
                      <a16:colId xmlns:a16="http://schemas.microsoft.com/office/drawing/2014/main" val="695339616"/>
                    </a:ext>
                  </a:extLst>
                </a:gridCol>
              </a:tblGrid>
              <a:tr h="655747">
                <a:tc>
                  <a:txBody>
                    <a:bodyPr/>
                    <a:lstStyle/>
                    <a:p>
                      <a:r>
                        <a:rPr lang="en-US" dirty="0"/>
                        <a:t>DELIVERABLE</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867299">
                <a:tc rowSpan="6">
                  <a:txBody>
                    <a:bodyPr/>
                    <a:lstStyle/>
                    <a:p>
                      <a:pPr algn="ctr" rtl="0" fontAlgn="t"/>
                      <a:r>
                        <a:rPr lang="en-US" sz="1400" b="1" i="0" u="none" strike="noStrike" dirty="0">
                          <a:solidFill>
                            <a:srgbClr val="FF0000"/>
                          </a:solidFill>
                          <a:effectLst/>
                          <a:latin typeface="Tahoma" panose="020B0604030504040204" pitchFamily="34" charset="0"/>
                        </a:rPr>
                        <a:t>8</a:t>
                      </a:r>
                      <a:r>
                        <a:rPr lang="en-US" sz="1400" b="1" i="0" u="none" strike="noStrike" dirty="0">
                          <a:solidFill>
                            <a:srgbClr val="000000"/>
                          </a:solidFill>
                          <a:effectLst/>
                          <a:latin typeface="Tahoma" panose="020B0604030504040204" pitchFamily="34" charset="0"/>
                        </a:rPr>
                        <a:t>. Initiate and implement strategies to ensure that students have access to finance their education</a:t>
                      </a:r>
                    </a:p>
                  </a:txBody>
                  <a:tcPr marL="9525" marR="9525" marT="9525" marB="0"/>
                </a:tc>
                <a:tc>
                  <a:txBody>
                    <a:bodyPr/>
                    <a:lstStyle/>
                    <a:p>
                      <a:pPr algn="l" fontAlgn="ctr"/>
                      <a:r>
                        <a:rPr lang="en-US" sz="1400" b="0" i="0" u="none" strike="noStrike" dirty="0">
                          <a:solidFill>
                            <a:srgbClr val="FF0000"/>
                          </a:solidFill>
                          <a:effectLst/>
                          <a:latin typeface="Tahoma" panose="020B0604030504040204" pitchFamily="34" charset="0"/>
                        </a:rPr>
                        <a:t>8.1</a:t>
                      </a:r>
                      <a:r>
                        <a:rPr lang="en-US" sz="1400" b="0" i="0" u="none" strike="noStrike" dirty="0">
                          <a:solidFill>
                            <a:srgbClr val="000000"/>
                          </a:solidFill>
                          <a:effectLst/>
                          <a:latin typeface="Tahoma" panose="020B0604030504040204" pitchFamily="34" charset="0"/>
                        </a:rPr>
                        <a:t> Amount of funds disbursed by NELFUND to students (Upkeep Allowance)  </a:t>
                      </a:r>
                    </a:p>
                  </a:txBody>
                  <a:tcPr marL="857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1243921">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8.2</a:t>
                      </a:r>
                      <a:r>
                        <a:rPr lang="en-US" sz="1400" b="0" i="0" u="none" strike="noStrike" dirty="0">
                          <a:solidFill>
                            <a:srgbClr val="000000"/>
                          </a:solidFill>
                          <a:effectLst/>
                          <a:latin typeface="Tahoma" panose="020B0604030504040204" pitchFamily="34" charset="0"/>
                        </a:rPr>
                        <a:t> Number of students benefiting from students' loans - disaggregated by gender, state and by course (either a social science or STEM) </a:t>
                      </a:r>
                    </a:p>
                  </a:txBody>
                  <a:tcPr marL="85725" marR="9525" marT="9525" marB="0" anchor="ctr"/>
                </a:tc>
                <a:tc rowSpan="6">
                  <a:txBody>
                    <a:bodyPr/>
                    <a:lstStyle/>
                    <a:p>
                      <a:endParaRPr lang="en-NG" dirty="0"/>
                    </a:p>
                  </a:txBody>
                  <a:tcPr/>
                </a:tc>
                <a:tc rowSpan="6">
                  <a:txBody>
                    <a:bodyPr/>
                    <a:lstStyle/>
                    <a:p>
                      <a:endParaRPr lang="en-NG" dirty="0"/>
                    </a:p>
                  </a:txBody>
                  <a:tcPr/>
                </a:tc>
                <a:tc rowSpan="6">
                  <a:txBody>
                    <a:bodyPr/>
                    <a:lstStyle/>
                    <a:p>
                      <a:endParaRPr lang="en-NG" dirty="0"/>
                    </a:p>
                  </a:txBody>
                  <a:tcPr/>
                </a:tc>
                <a:tc rowSpan="6">
                  <a:txBody>
                    <a:bodyPr/>
                    <a:lstStyle/>
                    <a:p>
                      <a:endParaRPr lang="en-NG" dirty="0"/>
                    </a:p>
                  </a:txBody>
                  <a:tcPr/>
                </a:tc>
                <a:tc rowSpan="6">
                  <a:txBody>
                    <a:bodyPr/>
                    <a:lstStyle/>
                    <a:p>
                      <a:endParaRPr lang="en-NG" dirty="0"/>
                    </a:p>
                  </a:txBody>
                  <a:tcPr/>
                </a:tc>
                <a:tc rowSpan="6">
                  <a:txBody>
                    <a:bodyPr/>
                    <a:lstStyle/>
                    <a:p>
                      <a:endParaRPr lang="en-NG" dirty="0"/>
                    </a:p>
                  </a:txBody>
                  <a:tcPr/>
                </a:tc>
                <a:extLst>
                  <a:ext uri="{0D108BD9-81ED-4DB2-BD59-A6C34878D82A}">
                    <a16:rowId xmlns:a16="http://schemas.microsoft.com/office/drawing/2014/main" val="1275454959"/>
                  </a:ext>
                </a:extLst>
              </a:tr>
              <a:tr h="228340">
                <a:tc vMerge="1">
                  <a:txBody>
                    <a:bodyPr/>
                    <a:lstStyle/>
                    <a:p>
                      <a:endParaRPr lang="en-NG"/>
                    </a:p>
                  </a:txBody>
                  <a:tcPr/>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8.3</a:t>
                      </a:r>
                      <a:r>
                        <a:rPr lang="en-US" sz="1400" b="0" i="0" u="none" strike="noStrike" dirty="0">
                          <a:solidFill>
                            <a:srgbClr val="000000"/>
                          </a:solidFill>
                          <a:effectLst/>
                          <a:latin typeface="Tahoma" panose="020B0604030504040204" pitchFamily="34" charset="0"/>
                        </a:rPr>
                        <a:t> Number of institutions  accessing the NELFUND</a:t>
                      </a:r>
                    </a:p>
                  </a:txBody>
                  <a:tcPr marL="857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912582683"/>
                  </a:ext>
                </a:extLst>
              </a:tr>
              <a:tr h="266031">
                <a:tc vMerge="1">
                  <a:txBody>
                    <a:bodyPr/>
                    <a:lstStyle/>
                    <a:p>
                      <a:endParaRPr lang="en-NG"/>
                    </a:p>
                  </a:txBody>
                  <a:tcPr/>
                </a:tc>
                <a:tc>
                  <a:txBody>
                    <a:bodyPr/>
                    <a:lstStyle/>
                    <a:p>
                      <a:pPr algn="l" fontAlgn="ctr"/>
                      <a:endParaRPr lang="en-US" sz="1400" b="0" i="0" u="none" strike="noStrike" dirty="0">
                        <a:solidFill>
                          <a:srgbClr val="ED7D31"/>
                        </a:solidFill>
                        <a:effectLst/>
                        <a:latin typeface="Tahoma" panose="020B0604030504040204" pitchFamily="34" charset="0"/>
                      </a:endParaRPr>
                    </a:p>
                  </a:txBody>
                  <a:tcPr marL="857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494592480"/>
                  </a:ext>
                </a:extLst>
              </a:tr>
              <a:tr h="712013">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8.4</a:t>
                      </a:r>
                      <a:r>
                        <a:rPr lang="en-US" sz="1400" b="0" i="0" u="none" strike="noStrike" dirty="0">
                          <a:solidFill>
                            <a:srgbClr val="000000"/>
                          </a:solidFill>
                          <a:effectLst/>
                          <a:latin typeface="Tahoma" panose="020B0604030504040204" pitchFamily="34" charset="0"/>
                        </a:rPr>
                        <a:t> Amount of  funds disbursed by NELFUND to institutions (institution fees)</a:t>
                      </a:r>
                    </a:p>
                  </a:txBody>
                  <a:tcPr marL="857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602379391"/>
                  </a:ext>
                </a:extLst>
              </a:tr>
              <a:tr h="228340">
                <a:tc vMerge="1">
                  <a:txBody>
                    <a:bodyPr/>
                    <a:lstStyle/>
                    <a:p>
                      <a:pPr algn="ctr" rtl="0" fontAlgn="t"/>
                      <a:endParaRPr lang="en-US" sz="1400" b="1" i="0" u="none" strike="noStrike" dirty="0">
                        <a:solidFill>
                          <a:srgbClr val="000000"/>
                        </a:solidFill>
                        <a:effectLst/>
                        <a:latin typeface="Tahoma" panose="020B0604030504040204" pitchFamily="34" charset="0"/>
                      </a:endParaRPr>
                    </a:p>
                  </a:txBody>
                  <a:tcPr marL="9525" marR="9525" marT="9525" marB="0"/>
                </a:tc>
                <a:tc>
                  <a:txBody>
                    <a:bodyPr/>
                    <a:lstStyle/>
                    <a:p>
                      <a:pPr algn="l" fontAlgn="ctr"/>
                      <a:r>
                        <a:rPr lang="en-US" sz="1400" b="0" i="0" u="none" strike="noStrike" dirty="0">
                          <a:solidFill>
                            <a:srgbClr val="FF0000"/>
                          </a:solidFill>
                          <a:effectLst/>
                          <a:latin typeface="Tahoma" panose="020B0604030504040204" pitchFamily="34" charset="0"/>
                        </a:rPr>
                        <a:t> 8.5 </a:t>
                      </a:r>
                      <a:r>
                        <a:rPr lang="en-US" sz="1400" b="0" i="0" u="none" strike="noStrike" dirty="0">
                          <a:solidFill>
                            <a:srgbClr val="000000"/>
                          </a:solidFill>
                          <a:effectLst/>
                          <a:latin typeface="Tahoma" panose="020B0604030504040204" pitchFamily="34" charset="0"/>
                        </a:rPr>
                        <a:t>Total amount of funds disbursed by NELFUND</a:t>
                      </a:r>
                    </a:p>
                  </a:txBody>
                  <a:tcPr marL="857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1903678685"/>
                  </a:ext>
                </a:extLst>
              </a:tr>
              <a:tr h="228340">
                <a:tc>
                  <a:txBody>
                    <a:bodyPr/>
                    <a:lstStyle/>
                    <a:p>
                      <a:pPr algn="ctr"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dirty="0"/>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1323378241"/>
                  </a:ext>
                </a:extLst>
              </a:tr>
              <a:tr h="121648">
                <a:tc rowSpan="3">
                  <a:txBody>
                    <a:bodyPr/>
                    <a:lstStyle/>
                    <a:p>
                      <a:endParaRPr lang="en-NG" dirty="0"/>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382978855"/>
                  </a:ext>
                </a:extLst>
              </a:tr>
              <a:tr h="0">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321460600"/>
                  </a:ext>
                </a:extLst>
              </a:tr>
              <a:tr h="597760">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442977572"/>
                  </a:ext>
                </a:extLst>
              </a:tr>
            </a:tbl>
          </a:graphicData>
        </a:graphic>
      </p:graphicFrame>
    </p:spTree>
    <p:extLst>
      <p:ext uri="{BB962C8B-B14F-4D97-AF65-F5344CB8AC3E}">
        <p14:creationId xmlns:p14="http://schemas.microsoft.com/office/powerpoint/2010/main" val="3707204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1548597756"/>
              </p:ext>
            </p:extLst>
          </p:nvPr>
        </p:nvGraphicFramePr>
        <p:xfrm>
          <a:off x="344774" y="1478281"/>
          <a:ext cx="11512446" cy="7050116"/>
        </p:xfrm>
        <a:graphic>
          <a:graphicData uri="http://schemas.openxmlformats.org/drawingml/2006/table">
            <a:tbl>
              <a:tblPr firstRow="1" bandRow="1">
                <a:tableStyleId>{5C22544A-7EE6-4342-B048-85BDC9FD1C3A}</a:tableStyleId>
              </a:tblPr>
              <a:tblGrid>
                <a:gridCol w="3192905">
                  <a:extLst>
                    <a:ext uri="{9D8B030D-6E8A-4147-A177-3AD203B41FA5}">
                      <a16:colId xmlns:a16="http://schemas.microsoft.com/office/drawing/2014/main" val="443033571"/>
                    </a:ext>
                  </a:extLst>
                </a:gridCol>
                <a:gridCol w="3462728">
                  <a:extLst>
                    <a:ext uri="{9D8B030D-6E8A-4147-A177-3AD203B41FA5}">
                      <a16:colId xmlns:a16="http://schemas.microsoft.com/office/drawing/2014/main" val="4029894529"/>
                    </a:ext>
                  </a:extLst>
                </a:gridCol>
                <a:gridCol w="1004341">
                  <a:extLst>
                    <a:ext uri="{9D8B030D-6E8A-4147-A177-3AD203B41FA5}">
                      <a16:colId xmlns:a16="http://schemas.microsoft.com/office/drawing/2014/main" val="464887514"/>
                    </a:ext>
                  </a:extLst>
                </a:gridCol>
                <a:gridCol w="764498">
                  <a:extLst>
                    <a:ext uri="{9D8B030D-6E8A-4147-A177-3AD203B41FA5}">
                      <a16:colId xmlns:a16="http://schemas.microsoft.com/office/drawing/2014/main" val="2260487359"/>
                    </a:ext>
                  </a:extLst>
                </a:gridCol>
                <a:gridCol w="749508">
                  <a:extLst>
                    <a:ext uri="{9D8B030D-6E8A-4147-A177-3AD203B41FA5}">
                      <a16:colId xmlns:a16="http://schemas.microsoft.com/office/drawing/2014/main" val="374077551"/>
                    </a:ext>
                  </a:extLst>
                </a:gridCol>
                <a:gridCol w="764498">
                  <a:extLst>
                    <a:ext uri="{9D8B030D-6E8A-4147-A177-3AD203B41FA5}">
                      <a16:colId xmlns:a16="http://schemas.microsoft.com/office/drawing/2014/main" val="2273849903"/>
                    </a:ext>
                  </a:extLst>
                </a:gridCol>
                <a:gridCol w="839450">
                  <a:extLst>
                    <a:ext uri="{9D8B030D-6E8A-4147-A177-3AD203B41FA5}">
                      <a16:colId xmlns:a16="http://schemas.microsoft.com/office/drawing/2014/main" val="3189048199"/>
                    </a:ext>
                  </a:extLst>
                </a:gridCol>
                <a:gridCol w="734518">
                  <a:extLst>
                    <a:ext uri="{9D8B030D-6E8A-4147-A177-3AD203B41FA5}">
                      <a16:colId xmlns:a16="http://schemas.microsoft.com/office/drawing/2014/main" val="1402529595"/>
                    </a:ext>
                  </a:extLst>
                </a:gridCol>
              </a:tblGrid>
              <a:tr h="655747">
                <a:tc>
                  <a:txBody>
                    <a:bodyPr/>
                    <a:lstStyle/>
                    <a:p>
                      <a:r>
                        <a:rPr lang="en-US" dirty="0"/>
                        <a:t>DELIVERABLE</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549211">
                <a:tc rowSpan="7">
                  <a:txBody>
                    <a:bodyPr/>
                    <a:lstStyle/>
                    <a:p>
                      <a:pPr algn="ctr" rtl="0" fontAlgn="t"/>
                      <a:r>
                        <a:rPr lang="en-US" sz="1400" b="1" i="0" u="none" strike="noStrike" dirty="0">
                          <a:solidFill>
                            <a:srgbClr val="FF0000"/>
                          </a:solidFill>
                          <a:effectLst/>
                          <a:latin typeface="Tahoma" panose="020B0604030504040204" pitchFamily="34" charset="0"/>
                        </a:rPr>
                        <a:t>9</a:t>
                      </a:r>
                      <a:r>
                        <a:rPr lang="en-US" sz="1400" b="1" i="0" u="none" strike="noStrike" dirty="0">
                          <a:solidFill>
                            <a:srgbClr val="000000"/>
                          </a:solidFill>
                          <a:effectLst/>
                          <a:latin typeface="Tahoma" panose="020B0604030504040204" pitchFamily="34" charset="0"/>
                        </a:rPr>
                        <a:t>.Establish a mechanism for inter-governmental relations to increase enrolment, transition, and completion for learners (especially those with disabilities) </a:t>
                      </a:r>
                    </a:p>
                  </a:txBody>
                  <a:tcPr marL="9525" marR="9525" marT="9525" marB="0"/>
                </a:tc>
                <a:tc>
                  <a:txBody>
                    <a:bodyPr/>
                    <a:lstStyle/>
                    <a:p>
                      <a:pPr algn="l" fontAlgn="ctr"/>
                      <a:r>
                        <a:rPr lang="en-US" sz="1400" b="0" i="0" u="none" strike="noStrike" dirty="0">
                          <a:solidFill>
                            <a:srgbClr val="FF0000"/>
                          </a:solidFill>
                          <a:effectLst/>
                          <a:latin typeface="Tahoma" panose="020B0604030504040204" pitchFamily="34" charset="0"/>
                        </a:rPr>
                        <a:t>9.1</a:t>
                      </a:r>
                      <a:r>
                        <a:rPr lang="en-US" sz="1400" b="0" i="0" u="none" strike="noStrike" dirty="0">
                          <a:solidFill>
                            <a:srgbClr val="000000"/>
                          </a:solidFill>
                          <a:effectLst/>
                          <a:latin typeface="Tahoma" panose="020B0604030504040204" pitchFamily="34" charset="0"/>
                        </a:rPr>
                        <a:t> Number of Unity Schools upgraded to technical college </a:t>
                      </a: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589356">
                <a:tc vMerge="1">
                  <a:txBody>
                    <a:bodyPr/>
                    <a:lstStyle/>
                    <a:p>
                      <a:endParaRPr lang="en-NG"/>
                    </a:p>
                  </a:txBody>
                  <a:tcPr/>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9.2</a:t>
                      </a:r>
                      <a:r>
                        <a:rPr lang="en-US" sz="1400" b="0" i="0" u="none" strike="noStrike" dirty="0">
                          <a:solidFill>
                            <a:srgbClr val="000000"/>
                          </a:solidFill>
                          <a:effectLst/>
                          <a:latin typeface="Tahoma" panose="020B0604030504040204" pitchFamily="34" charset="0"/>
                        </a:rPr>
                        <a:t> Number of facilities equipped for persons with disabilities in primary schools</a:t>
                      </a:r>
                    </a:p>
                  </a:txBody>
                  <a:tcPr marL="9525" marR="9525" marT="9525" marB="0" anchor="ctr"/>
                </a:tc>
                <a:tc rowSpan="8">
                  <a:txBody>
                    <a:bodyPr/>
                    <a:lstStyle/>
                    <a:p>
                      <a:endParaRPr lang="en-NG" dirty="0"/>
                    </a:p>
                  </a:txBody>
                  <a:tcPr/>
                </a:tc>
                <a:tc rowSpan="8">
                  <a:txBody>
                    <a:bodyPr/>
                    <a:lstStyle/>
                    <a:p>
                      <a:endParaRPr lang="en-NG" dirty="0"/>
                    </a:p>
                  </a:txBody>
                  <a:tcPr/>
                </a:tc>
                <a:tc rowSpan="8">
                  <a:txBody>
                    <a:bodyPr/>
                    <a:lstStyle/>
                    <a:p>
                      <a:endParaRPr lang="en-NG" dirty="0"/>
                    </a:p>
                  </a:txBody>
                  <a:tcPr/>
                </a:tc>
                <a:tc rowSpan="8">
                  <a:txBody>
                    <a:bodyPr/>
                    <a:lstStyle/>
                    <a:p>
                      <a:endParaRPr lang="en-NG" dirty="0"/>
                    </a:p>
                  </a:txBody>
                  <a:tcPr/>
                </a:tc>
                <a:tc rowSpan="8">
                  <a:txBody>
                    <a:bodyPr/>
                    <a:lstStyle/>
                    <a:p>
                      <a:endParaRPr lang="en-NG" dirty="0"/>
                    </a:p>
                  </a:txBody>
                  <a:tcPr/>
                </a:tc>
                <a:tc rowSpan="8">
                  <a:txBody>
                    <a:bodyPr/>
                    <a:lstStyle/>
                    <a:p>
                      <a:endParaRPr lang="en-NG" dirty="0"/>
                    </a:p>
                  </a:txBody>
                  <a:tcPr/>
                </a:tc>
                <a:extLst>
                  <a:ext uri="{0D108BD9-81ED-4DB2-BD59-A6C34878D82A}">
                    <a16:rowId xmlns:a16="http://schemas.microsoft.com/office/drawing/2014/main" val="1275454959"/>
                  </a:ext>
                </a:extLst>
              </a:tr>
              <a:tr h="654565">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 9.3 </a:t>
                      </a:r>
                      <a:r>
                        <a:rPr lang="en-US" sz="1400" b="0" i="0" u="none" strike="noStrike" dirty="0">
                          <a:solidFill>
                            <a:srgbClr val="000000"/>
                          </a:solidFill>
                          <a:effectLst/>
                          <a:latin typeface="Tahoma" panose="020B0604030504040204" pitchFamily="34" charset="0"/>
                        </a:rPr>
                        <a:t>Number of facilities equipped for persons with disabilities in secondary schools </a:t>
                      </a: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855956871"/>
                  </a:ext>
                </a:extLst>
              </a:tr>
              <a:tr h="228340">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9.4</a:t>
                      </a:r>
                      <a:r>
                        <a:rPr lang="en-US" sz="1400" b="0" i="0" u="none" strike="noStrike" dirty="0">
                          <a:solidFill>
                            <a:srgbClr val="000000"/>
                          </a:solidFill>
                          <a:effectLst/>
                          <a:latin typeface="Tahoma" panose="020B0604030504040204" pitchFamily="34" charset="0"/>
                        </a:rPr>
                        <a:t> Percentage completion of the UBEC Act review/amendment </a:t>
                      </a: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912582683"/>
                  </a:ext>
                </a:extLst>
              </a:tr>
              <a:tr h="266031">
                <a:tc vMerge="1">
                  <a:txBody>
                    <a:bodyPr/>
                    <a:lstStyle/>
                    <a:p>
                      <a:endParaRPr lang="en-NG"/>
                    </a:p>
                  </a:txBody>
                  <a:tcPr/>
                </a:tc>
                <a:tc>
                  <a:txBody>
                    <a:bodyPr/>
                    <a:lstStyle/>
                    <a:p>
                      <a:pPr algn="l" fontAlgn="t"/>
                      <a:r>
                        <a:rPr lang="en-US" sz="1400" b="0" i="0" u="none" strike="noStrike" dirty="0">
                          <a:solidFill>
                            <a:srgbClr val="FF0000"/>
                          </a:solidFill>
                          <a:effectLst/>
                          <a:latin typeface="Tahoma" panose="020B0604030504040204" pitchFamily="34" charset="0"/>
                        </a:rPr>
                        <a:t>9.5</a:t>
                      </a:r>
                      <a:r>
                        <a:rPr lang="en-US" sz="1400" b="0" i="0" u="none" strike="noStrike" dirty="0">
                          <a:solidFill>
                            <a:srgbClr val="000000"/>
                          </a:solidFill>
                          <a:effectLst/>
                          <a:latin typeface="Tahoma" panose="020B0604030504040204" pitchFamily="34" charset="0"/>
                        </a:rPr>
                        <a:t> Percentage implementation of the Strategic Roadmap for Inclusive Access to Quality Higher Education in Nigeria (2024 - 2028) National Standards </a:t>
                      </a:r>
                    </a:p>
                  </a:txBody>
                  <a:tcPr marL="9525" marR="9525" marT="9525" marB="0"/>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494592480"/>
                  </a:ext>
                </a:extLst>
              </a:tr>
              <a:tr h="480452">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 9.6 </a:t>
                      </a:r>
                      <a:r>
                        <a:rPr lang="en-US" sz="1400" b="0" i="0" u="none" strike="noStrike" dirty="0">
                          <a:solidFill>
                            <a:srgbClr val="000000"/>
                          </a:solidFill>
                          <a:effectLst/>
                          <a:latin typeface="Tahoma" panose="020B0604030504040204" pitchFamily="34" charset="0"/>
                        </a:rPr>
                        <a:t>Number of strategies developed and implemented with State MDAs to increase enrolment, transition and completion for learners</a:t>
                      </a: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602379391"/>
                  </a:ext>
                </a:extLst>
              </a:tr>
              <a:tr h="231561">
                <a:tc vMerge="1">
                  <a:txBody>
                    <a:bodyPr/>
                    <a:lstStyle/>
                    <a:p>
                      <a:endParaRPr lang="en-NG"/>
                    </a:p>
                  </a:txBody>
                  <a:tcPr/>
                </a:tc>
                <a:tc>
                  <a:txBody>
                    <a:bodyPr/>
                    <a:lstStyle/>
                    <a:p>
                      <a:pPr algn="l" fontAlgn="ctr"/>
                      <a:r>
                        <a:rPr lang="en-US" sz="1400" b="0" i="0" u="none" strike="noStrike" dirty="0">
                          <a:solidFill>
                            <a:srgbClr val="FF0000"/>
                          </a:solidFill>
                          <a:effectLst/>
                          <a:latin typeface="Tahoma" panose="020B0604030504040204" pitchFamily="34" charset="0"/>
                        </a:rPr>
                        <a:t>9.7</a:t>
                      </a:r>
                      <a:r>
                        <a:rPr lang="en-US" sz="1400" b="0" i="0" u="none" strike="noStrike" dirty="0">
                          <a:solidFill>
                            <a:srgbClr val="000000"/>
                          </a:solidFill>
                          <a:effectLst/>
                          <a:latin typeface="Tahoma" panose="020B0604030504040204" pitchFamily="34" charset="0"/>
                        </a:rPr>
                        <a:t> Percentage increase in students with special needs attending Tertiary Institutions </a:t>
                      </a: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747198734"/>
                  </a:ext>
                </a:extLst>
              </a:tr>
              <a:tr h="228340">
                <a:tc>
                  <a:txBody>
                    <a:bodyPr/>
                    <a:lstStyle/>
                    <a:p>
                      <a:pPr algn="ctr" rtl="0" fontAlgn="t"/>
                      <a:r>
                        <a:rPr lang="en-NG" sz="1400" b="1" i="0" u="none" strike="noStrike">
                          <a:solidFill>
                            <a:srgbClr val="000000"/>
                          </a:solidFill>
                          <a:effectLst/>
                          <a:latin typeface="Tahoma" panose="020B0604030504040204" pitchFamily="34" charset="0"/>
                        </a:rPr>
                        <a:t> </a:t>
                      </a:r>
                    </a:p>
                  </a:txBody>
                  <a:tcPr marL="9525" marR="9525" marT="9525" marB="0"/>
                </a:tc>
                <a:tc>
                  <a:txBody>
                    <a:bodyPr/>
                    <a:lstStyle/>
                    <a:p>
                      <a:pPr algn="l"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9.8</a:t>
                      </a:r>
                      <a:r>
                        <a:rPr lang="en-US" sz="1400" b="0" i="0" u="none" strike="noStrike" dirty="0">
                          <a:solidFill>
                            <a:srgbClr val="000000"/>
                          </a:solidFill>
                          <a:effectLst/>
                          <a:latin typeface="Tahoma" panose="020B0604030504040204" pitchFamily="34" charset="0"/>
                        </a:rPr>
                        <a:t> Percentage increase in students with disability enrolled Tertiary Institutions </a:t>
                      </a: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1903678685"/>
                  </a:ext>
                </a:extLst>
              </a:tr>
              <a:tr h="228340">
                <a:tc>
                  <a:txBody>
                    <a:bodyPr/>
                    <a:lstStyle/>
                    <a:p>
                      <a:pPr algn="ctr"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dirty="0"/>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1323378241"/>
                  </a:ext>
                </a:extLst>
              </a:tr>
              <a:tr h="0">
                <a:tc rowSpan="3">
                  <a:txBody>
                    <a:bodyPr/>
                    <a:lstStyle/>
                    <a:p>
                      <a:endParaRPr lang="en-NG" dirty="0"/>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382978855"/>
                  </a:ext>
                </a:extLst>
              </a:tr>
              <a:tr h="374712">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321460600"/>
                  </a:ext>
                </a:extLst>
              </a:tr>
              <a:tr h="597760">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442977572"/>
                  </a:ext>
                </a:extLst>
              </a:tr>
            </a:tbl>
          </a:graphicData>
        </a:graphic>
      </p:graphicFrame>
    </p:spTree>
    <p:extLst>
      <p:ext uri="{BB962C8B-B14F-4D97-AF65-F5344CB8AC3E}">
        <p14:creationId xmlns:p14="http://schemas.microsoft.com/office/powerpoint/2010/main" val="34274895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graphicFrame>
        <p:nvGraphicFramePr>
          <p:cNvPr id="7" name="Table 7">
            <a:extLst>
              <a:ext uri="{FF2B5EF4-FFF2-40B4-BE49-F238E27FC236}">
                <a16:creationId xmlns:a16="http://schemas.microsoft.com/office/drawing/2014/main" id="{9A70DC3D-4D1C-8701-9E1E-C4AD91C51B64}"/>
              </a:ext>
            </a:extLst>
          </p:cNvPr>
          <p:cNvGraphicFramePr>
            <a:graphicFrameLocks noGrp="1"/>
          </p:cNvGraphicFramePr>
          <p:nvPr>
            <p:ph idx="1"/>
            <p:extLst>
              <p:ext uri="{D42A27DB-BD31-4B8C-83A1-F6EECF244321}">
                <p14:modId xmlns:p14="http://schemas.microsoft.com/office/powerpoint/2010/main" val="2195471188"/>
              </p:ext>
            </p:extLst>
          </p:nvPr>
        </p:nvGraphicFramePr>
        <p:xfrm>
          <a:off x="314793" y="1319135"/>
          <a:ext cx="11572406" cy="7183031"/>
        </p:xfrm>
        <a:graphic>
          <a:graphicData uri="http://schemas.openxmlformats.org/drawingml/2006/table">
            <a:tbl>
              <a:tblPr firstRow="1" bandRow="1">
                <a:tableStyleId>{5C22544A-7EE6-4342-B048-85BDC9FD1C3A}</a:tableStyleId>
              </a:tblPr>
              <a:tblGrid>
                <a:gridCol w="2661036">
                  <a:extLst>
                    <a:ext uri="{9D8B030D-6E8A-4147-A177-3AD203B41FA5}">
                      <a16:colId xmlns:a16="http://schemas.microsoft.com/office/drawing/2014/main" val="443033571"/>
                    </a:ext>
                  </a:extLst>
                </a:gridCol>
                <a:gridCol w="3635715">
                  <a:extLst>
                    <a:ext uri="{9D8B030D-6E8A-4147-A177-3AD203B41FA5}">
                      <a16:colId xmlns:a16="http://schemas.microsoft.com/office/drawing/2014/main" val="4029894529"/>
                    </a:ext>
                  </a:extLst>
                </a:gridCol>
                <a:gridCol w="1067508">
                  <a:extLst>
                    <a:ext uri="{9D8B030D-6E8A-4147-A177-3AD203B41FA5}">
                      <a16:colId xmlns:a16="http://schemas.microsoft.com/office/drawing/2014/main" val="464887514"/>
                    </a:ext>
                  </a:extLst>
                </a:gridCol>
                <a:gridCol w="866144">
                  <a:extLst>
                    <a:ext uri="{9D8B030D-6E8A-4147-A177-3AD203B41FA5}">
                      <a16:colId xmlns:a16="http://schemas.microsoft.com/office/drawing/2014/main" val="807054599"/>
                    </a:ext>
                  </a:extLst>
                </a:gridCol>
                <a:gridCol w="810685">
                  <a:extLst>
                    <a:ext uri="{9D8B030D-6E8A-4147-A177-3AD203B41FA5}">
                      <a16:colId xmlns:a16="http://schemas.microsoft.com/office/drawing/2014/main" val="31999699"/>
                    </a:ext>
                  </a:extLst>
                </a:gridCol>
                <a:gridCol w="860318">
                  <a:extLst>
                    <a:ext uri="{9D8B030D-6E8A-4147-A177-3AD203B41FA5}">
                      <a16:colId xmlns:a16="http://schemas.microsoft.com/office/drawing/2014/main" val="2092282648"/>
                    </a:ext>
                  </a:extLst>
                </a:gridCol>
                <a:gridCol w="876864">
                  <a:extLst>
                    <a:ext uri="{9D8B030D-6E8A-4147-A177-3AD203B41FA5}">
                      <a16:colId xmlns:a16="http://schemas.microsoft.com/office/drawing/2014/main" val="571570606"/>
                    </a:ext>
                  </a:extLst>
                </a:gridCol>
                <a:gridCol w="794136">
                  <a:extLst>
                    <a:ext uri="{9D8B030D-6E8A-4147-A177-3AD203B41FA5}">
                      <a16:colId xmlns:a16="http://schemas.microsoft.com/office/drawing/2014/main" val="1215251868"/>
                    </a:ext>
                  </a:extLst>
                </a:gridCol>
              </a:tblGrid>
              <a:tr h="527169">
                <a:tc>
                  <a:txBody>
                    <a:bodyPr/>
                    <a:lstStyle/>
                    <a:p>
                      <a:r>
                        <a:rPr lang="en-US" dirty="0"/>
                        <a:t>DELIVERABLE</a:t>
                      </a:r>
                      <a:endParaRPr lang="en-NG" dirty="0"/>
                    </a:p>
                  </a:txBody>
                  <a:tcPr/>
                </a:tc>
                <a:tc>
                  <a:txBody>
                    <a:bodyPr/>
                    <a:lstStyle/>
                    <a:p>
                      <a:r>
                        <a:rPr lang="en-US" dirty="0"/>
                        <a:t>KPI</a:t>
                      </a:r>
                      <a:endParaRPr lang="en-NG" dirty="0"/>
                    </a:p>
                  </a:txBody>
                  <a:tcPr/>
                </a:tc>
                <a:tc>
                  <a:txBody>
                    <a:bodyPr/>
                    <a:lstStyle/>
                    <a:p>
                      <a:pPr algn="ctr" fontAlgn="t"/>
                      <a:r>
                        <a:rPr lang="en-US" sz="1400" b="1" i="0" u="none" strike="noStrike" dirty="0">
                          <a:solidFill>
                            <a:schemeClr val="tx1"/>
                          </a:solidFill>
                          <a:effectLst/>
                          <a:latin typeface="Tahoma" panose="020B0604030504040204" pitchFamily="34" charset="0"/>
                        </a:rPr>
                        <a:t>2024 Actual (Baseline)</a:t>
                      </a:r>
                    </a:p>
                  </a:txBody>
                  <a:tcPr marL="9525" marR="9525" marT="9525" marB="0"/>
                </a:tc>
                <a:tc>
                  <a:txBody>
                    <a:bodyPr/>
                    <a:lstStyle/>
                    <a:p>
                      <a:pPr algn="ctr" fontAlgn="t"/>
                      <a:r>
                        <a:rPr lang="en-US" sz="1400" b="1" i="0" u="none" strike="noStrike" dirty="0">
                          <a:solidFill>
                            <a:schemeClr val="tx1"/>
                          </a:solidFill>
                          <a:effectLst/>
                          <a:latin typeface="Tahoma" panose="020B0604030504040204" pitchFamily="34" charset="0"/>
                        </a:rPr>
                        <a:t>2025 Annual Target</a:t>
                      </a:r>
                    </a:p>
                  </a:txBody>
                  <a:tcPr marL="9525" marR="9525" marT="9525" marB="0"/>
                </a:tc>
                <a:tc>
                  <a:txBody>
                    <a:bodyPr/>
                    <a:lstStyle/>
                    <a:p>
                      <a:pPr algn="ctr" fontAlgn="ctr"/>
                      <a:r>
                        <a:rPr lang="en-US" sz="1400" b="1" i="0" u="none" strike="noStrike" dirty="0">
                          <a:solidFill>
                            <a:schemeClr val="tx1"/>
                          </a:solidFill>
                          <a:effectLst/>
                          <a:latin typeface="Tahoma" panose="020B0604030504040204" pitchFamily="34" charset="0"/>
                        </a:rPr>
                        <a:t>Q1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Q1 ACTUAL</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TARGET</a:t>
                      </a:r>
                    </a:p>
                  </a:txBody>
                  <a:tcPr marL="9525" marR="9525" marT="9525" marB="0" anchor="ctr"/>
                </a:tc>
                <a:tc>
                  <a:txBody>
                    <a:bodyPr/>
                    <a:lstStyle/>
                    <a:p>
                      <a:pPr algn="ctr" fontAlgn="ctr"/>
                      <a:r>
                        <a:rPr lang="en-US" sz="1400" b="1" i="0" u="none" strike="noStrike" dirty="0">
                          <a:solidFill>
                            <a:schemeClr val="tx1"/>
                          </a:solidFill>
                          <a:effectLst/>
                          <a:latin typeface="Tahoma" panose="020B0604030504040204" pitchFamily="34" charset="0"/>
                        </a:rPr>
                        <a:t>Q2 ACTUAL</a:t>
                      </a:r>
                    </a:p>
                  </a:txBody>
                  <a:tcPr marL="9525" marR="9525" marT="9525" marB="0" anchor="ctr"/>
                </a:tc>
                <a:extLst>
                  <a:ext uri="{0D108BD9-81ED-4DB2-BD59-A6C34878D82A}">
                    <a16:rowId xmlns:a16="http://schemas.microsoft.com/office/drawing/2014/main" val="1697842292"/>
                  </a:ext>
                </a:extLst>
              </a:tr>
              <a:tr h="354023">
                <a:tc rowSpan="7">
                  <a:txBody>
                    <a:bodyPr/>
                    <a:lstStyle/>
                    <a:p>
                      <a:pPr algn="l" fontAlgn="t"/>
                      <a:r>
                        <a:rPr lang="en-US" sz="1400" b="1" i="0" u="none" strike="noStrike" dirty="0">
                          <a:solidFill>
                            <a:srgbClr val="FF0000"/>
                          </a:solidFill>
                          <a:effectLst/>
                          <a:latin typeface="Tahoma" panose="020B0604030504040204" pitchFamily="34" charset="0"/>
                        </a:rPr>
                        <a:t>10</a:t>
                      </a:r>
                      <a:r>
                        <a:rPr lang="en-US" sz="1400" b="1" i="0" u="none" strike="noStrike" dirty="0">
                          <a:solidFill>
                            <a:srgbClr val="000000"/>
                          </a:solidFill>
                          <a:effectLst/>
                          <a:latin typeface="Tahoma" panose="020B0604030504040204" pitchFamily="34" charset="0"/>
                        </a:rPr>
                        <a:t>. Review the status of technical and vocational education in Nigeria, revise TVET programs and prioritize the acquisition of entrepreneurship education at all levels</a:t>
                      </a:r>
                    </a:p>
                  </a:txBody>
                  <a:tcPr marL="9525" marR="9525" marT="9525" marB="0"/>
                </a:tc>
                <a:tc>
                  <a:txBody>
                    <a:bodyPr/>
                    <a:lstStyle/>
                    <a:p>
                      <a:pPr algn="l" rtl="0"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10.1</a:t>
                      </a:r>
                      <a:r>
                        <a:rPr lang="en-US" sz="1400" b="0" i="0" u="none" strike="noStrike" dirty="0">
                          <a:solidFill>
                            <a:srgbClr val="000000"/>
                          </a:solidFill>
                          <a:effectLst/>
                          <a:latin typeface="Tahoma" panose="020B0604030504040204" pitchFamily="34" charset="0"/>
                        </a:rPr>
                        <a:t> Number of schools implementing the newly revised programs on TVET </a:t>
                      </a:r>
                    </a:p>
                    <a:p>
                      <a:pPr algn="l" rtl="0" fontAlgn="ctr"/>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124901024"/>
                  </a:ext>
                </a:extLst>
              </a:tr>
              <a:tr h="354023">
                <a:tc vMerge="1">
                  <a:txBody>
                    <a:bodyPr/>
                    <a:lstStyle/>
                    <a:p>
                      <a:endParaRPr lang="en-NG"/>
                    </a:p>
                  </a:txBody>
                  <a:tcPr/>
                </a:tc>
                <a:tc>
                  <a:txBody>
                    <a:bodyPr/>
                    <a:lstStyle/>
                    <a:p>
                      <a:pPr algn="l" rtl="0"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10.2</a:t>
                      </a:r>
                      <a:r>
                        <a:rPr lang="en-US" sz="1400" b="0" i="0" u="none" strike="noStrike" dirty="0">
                          <a:solidFill>
                            <a:srgbClr val="000000"/>
                          </a:solidFill>
                          <a:effectLst/>
                          <a:latin typeface="Tahoma" panose="020B0604030504040204" pitchFamily="34" charset="0"/>
                        </a:rPr>
                        <a:t> Number of revised programs implemented in TVET</a:t>
                      </a:r>
                    </a:p>
                    <a:p>
                      <a:pPr algn="l" rtl="0" fontAlgn="ctr"/>
                      <a:endParaRPr lang="en-US" sz="1400" b="0" i="0" u="none" strike="noStrike" dirty="0">
                        <a:solidFill>
                          <a:srgbClr val="000000"/>
                        </a:solidFill>
                        <a:effectLst/>
                        <a:latin typeface="Tahoma" panose="020B0604030504040204" pitchFamily="34" charset="0"/>
                      </a:endParaRPr>
                    </a:p>
                  </a:txBody>
                  <a:tcPr marL="9525" marR="9525" marT="9525" marB="0" anchor="ctr"/>
                </a:tc>
                <a:tc rowSpan="8">
                  <a:txBody>
                    <a:bodyPr/>
                    <a:lstStyle/>
                    <a:p>
                      <a:endParaRPr lang="en-NG" dirty="0"/>
                    </a:p>
                  </a:txBody>
                  <a:tcPr/>
                </a:tc>
                <a:tc rowSpan="8">
                  <a:txBody>
                    <a:bodyPr/>
                    <a:lstStyle/>
                    <a:p>
                      <a:endParaRPr lang="en-NG" dirty="0"/>
                    </a:p>
                  </a:txBody>
                  <a:tcPr/>
                </a:tc>
                <a:tc rowSpan="8">
                  <a:txBody>
                    <a:bodyPr/>
                    <a:lstStyle/>
                    <a:p>
                      <a:endParaRPr lang="en-NG" dirty="0"/>
                    </a:p>
                  </a:txBody>
                  <a:tcPr/>
                </a:tc>
                <a:tc rowSpan="8">
                  <a:txBody>
                    <a:bodyPr/>
                    <a:lstStyle/>
                    <a:p>
                      <a:endParaRPr lang="en-NG" dirty="0"/>
                    </a:p>
                  </a:txBody>
                  <a:tcPr/>
                </a:tc>
                <a:tc rowSpan="8">
                  <a:txBody>
                    <a:bodyPr/>
                    <a:lstStyle/>
                    <a:p>
                      <a:endParaRPr lang="en-NG" dirty="0"/>
                    </a:p>
                  </a:txBody>
                  <a:tcPr/>
                </a:tc>
                <a:tc rowSpan="8">
                  <a:txBody>
                    <a:bodyPr/>
                    <a:lstStyle/>
                    <a:p>
                      <a:endParaRPr lang="en-NG" dirty="0"/>
                    </a:p>
                  </a:txBody>
                  <a:tcPr/>
                </a:tc>
                <a:extLst>
                  <a:ext uri="{0D108BD9-81ED-4DB2-BD59-A6C34878D82A}">
                    <a16:rowId xmlns:a16="http://schemas.microsoft.com/office/drawing/2014/main" val="1275454959"/>
                  </a:ext>
                </a:extLst>
              </a:tr>
              <a:tr h="527169">
                <a:tc vMerge="1">
                  <a:txBody>
                    <a:bodyPr/>
                    <a:lstStyle/>
                    <a:p>
                      <a:endParaRPr lang="en-NG"/>
                    </a:p>
                  </a:txBody>
                  <a:tcPr/>
                </a:tc>
                <a:tc>
                  <a:txBody>
                    <a:bodyPr/>
                    <a:lstStyle/>
                    <a:p>
                      <a:pPr algn="l" rtl="0"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10.3</a:t>
                      </a:r>
                      <a:r>
                        <a:rPr lang="en-US" sz="1400" b="0" i="0" u="none" strike="noStrike" dirty="0">
                          <a:solidFill>
                            <a:srgbClr val="000000"/>
                          </a:solidFill>
                          <a:effectLst/>
                          <a:latin typeface="Tahoma" panose="020B0604030504040204" pitchFamily="34" charset="0"/>
                        </a:rPr>
                        <a:t> % increase in students taking technical and vocational courses at senior secondary school levels </a:t>
                      </a:r>
                    </a:p>
                    <a:p>
                      <a:pPr algn="l" rtl="0"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855956871"/>
                  </a:ext>
                </a:extLst>
              </a:tr>
              <a:tr h="354023">
                <a:tc vMerge="1">
                  <a:txBody>
                    <a:bodyPr/>
                    <a:lstStyle/>
                    <a:p>
                      <a:endParaRPr lang="en-NG"/>
                    </a:p>
                  </a:txBody>
                  <a:tcPr/>
                </a:tc>
                <a:tc>
                  <a:txBody>
                    <a:bodyPr/>
                    <a:lstStyle/>
                    <a:p>
                      <a:pPr algn="l" rtl="0" fontAlgn="ctr"/>
                      <a:r>
                        <a:rPr lang="en-US" sz="1400" b="0" i="0" u="none" strike="noStrike" dirty="0">
                          <a:solidFill>
                            <a:srgbClr val="FF0000"/>
                          </a:solidFill>
                          <a:effectLst/>
                          <a:latin typeface="Tahoma" panose="020B0604030504040204" pitchFamily="34" charset="0"/>
                        </a:rPr>
                        <a:t>10.4</a:t>
                      </a:r>
                      <a:r>
                        <a:rPr lang="en-US" sz="1400" b="0" i="0" u="none" strike="noStrike" dirty="0">
                          <a:solidFill>
                            <a:srgbClr val="000000"/>
                          </a:solidFill>
                          <a:effectLst/>
                          <a:latin typeface="Tahoma" panose="020B0604030504040204" pitchFamily="34" charset="0"/>
                        </a:rPr>
                        <a:t> Number of teachers trained in entrepreneurship </a:t>
                      </a:r>
                    </a:p>
                    <a:p>
                      <a:pPr algn="l" rtl="0"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912582683"/>
                  </a:ext>
                </a:extLst>
              </a:tr>
              <a:tr h="527169">
                <a:tc vMerge="1">
                  <a:txBody>
                    <a:bodyPr/>
                    <a:lstStyle/>
                    <a:p>
                      <a:endParaRPr lang="en-NG"/>
                    </a:p>
                  </a:txBody>
                  <a:tcPr/>
                </a:tc>
                <a:tc>
                  <a:txBody>
                    <a:bodyPr/>
                    <a:lstStyle/>
                    <a:p>
                      <a:pPr algn="l" rtl="0" fontAlgn="ctr"/>
                      <a:r>
                        <a:rPr lang="en-US" sz="1400" b="0" i="0" u="none" strike="noStrike" dirty="0">
                          <a:solidFill>
                            <a:srgbClr val="FF0000"/>
                          </a:solidFill>
                          <a:effectLst/>
                          <a:latin typeface="Tahoma" panose="020B0604030504040204" pitchFamily="34" charset="0"/>
                        </a:rPr>
                        <a:t>10.5</a:t>
                      </a:r>
                      <a:r>
                        <a:rPr lang="en-US" sz="1400" b="0" i="0" u="none" strike="noStrike" dirty="0">
                          <a:solidFill>
                            <a:srgbClr val="000000"/>
                          </a:solidFill>
                          <a:effectLst/>
                          <a:latin typeface="Tahoma" panose="020B0604030504040204" pitchFamily="34" charset="0"/>
                        </a:rPr>
                        <a:t> Number of certifications issued for vocational training (including tech-specific discipline) </a:t>
                      </a:r>
                    </a:p>
                    <a:p>
                      <a:pPr algn="l" rtl="0"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494592480"/>
                  </a:ext>
                </a:extLst>
              </a:tr>
              <a:tr h="416702">
                <a:tc vMerge="1">
                  <a:txBody>
                    <a:bodyPr/>
                    <a:lstStyle/>
                    <a:p>
                      <a:endParaRPr lang="en-NG"/>
                    </a:p>
                  </a:txBody>
                  <a:tcPr/>
                </a:tc>
                <a:tc>
                  <a:txBody>
                    <a:bodyPr/>
                    <a:lstStyle/>
                    <a:p>
                      <a:pPr algn="l" rtl="0" fontAlgn="ctr"/>
                      <a:r>
                        <a:rPr lang="en-US" sz="1400" b="0" i="0" u="none" strike="noStrike" dirty="0">
                          <a:solidFill>
                            <a:srgbClr val="000000"/>
                          </a:solidFill>
                          <a:effectLst/>
                          <a:latin typeface="Tahoma" panose="020B0604030504040204" pitchFamily="34" charset="0"/>
                        </a:rPr>
                        <a:t> </a:t>
                      </a:r>
                      <a:r>
                        <a:rPr lang="en-US" sz="1400" b="0" i="0" u="none" strike="noStrike" dirty="0">
                          <a:solidFill>
                            <a:srgbClr val="FF0000"/>
                          </a:solidFill>
                          <a:effectLst/>
                          <a:latin typeface="Tahoma" panose="020B0604030504040204" pitchFamily="34" charset="0"/>
                        </a:rPr>
                        <a:t>10.6</a:t>
                      </a:r>
                      <a:r>
                        <a:rPr lang="en-US" sz="1400" b="0" i="0" u="none" strike="noStrike" dirty="0">
                          <a:solidFill>
                            <a:srgbClr val="000000"/>
                          </a:solidFill>
                          <a:effectLst/>
                          <a:latin typeface="Tahoma" panose="020B0604030504040204" pitchFamily="34" charset="0"/>
                        </a:rPr>
                        <a:t> Number of TVET or Vocational Training Centers rehabilitated/upgraded </a:t>
                      </a:r>
                    </a:p>
                    <a:p>
                      <a:pPr algn="l" rtl="0"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3602379391"/>
                  </a:ext>
                </a:extLst>
              </a:tr>
              <a:tr h="354023">
                <a:tc vMerge="1">
                  <a:txBody>
                    <a:bodyPr/>
                    <a:lstStyle/>
                    <a:p>
                      <a:pPr algn="l" fontAlgn="t"/>
                      <a:endParaRPr lang="en-US" sz="1400" b="1" i="0" u="none" strike="noStrike" dirty="0">
                        <a:solidFill>
                          <a:srgbClr val="000000"/>
                        </a:solidFill>
                        <a:effectLst/>
                        <a:latin typeface="Tahoma" panose="020B0604030504040204" pitchFamily="34" charset="0"/>
                      </a:endParaRPr>
                    </a:p>
                  </a:txBody>
                  <a:tcPr marL="9525" marR="9525" marT="9525" marB="0"/>
                </a:tc>
                <a:tc>
                  <a:txBody>
                    <a:bodyPr/>
                    <a:lstStyle/>
                    <a:p>
                      <a:pPr algn="l" fontAlgn="ctr"/>
                      <a:r>
                        <a:rPr lang="en-US" sz="1400" b="0" i="0" u="none" strike="noStrike" dirty="0">
                          <a:solidFill>
                            <a:srgbClr val="FF0000"/>
                          </a:solidFill>
                          <a:effectLst/>
                          <a:latin typeface="Tahoma" panose="020B0604030504040204" pitchFamily="34" charset="0"/>
                        </a:rPr>
                        <a:t>10.7</a:t>
                      </a:r>
                      <a:r>
                        <a:rPr lang="en-US" sz="1400" b="0" i="0" u="none" strike="noStrike" dirty="0">
                          <a:solidFill>
                            <a:srgbClr val="000000"/>
                          </a:solidFill>
                          <a:effectLst/>
                          <a:latin typeface="Tahoma" panose="020B0604030504040204" pitchFamily="34" charset="0"/>
                        </a:rPr>
                        <a:t> Number of students enrolled in new TVET training facility </a:t>
                      </a:r>
                    </a:p>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4181209201"/>
                  </a:ext>
                </a:extLst>
              </a:tr>
              <a:tr h="180876">
                <a:tc>
                  <a:txBody>
                    <a:bodyPr/>
                    <a:lstStyle/>
                    <a:p>
                      <a:pPr algn="ctr" rtl="0" fontAlgn="t"/>
                      <a:r>
                        <a:rPr lang="en-NG" sz="1400" b="1" i="0" u="none" strike="noStrike">
                          <a:solidFill>
                            <a:srgbClr val="000000"/>
                          </a:solidFill>
                          <a:effectLst/>
                          <a:latin typeface="Tahoma" panose="020B0604030504040204" pitchFamily="34" charset="0"/>
                        </a:rPr>
                        <a:t> </a:t>
                      </a:r>
                    </a:p>
                  </a:txBody>
                  <a:tcPr marL="9525" marR="9525" marT="9525" marB="0"/>
                </a:tc>
                <a:tc>
                  <a:txBody>
                    <a:bodyPr/>
                    <a:lstStyle/>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1903678685"/>
                  </a:ext>
                </a:extLst>
              </a:tr>
              <a:tr h="180876">
                <a:tc>
                  <a:txBody>
                    <a:bodyPr/>
                    <a:lstStyle/>
                    <a:p>
                      <a:pPr algn="ctr"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pPr algn="l" fontAlgn="ctr"/>
                      <a:endParaRPr lang="en-US" sz="1400" b="0" i="0" u="none" strike="noStrike" dirty="0">
                        <a:solidFill>
                          <a:srgbClr val="000000"/>
                        </a:solidFill>
                        <a:effectLst/>
                        <a:latin typeface="Tahoma" panose="020B0604030504040204" pitchFamily="34" charset="0"/>
                      </a:endParaRPr>
                    </a:p>
                  </a:txBody>
                  <a:tcPr marL="9525" marR="9525" marT="9525" marB="0" anchor="ctr"/>
                </a:tc>
                <a:tc vMerge="1">
                  <a:txBody>
                    <a:bodyPr/>
                    <a:lstStyle/>
                    <a:p>
                      <a:endParaRPr lang="en-NG" dirty="0"/>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tc vMerge="1">
                  <a:txBody>
                    <a:bodyPr/>
                    <a:lstStyle/>
                    <a:p>
                      <a:endParaRPr lang="en-NG"/>
                    </a:p>
                  </a:txBody>
                  <a:tcPr/>
                </a:tc>
                <a:extLst>
                  <a:ext uri="{0D108BD9-81ED-4DB2-BD59-A6C34878D82A}">
                    <a16:rowId xmlns:a16="http://schemas.microsoft.com/office/drawing/2014/main" val="1323378241"/>
                  </a:ext>
                </a:extLst>
              </a:tr>
              <a:tr h="296823">
                <a:tc rowSpan="3">
                  <a:txBody>
                    <a:bodyPr/>
                    <a:lstStyle/>
                    <a:p>
                      <a:endParaRPr lang="en-NG" dirty="0"/>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382978855"/>
                  </a:ext>
                </a:extLst>
              </a:tr>
              <a:tr h="296823">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nchor="ct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3321460600"/>
                  </a:ext>
                </a:extLst>
              </a:tr>
              <a:tr h="382181">
                <a:tc vMerge="1">
                  <a:txBody>
                    <a:bodyPr/>
                    <a:lstStyle/>
                    <a:p>
                      <a:endParaRPr lang="en-NG"/>
                    </a:p>
                  </a:txBody>
                  <a:tcPr/>
                </a:tc>
                <a:tc>
                  <a:txBody>
                    <a:bodyPr/>
                    <a:lstStyle/>
                    <a:p>
                      <a:pPr algn="l" rtl="0" fontAlgn="t"/>
                      <a:endParaRPr lang="en-US" sz="1400" b="0" i="0" u="none" strike="noStrike" dirty="0">
                        <a:solidFill>
                          <a:srgbClr val="000000"/>
                        </a:solidFill>
                        <a:effectLst/>
                        <a:latin typeface="Tahoma" panose="020B0604030504040204" pitchFamily="34" charset="0"/>
                      </a:endParaRPr>
                    </a:p>
                  </a:txBody>
                  <a:tcPr marL="9525" marR="9525" marT="9525" marB="0"/>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tc>
                  <a:txBody>
                    <a:bodyPr/>
                    <a:lstStyle/>
                    <a:p>
                      <a:endParaRPr lang="en-NG" dirty="0"/>
                    </a:p>
                  </a:txBody>
                  <a:tcPr/>
                </a:tc>
                <a:extLst>
                  <a:ext uri="{0D108BD9-81ED-4DB2-BD59-A6C34878D82A}">
                    <a16:rowId xmlns:a16="http://schemas.microsoft.com/office/drawing/2014/main" val="2442977572"/>
                  </a:ext>
                </a:extLst>
              </a:tr>
            </a:tbl>
          </a:graphicData>
        </a:graphic>
      </p:graphicFrame>
    </p:spTree>
    <p:extLst>
      <p:ext uri="{BB962C8B-B14F-4D97-AF65-F5344CB8AC3E}">
        <p14:creationId xmlns:p14="http://schemas.microsoft.com/office/powerpoint/2010/main" val="708174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57B80-5ED7-0E75-710E-D0E31FDAE480}"/>
              </a:ext>
            </a:extLst>
          </p:cNvPr>
          <p:cNvSpPr>
            <a:spLocks noGrp="1"/>
          </p:cNvSpPr>
          <p:nvPr>
            <p:ph type="title"/>
          </p:nvPr>
        </p:nvSpPr>
        <p:spPr>
          <a:xfrm>
            <a:off x="1295402" y="766916"/>
            <a:ext cx="9603656" cy="560439"/>
          </a:xfrm>
        </p:spPr>
        <p:txBody>
          <a:bodyPr>
            <a:noAutofit/>
          </a:bodyPr>
          <a:lstStyle/>
          <a:p>
            <a:r>
              <a:rPr lang="en-US" sz="2800" dirty="0">
                <a:solidFill>
                  <a:schemeClr val="bg1"/>
                </a:solidFill>
                <a:latin typeface="Aharoni" panose="02010803020104030203" pitchFamily="2" charset="-79"/>
                <a:cs typeface="Aharoni" panose="02010803020104030203" pitchFamily="2" charset="-79"/>
              </a:rPr>
              <a:t>NIGERIA EDUCATION SECTOR RENEWAL INITIATIVE (NESRI)</a:t>
            </a:r>
            <a:endParaRPr lang="en-NG" sz="2800" dirty="0">
              <a:solidFill>
                <a:schemeClr val="bg1"/>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B067F28E-B2EC-0B34-D8E7-6F83AF67BCAF}"/>
              </a:ext>
            </a:extLst>
          </p:cNvPr>
          <p:cNvSpPr>
            <a:spLocks noGrp="1"/>
          </p:cNvSpPr>
          <p:nvPr>
            <p:ph idx="1"/>
          </p:nvPr>
        </p:nvSpPr>
        <p:spPr>
          <a:xfrm>
            <a:off x="1317526" y="1627783"/>
            <a:ext cx="9601196" cy="4360061"/>
          </a:xfrm>
        </p:spPr>
        <p:txBody>
          <a:bodyPr>
            <a:normAutofit lnSpcReduction="10000"/>
          </a:bodyPr>
          <a:lstStyle/>
          <a:p>
            <a:pPr algn="ctr"/>
            <a:r>
              <a:rPr lang="en-US" sz="2800" b="1" dirty="0">
                <a:solidFill>
                  <a:schemeClr val="bg1"/>
                </a:solidFill>
              </a:rPr>
              <a:t>SIX PRIORITY / FOCUS AREAS</a:t>
            </a:r>
          </a:p>
          <a:p>
            <a:pPr algn="ctr"/>
            <a:endParaRPr lang="en-US" sz="2800" b="1" dirty="0">
              <a:solidFill>
                <a:schemeClr val="bg1"/>
              </a:solidFill>
            </a:endParaRPr>
          </a:p>
          <a:p>
            <a:pPr algn="ctr"/>
            <a:r>
              <a:rPr lang="en-US" sz="2800" b="1" dirty="0">
                <a:solidFill>
                  <a:schemeClr val="bg1"/>
                </a:solidFill>
              </a:rPr>
              <a:t>TVET</a:t>
            </a:r>
          </a:p>
          <a:p>
            <a:pPr algn="ctr"/>
            <a:r>
              <a:rPr lang="en-US" sz="2800" b="1" dirty="0">
                <a:solidFill>
                  <a:schemeClr val="bg1"/>
                </a:solidFill>
              </a:rPr>
              <a:t>STEMM</a:t>
            </a:r>
          </a:p>
          <a:p>
            <a:pPr algn="ctr"/>
            <a:r>
              <a:rPr lang="en-US" sz="2800" b="1" dirty="0">
                <a:solidFill>
                  <a:schemeClr val="bg1"/>
                </a:solidFill>
              </a:rPr>
              <a:t>OUT-OF SCHOOL CHILDREN</a:t>
            </a:r>
          </a:p>
          <a:p>
            <a:pPr algn="ctr"/>
            <a:r>
              <a:rPr lang="en-US" sz="2800" b="1" dirty="0">
                <a:solidFill>
                  <a:schemeClr val="bg1"/>
                </a:solidFill>
              </a:rPr>
              <a:t>GIRL-CHILD EDUCATION</a:t>
            </a:r>
          </a:p>
          <a:p>
            <a:pPr algn="ctr"/>
            <a:r>
              <a:rPr lang="en-US" sz="2800" b="1" dirty="0">
                <a:solidFill>
                  <a:schemeClr val="bg1"/>
                </a:solidFill>
              </a:rPr>
              <a:t>DATA AND DIGITIZATION</a:t>
            </a:r>
          </a:p>
          <a:p>
            <a:pPr algn="ctr"/>
            <a:r>
              <a:rPr lang="en-US" sz="2800" b="1" dirty="0">
                <a:solidFill>
                  <a:schemeClr val="bg1"/>
                </a:solidFill>
              </a:rPr>
              <a:t>EDUCATION QUALITY ASSURANCE</a:t>
            </a:r>
          </a:p>
        </p:txBody>
      </p:sp>
    </p:spTree>
    <p:extLst>
      <p:ext uri="{BB962C8B-B14F-4D97-AF65-F5344CB8AC3E}">
        <p14:creationId xmlns:p14="http://schemas.microsoft.com/office/powerpoint/2010/main" val="3425217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fontScale="90000"/>
          </a:bodyPr>
          <a:lstStyle/>
          <a:p>
            <a:r>
              <a:rPr lang="en-US" sz="3200" dirty="0">
                <a:solidFill>
                  <a:srgbClr val="00B0F0"/>
                </a:solidFill>
                <a:latin typeface="Arial Black" panose="020B0A04020102020204" pitchFamily="34" charset="0"/>
              </a:rPr>
              <a:t>HIGH IMPACT MINISTERIAL DELIVERABLE</a:t>
            </a:r>
          </a:p>
        </p:txBody>
      </p:sp>
      <p:sp>
        <p:nvSpPr>
          <p:cNvPr id="4" name="Content Placeholder 3">
            <a:extLst>
              <a:ext uri="{FF2B5EF4-FFF2-40B4-BE49-F238E27FC236}">
                <a16:creationId xmlns:a16="http://schemas.microsoft.com/office/drawing/2014/main" id="{BEF10807-4C4E-7C86-4EFC-503A828DB6EB}"/>
              </a:ext>
            </a:extLst>
          </p:cNvPr>
          <p:cNvSpPr>
            <a:spLocks noGrp="1"/>
          </p:cNvSpPr>
          <p:nvPr>
            <p:ph idx="1"/>
          </p:nvPr>
        </p:nvSpPr>
        <p:spPr>
          <a:xfrm>
            <a:off x="1295401" y="1648918"/>
            <a:ext cx="9601196" cy="4226950"/>
          </a:xfrm>
        </p:spPr>
        <p:txBody>
          <a:bodyPr/>
          <a:lstStyle/>
          <a:p>
            <a:pPr algn="ctr"/>
            <a:r>
              <a:rPr lang="en-US" b="1" dirty="0">
                <a:solidFill>
                  <a:schemeClr val="bg1"/>
                </a:solidFill>
              </a:rPr>
              <a:t>PROJECT TEMPLATE</a:t>
            </a:r>
            <a:endParaRPr lang="en-NG" b="1" dirty="0">
              <a:solidFill>
                <a:schemeClr val="bg1"/>
              </a:solidFill>
            </a:endParaRPr>
          </a:p>
        </p:txBody>
      </p:sp>
    </p:spTree>
    <p:extLst>
      <p:ext uri="{BB962C8B-B14F-4D97-AF65-F5344CB8AC3E}">
        <p14:creationId xmlns:p14="http://schemas.microsoft.com/office/powerpoint/2010/main" val="2691149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C5B28-A922-7F44-56BC-DB6ED9770652}"/>
              </a:ext>
            </a:extLst>
          </p:cNvPr>
          <p:cNvSpPr>
            <a:spLocks noGrp="1"/>
          </p:cNvSpPr>
          <p:nvPr>
            <p:ph type="title"/>
          </p:nvPr>
        </p:nvSpPr>
        <p:spPr>
          <a:xfrm>
            <a:off x="1295402" y="742122"/>
            <a:ext cx="9601196" cy="755375"/>
          </a:xfrm>
        </p:spPr>
        <p:txBody>
          <a:bodyPr>
            <a:normAutofit fontScale="90000"/>
          </a:bodyPr>
          <a:lstStyle/>
          <a:p>
            <a:r>
              <a:rPr lang="en-US" dirty="0">
                <a:solidFill>
                  <a:schemeClr val="bg1"/>
                </a:solidFill>
                <a:highlight>
                  <a:srgbClr val="00FFFF"/>
                </a:highlight>
              </a:rPr>
              <a:t>COLLABORATION</a:t>
            </a:r>
            <a:endParaRPr lang="en-NG" dirty="0">
              <a:solidFill>
                <a:schemeClr val="bg1"/>
              </a:solidFill>
              <a:highlight>
                <a:srgbClr val="00FFFF"/>
              </a:highlight>
            </a:endParaRPr>
          </a:p>
        </p:txBody>
      </p:sp>
      <p:pic>
        <p:nvPicPr>
          <p:cNvPr id="4" name="Content Placeholder 3">
            <a:extLst>
              <a:ext uri="{FF2B5EF4-FFF2-40B4-BE49-F238E27FC236}">
                <a16:creationId xmlns:a16="http://schemas.microsoft.com/office/drawing/2014/main" id="{1CF87973-4379-625B-CD14-803B0BE51FCB}"/>
              </a:ext>
            </a:extLst>
          </p:cNvPr>
          <p:cNvPicPr>
            <a:picLocks noGrp="1" noChangeAspect="1"/>
          </p:cNvPicPr>
          <p:nvPr>
            <p:ph idx="1"/>
          </p:nvPr>
        </p:nvPicPr>
        <p:blipFill>
          <a:blip r:embed="rId3"/>
          <a:stretch>
            <a:fillRect/>
          </a:stretch>
        </p:blipFill>
        <p:spPr>
          <a:xfrm>
            <a:off x="662609" y="1351722"/>
            <a:ext cx="10800521" cy="4764156"/>
          </a:xfrm>
          <a:prstGeom prst="rect">
            <a:avLst/>
          </a:prstGeom>
        </p:spPr>
      </p:pic>
    </p:spTree>
    <p:extLst>
      <p:ext uri="{BB962C8B-B14F-4D97-AF65-F5344CB8AC3E}">
        <p14:creationId xmlns:p14="http://schemas.microsoft.com/office/powerpoint/2010/main" val="3082390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228850"/>
            <a:ext cx="9601196" cy="3647018"/>
          </a:xfrm>
        </p:spPr>
        <p:txBody>
          <a:bodyPr/>
          <a:lstStyle/>
          <a:p>
            <a:endParaRPr lang="en-US" i="1" dirty="0">
              <a:solidFill>
                <a:schemeClr val="bg1"/>
              </a:solidFill>
              <a:latin typeface="Arial Black" panose="020B0A04020102020204" pitchFamily="34" charset="0"/>
            </a:endParaRPr>
          </a:p>
          <a:p>
            <a:endParaRPr lang="en-US" i="1" dirty="0">
              <a:solidFill>
                <a:schemeClr val="bg1"/>
              </a:solidFill>
              <a:latin typeface="Arial Black" panose="020B0A04020102020204" pitchFamily="34" charset="0"/>
            </a:endParaRPr>
          </a:p>
          <a:p>
            <a:pPr marL="0" indent="0" algn="ctr">
              <a:buNone/>
            </a:pPr>
            <a:r>
              <a:rPr lang="en-US" sz="4400" i="1" dirty="0">
                <a:solidFill>
                  <a:srgbClr val="0070C0"/>
                </a:solidFill>
                <a:latin typeface="Arial Black" panose="020B0A04020102020204" pitchFamily="34" charset="0"/>
              </a:rPr>
              <a:t>THANK YOU FOR LISTENING</a:t>
            </a:r>
          </a:p>
        </p:txBody>
      </p:sp>
      <p:pic>
        <p:nvPicPr>
          <p:cNvPr id="4" name="Picture 2" descr="http://www.champion.com.ng/imageholder/nigeria_flag_1.gif"/>
          <p:cNvPicPr>
            <a:picLocks noChangeAspect="1" noChangeArrowheads="1"/>
          </p:cNvPicPr>
          <p:nvPr/>
        </p:nvPicPr>
        <p:blipFill>
          <a:blip r:embed="rId2"/>
          <a:srcRect/>
          <a:stretch>
            <a:fillRect/>
          </a:stretch>
        </p:blipFill>
        <p:spPr bwMode="auto">
          <a:xfrm>
            <a:off x="5257800" y="603252"/>
            <a:ext cx="1905000" cy="1789428"/>
          </a:xfrm>
          <a:prstGeom prst="rect">
            <a:avLst/>
          </a:prstGeom>
          <a:noFill/>
          <a:ln w="9525">
            <a:noFill/>
            <a:miter lim="800000"/>
            <a:headEnd/>
            <a:tailEnd/>
          </a:ln>
        </p:spPr>
      </p:pic>
    </p:spTree>
    <p:extLst>
      <p:ext uri="{BB962C8B-B14F-4D97-AF65-F5344CB8AC3E}">
        <p14:creationId xmlns:p14="http://schemas.microsoft.com/office/powerpoint/2010/main" val="291110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5" cy="1620981"/>
          </a:xfrm>
        </p:spPr>
        <p:txBody>
          <a:bodyPr>
            <a:normAutofit/>
          </a:bodyPr>
          <a:lstStyle/>
          <a:p>
            <a:r>
              <a:rPr lang="en-US" sz="3200" b="1"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OUR VISION</a:t>
            </a:r>
            <a:endParaRPr lang="en-US" sz="3200" dirty="0">
              <a:solidFill>
                <a:schemeClr val="bg2">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1356360" y="1981201"/>
            <a:ext cx="9711690" cy="4232564"/>
          </a:xfrm>
        </p:spPr>
        <p:txBody>
          <a:bodyPr>
            <a:normAutofit/>
          </a:bodyPr>
          <a:lstStyle/>
          <a:p>
            <a:pPr marL="0" indent="0" algn="just">
              <a:buNone/>
            </a:pP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To Become An Economy Model, Delivering Sound Education For The Public Good</a:t>
            </a: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Calibri"/>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latin typeface="Calibri"/>
            </a:endParaRPr>
          </a:p>
          <a:p>
            <a:pPr lvl="1">
              <a:buFont typeface="Wingdings" panose="05000000000000000000" pitchFamily="2" charset="2"/>
              <a:buChar char="Ø"/>
            </a:pPr>
            <a:endParaRPr lang="en-GB" b="1" dirty="0">
              <a:solidFill>
                <a:schemeClr val="bg1"/>
              </a:solidFill>
            </a:endParaRPr>
          </a:p>
        </p:txBody>
      </p:sp>
    </p:spTree>
    <p:extLst>
      <p:ext uri="{BB962C8B-B14F-4D97-AF65-F5344CB8AC3E}">
        <p14:creationId xmlns:p14="http://schemas.microsoft.com/office/powerpoint/2010/main" val="1342511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72234"/>
          </a:xfrm>
        </p:spPr>
        <p:txBody>
          <a:bodyPr>
            <a:normAutofit/>
          </a:bodyPr>
          <a:lstStyle/>
          <a:p>
            <a:r>
              <a:rPr lang="en-US" sz="3200" b="1"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OUR MISSION</a:t>
            </a:r>
            <a:endParaRPr lang="en-US" sz="3200" dirty="0">
              <a:solidFill>
                <a:schemeClr val="bg2">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1356360" y="1537253"/>
            <a:ext cx="9711690" cy="4240695"/>
          </a:xfrm>
        </p:spPr>
        <p:txBody>
          <a:bodyPr>
            <a:normAutofit/>
          </a:bodyPr>
          <a:lstStyle/>
          <a:p>
            <a:pPr marL="457200" lvl="1" indent="0" algn="just">
              <a:buNone/>
            </a:pPr>
            <a:endParaRPr kumimoji="0" lang="en-US" sz="3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endParaRPr kumimoji="0" lang="en-US" sz="3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lvl="1" indent="0" algn="just">
              <a:buNone/>
            </a:pPr>
            <a:r>
              <a:rPr kumimoji="0" lang="en-US" sz="3200" b="0"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To Use Education As A Tool For Fostering Development Of All Nigerian Citizens To Their Full Potential In The Promotion Of A  Strong, Democratic, Egalitarian, Prosperous, Indivisible And Indissoluble Sovereign Nation Under God</a:t>
            </a:r>
          </a:p>
          <a:p>
            <a:pPr marL="457200" lvl="1" indent="0">
              <a:buNone/>
            </a:pPr>
            <a:endParaRPr lang="en-GB" b="1" dirty="0">
              <a:solidFill>
                <a:schemeClr val="bg1"/>
              </a:solidFill>
            </a:endParaRPr>
          </a:p>
        </p:txBody>
      </p:sp>
    </p:spTree>
    <p:extLst>
      <p:ext uri="{BB962C8B-B14F-4D97-AF65-F5344CB8AC3E}">
        <p14:creationId xmlns:p14="http://schemas.microsoft.com/office/powerpoint/2010/main" val="701964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2C60-642D-698A-47BA-88A905FB7D54}"/>
              </a:ext>
            </a:extLst>
          </p:cNvPr>
          <p:cNvSpPr>
            <a:spLocks noGrp="1"/>
          </p:cNvSpPr>
          <p:nvPr>
            <p:ph type="title"/>
          </p:nvPr>
        </p:nvSpPr>
        <p:spPr/>
        <p:txBody>
          <a:bodyPr>
            <a:normAutofit fontScale="9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a:solidFill>
                  <a:schemeClr val="tx1"/>
                </a:solidFill>
                <a:latin typeface="Calibri" panose="020F0502020204030204" pitchFamily="34" charset="0"/>
                <a:cs typeface="Calibri" panose="020F0502020204030204" pitchFamily="34" charset="0"/>
              </a:rPr>
              <a:t>Ministerial Performance Bond</a:t>
            </a:r>
            <a:br>
              <a:rPr lang="en-US" sz="4400" kern="0" dirty="0">
                <a:solidFill>
                  <a:schemeClr val="tx1"/>
                </a:solidFill>
                <a:latin typeface="Calibri" panose="020F0502020204030204" pitchFamily="34" charset="0"/>
                <a:cs typeface="Calibri" panose="020F0502020204030204" pitchFamily="34" charset="0"/>
              </a:rPr>
            </a:br>
            <a:br>
              <a:rPr lang="en-US" sz="4400" kern="0" dirty="0">
                <a:solidFill>
                  <a:schemeClr val="tx1"/>
                </a:solidFill>
                <a:latin typeface="Calibri" panose="020F0502020204030204" pitchFamily="34" charset="0"/>
                <a:cs typeface="Calibri" panose="020F0502020204030204" pitchFamily="34" charset="0"/>
              </a:rPr>
            </a:br>
            <a:r>
              <a:rPr lang="en-US" sz="4400" kern="0" dirty="0" err="1">
                <a:solidFill>
                  <a:schemeClr val="tx1"/>
                </a:solidFill>
                <a:latin typeface="Calibri" panose="020F0502020204030204" pitchFamily="34" charset="0"/>
                <a:cs typeface="Calibri" panose="020F0502020204030204" pitchFamily="34" charset="0"/>
              </a:rPr>
              <a:t>fo</a:t>
            </a:r>
            <a:r>
              <a:rPr kumimoji="0" lang="en-US" sz="27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 Presidential Priorities and Deliverables (2023 – 2027</a:t>
            </a:r>
            <a:r>
              <a:rPr kumimoji="0" lang="en-US" sz="2700" b="0"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a:t>
            </a:r>
            <a:br>
              <a:rPr kumimoji="0" lang="en-US" sz="2700" b="0"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br>
            <a:r>
              <a:rPr lang="en-US" sz="4400" kern="0" dirty="0">
                <a:solidFill>
                  <a:schemeClr val="tx1"/>
                </a:solidFill>
                <a:latin typeface="Calibri" panose="020F0502020204030204" pitchFamily="34" charset="0"/>
                <a:cs typeface="Calibri" panose="020F0502020204030204" pitchFamily="34" charset="0"/>
              </a:rPr>
              <a:t>Presidential Priorities and Deliverables (2023 – 2027)</a:t>
            </a:r>
            <a:br>
              <a:rPr lang="en-US" sz="4400" kern="0" dirty="0">
                <a:solidFill>
                  <a:schemeClr val="tx1"/>
                </a:solidFill>
                <a:latin typeface="Calibri" panose="020F0502020204030204" pitchFamily="34" charset="0"/>
                <a:cs typeface="Calibri" panose="020F0502020204030204" pitchFamily="34" charset="0"/>
              </a:rPr>
            </a:br>
            <a:endParaRPr lang="en-NG" dirty="0"/>
          </a:p>
        </p:txBody>
      </p:sp>
      <p:sp>
        <p:nvSpPr>
          <p:cNvPr id="3" name="Content Placeholder 2">
            <a:extLst>
              <a:ext uri="{FF2B5EF4-FFF2-40B4-BE49-F238E27FC236}">
                <a16:creationId xmlns:a16="http://schemas.microsoft.com/office/drawing/2014/main" id="{EFDE6FED-5A99-73B2-CD24-1DC6C0DF89C2}"/>
              </a:ext>
            </a:extLst>
          </p:cNvPr>
          <p:cNvSpPr>
            <a:spLocks noGrp="1"/>
          </p:cNvSpPr>
          <p:nvPr>
            <p:ph idx="1"/>
          </p:nvPr>
        </p:nvSpPr>
        <p:spPr>
          <a:xfrm>
            <a:off x="1295401" y="1655805"/>
            <a:ext cx="9601196" cy="4220063"/>
          </a:xfrm>
        </p:spPr>
        <p:txBody>
          <a:bodyPr>
            <a:normAutofit fontScale="25000" lnSpcReduction="20000"/>
          </a:bodyPr>
          <a:lstStyle/>
          <a:p>
            <a:r>
              <a:rPr lang="en-US" sz="2400" dirty="0">
                <a:latin typeface="Arial Black" panose="020B0A04020102020204" pitchFamily="34" charset="0"/>
              </a:rPr>
              <a:t>FEDERAL EXECUTIVE </a:t>
            </a:r>
          </a:p>
          <a:p>
            <a:endParaRPr lang="en-US" sz="2400" dirty="0">
              <a:latin typeface="Arial Black" panose="020B0A04020102020204" pitchFamily="34" charset="0"/>
            </a:endParaRPr>
          </a:p>
          <a:p>
            <a:pPr algn="ctr"/>
            <a:r>
              <a:rPr lang="en-US" sz="2400" dirty="0">
                <a:latin typeface="Arial Black" panose="020B0A04020102020204" pitchFamily="34" charset="0"/>
              </a:rPr>
              <a:t>COUNCIL (FEC) RETREAT</a:t>
            </a:r>
            <a:br>
              <a:rPr lang="en-US" sz="2400" dirty="0">
                <a:latin typeface="Arial Black" panose="020B0A04020102020204" pitchFamily="34" charset="0"/>
              </a:rPr>
            </a:br>
            <a:r>
              <a:rPr lang="en-US" sz="9600" dirty="0">
                <a:latin typeface="Arial Black" panose="020B0A04020102020204" pitchFamily="34" charset="0"/>
              </a:rPr>
              <a:t>D ON</a:t>
            </a:r>
            <a:br>
              <a:rPr lang="en-US" sz="9600" dirty="0">
                <a:latin typeface="Arial Black" panose="020B0A04020102020204" pitchFamily="34" charset="0"/>
              </a:rPr>
            </a:br>
            <a: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Federal Executive Council (FEC) Retreat</a:t>
            </a:r>
            <a:b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Held On</a:t>
            </a:r>
            <a:b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br>
            <a:b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 Wednesday 1</a:t>
            </a:r>
            <a:r>
              <a:rPr kumimoji="0" lang="en-US" sz="9600" b="1" i="0" u="none" strike="noStrike" kern="0" cap="none" spc="0" normalizeH="0" baseline="3000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st</a:t>
            </a:r>
            <a: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 – Friday 3</a:t>
            </a:r>
            <a:r>
              <a:rPr kumimoji="0" lang="en-US" sz="9600" b="1" i="0" u="none" strike="noStrike" kern="0" cap="none" spc="0" normalizeH="0" baseline="3000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rd</a:t>
            </a:r>
            <a: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 November 2023</a:t>
            </a:r>
            <a:r>
              <a:rPr lang="en-US" sz="9600" b="1" kern="0" dirty="0">
                <a:solidFill>
                  <a:srgbClr val="0C0C0C"/>
                </a:solidFill>
                <a:latin typeface="Tahoma" panose="020B0604030504040204" pitchFamily="34" charset="0"/>
                <a:ea typeface="Tahoma" panose="020B0604030504040204" pitchFamily="34" charset="0"/>
                <a:cs typeface="Tahoma" panose="020B0604030504040204" pitchFamily="34" charset="0"/>
              </a:rPr>
              <a:t> </a:t>
            </a:r>
          </a:p>
          <a:p>
            <a:pPr marL="0" indent="0" algn="ctr">
              <a:buNone/>
            </a:pPr>
            <a: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At</a:t>
            </a:r>
            <a:b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 </a:t>
            </a:r>
            <a:b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t>State House Banquet Hall, Abuja. </a:t>
            </a:r>
            <a:br>
              <a:rPr kumimoji="0" lang="en-US" sz="9600" b="1" i="0" u="none" strike="noStrike" kern="0" cap="none" spc="0" normalizeH="0" baseline="0" noProof="0" dirty="0">
                <a:ln>
                  <a:noFill/>
                </a:ln>
                <a:solidFill>
                  <a:srgbClr val="0C0C0C"/>
                </a:solidFill>
                <a:effectLst/>
                <a:uLnTx/>
                <a:uFillTx/>
                <a:latin typeface="Tahoma" panose="020B0604030504040204" pitchFamily="34" charset="0"/>
                <a:ea typeface="Tahoma" panose="020B0604030504040204" pitchFamily="34" charset="0"/>
                <a:cs typeface="Tahoma" panose="020B0604030504040204" pitchFamily="34" charset="0"/>
              </a:rPr>
            </a:br>
            <a:br>
              <a:rPr lang="en-US" sz="9600" dirty="0">
                <a:latin typeface="Tahoma" panose="020B0604030504040204" pitchFamily="34" charset="0"/>
                <a:ea typeface="Tahoma" panose="020B0604030504040204" pitchFamily="34" charset="0"/>
                <a:cs typeface="Tahoma" panose="020B0604030504040204" pitchFamily="34" charset="0"/>
              </a:rPr>
            </a:br>
            <a:r>
              <a:rPr lang="en-US" sz="11200" dirty="0">
                <a:latin typeface="Tahoma" panose="020B0604030504040204" pitchFamily="34" charset="0"/>
                <a:ea typeface="Tahoma" panose="020B0604030504040204" pitchFamily="34" charset="0"/>
                <a:cs typeface="Tahoma" panose="020B0604030504040204" pitchFamily="34" charset="0"/>
              </a:rPr>
              <a:t> WEDNESDAY 1</a:t>
            </a:r>
            <a:r>
              <a:rPr lang="en-US" sz="11200" baseline="30000" dirty="0">
                <a:latin typeface="Tahoma" panose="020B0604030504040204" pitchFamily="34" charset="0"/>
                <a:ea typeface="Tahoma" panose="020B0604030504040204" pitchFamily="34" charset="0"/>
                <a:cs typeface="Tahoma" panose="020B0604030504040204" pitchFamily="34" charset="0"/>
              </a:rPr>
              <a:t>ST</a:t>
            </a:r>
            <a:r>
              <a:rPr lang="en-US" sz="11200" dirty="0">
                <a:latin typeface="Tahoma" panose="020B0604030504040204" pitchFamily="34" charset="0"/>
                <a:ea typeface="Tahoma" panose="020B0604030504040204" pitchFamily="34" charset="0"/>
                <a:cs typeface="Tahoma" panose="020B0604030504040204" pitchFamily="34" charset="0"/>
              </a:rPr>
              <a:t> – FRIDAY 3</a:t>
            </a:r>
            <a:r>
              <a:rPr lang="en-US" sz="11200" baseline="30000" dirty="0">
                <a:latin typeface="Tahoma" panose="020B0604030504040204" pitchFamily="34" charset="0"/>
                <a:ea typeface="Tahoma" panose="020B0604030504040204" pitchFamily="34" charset="0"/>
                <a:cs typeface="Tahoma" panose="020B0604030504040204" pitchFamily="34" charset="0"/>
              </a:rPr>
              <a:t>RD</a:t>
            </a:r>
            <a:r>
              <a:rPr lang="en-US" sz="11200" dirty="0">
                <a:latin typeface="Tahoma" panose="020B0604030504040204" pitchFamily="34" charset="0"/>
                <a:ea typeface="Tahoma" panose="020B0604030504040204" pitchFamily="34" charset="0"/>
                <a:cs typeface="Tahoma" panose="020B0604030504040204" pitchFamily="34" charset="0"/>
              </a:rPr>
              <a:t> NOVEMBER 2023</a:t>
            </a:r>
            <a:br>
              <a:rPr lang="en-US" sz="11200" dirty="0">
                <a:latin typeface="Tahoma" panose="020B0604030504040204" pitchFamily="34" charset="0"/>
                <a:ea typeface="Tahoma" panose="020B0604030504040204" pitchFamily="34" charset="0"/>
                <a:cs typeface="Tahoma" panose="020B0604030504040204" pitchFamily="34" charset="0"/>
              </a:rPr>
            </a:br>
            <a:br>
              <a:rPr lang="en-US" sz="11200" dirty="0">
                <a:latin typeface="Arial Black" panose="020B0A04020102020204" pitchFamily="34" charset="0"/>
              </a:rPr>
            </a:br>
            <a:r>
              <a:rPr lang="en-US" sz="11200" dirty="0">
                <a:latin typeface="Arial Black" panose="020B0A04020102020204" pitchFamily="34" charset="0"/>
              </a:rPr>
              <a:t>AT</a:t>
            </a:r>
            <a:br>
              <a:rPr lang="en-US" sz="11200" dirty="0">
                <a:latin typeface="Arial Black" panose="020B0A04020102020204" pitchFamily="34" charset="0"/>
              </a:rPr>
            </a:br>
            <a:r>
              <a:rPr lang="en-US" sz="11200" dirty="0">
                <a:latin typeface="Arial Black" panose="020B0A04020102020204" pitchFamily="34" charset="0"/>
              </a:rPr>
              <a:t> </a:t>
            </a:r>
            <a:br>
              <a:rPr lang="en-US" sz="11200" dirty="0">
                <a:latin typeface="Arial Black" panose="020B0A04020102020204" pitchFamily="34" charset="0"/>
              </a:rPr>
            </a:br>
            <a:r>
              <a:rPr lang="en-US" sz="2400" dirty="0">
                <a:latin typeface="Arial Black" panose="020B0A04020102020204" pitchFamily="34" charset="0"/>
              </a:rPr>
              <a:t>STATE HOUSE BANQUET HALL, ABUJA. </a:t>
            </a:r>
            <a:br>
              <a:rPr lang="en-US" sz="2400" dirty="0">
                <a:latin typeface="Arial Black" panose="020B0A04020102020204" pitchFamily="34" charset="0"/>
              </a:rPr>
            </a:br>
            <a:endParaRPr lang="en-NG" dirty="0"/>
          </a:p>
        </p:txBody>
      </p:sp>
    </p:spTree>
    <p:extLst>
      <p:ext uri="{BB962C8B-B14F-4D97-AF65-F5344CB8AC3E}">
        <p14:creationId xmlns:p14="http://schemas.microsoft.com/office/powerpoint/2010/main" val="919271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8"/>
            <a:ext cx="9601195" cy="1620981"/>
          </a:xfrm>
        </p:spPr>
        <p:txBody>
          <a:bodyPr>
            <a:normAutofit/>
          </a:bodyPr>
          <a:lstStyle/>
          <a:p>
            <a:r>
              <a:rPr lang="en-US" sz="3200" b="1" dirty="0">
                <a:solidFill>
                  <a:schemeClr val="bg2">
                    <a:lumMod val="60000"/>
                    <a:lumOff val="40000"/>
                  </a:schemeClr>
                </a:solidFill>
                <a:latin typeface="Tahoma" panose="020B0604030504040204" pitchFamily="34" charset="0"/>
                <a:ea typeface="Tahoma" panose="020B0604030504040204" pitchFamily="34" charset="0"/>
                <a:cs typeface="Tahoma" panose="020B0604030504040204" pitchFamily="34" charset="0"/>
              </a:rPr>
              <a:t>MR. PRESIDENTS 8-POINT AGENDA</a:t>
            </a:r>
            <a:endParaRPr lang="en-US" sz="3200" dirty="0">
              <a:solidFill>
                <a:schemeClr val="bg2">
                  <a:lumMod val="60000"/>
                  <a:lumOff val="40000"/>
                </a:schemeClr>
              </a:solidFill>
              <a:latin typeface="Arial Black" panose="020B0A04020102020204" pitchFamily="34" charset="0"/>
            </a:endParaRPr>
          </a:p>
        </p:txBody>
      </p:sp>
      <p:sp>
        <p:nvSpPr>
          <p:cNvPr id="3" name="Content Placeholder 2"/>
          <p:cNvSpPr>
            <a:spLocks noGrp="1"/>
          </p:cNvSpPr>
          <p:nvPr>
            <p:ph idx="1"/>
          </p:nvPr>
        </p:nvSpPr>
        <p:spPr>
          <a:xfrm>
            <a:off x="1356360" y="1981201"/>
            <a:ext cx="9711690" cy="4232564"/>
          </a:xfrm>
        </p:spPr>
        <p:txBody>
          <a:bodyPr>
            <a:normAutofit/>
          </a:bodyPr>
          <a:lstStyle/>
          <a:p>
            <a:pPr marL="0" indent="0" algn="just">
              <a:buNone/>
            </a:pPr>
            <a:endParaRPr lang="en-US" sz="28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lvl="1" indent="0">
              <a:buNone/>
            </a:pPr>
            <a:endParaRPr lang="en-GB" b="1" dirty="0">
              <a:solidFill>
                <a:schemeClr val="bg1"/>
              </a:solidFill>
              <a:latin typeface="Arial" pitchFamily="34" charset="0"/>
              <a:cs typeface="Arial" pitchFamily="34" charset="0"/>
            </a:endParaRPr>
          </a:p>
        </p:txBody>
      </p:sp>
      <p:pic>
        <p:nvPicPr>
          <p:cNvPr id="4" name="Picture 2" descr="http://www.champion.com.ng/imageholder/nigeria_flag_1.gif"/>
          <p:cNvPicPr>
            <a:picLocks noChangeAspect="1" noChangeArrowheads="1"/>
          </p:cNvPicPr>
          <p:nvPr/>
        </p:nvPicPr>
        <p:blipFill>
          <a:blip r:embed="rId3"/>
          <a:srcRect/>
          <a:stretch>
            <a:fillRect/>
          </a:stretch>
        </p:blipFill>
        <p:spPr bwMode="auto">
          <a:xfrm>
            <a:off x="9956800" y="628652"/>
            <a:ext cx="1714500" cy="1758948"/>
          </a:xfrm>
          <a:prstGeom prst="rect">
            <a:avLst/>
          </a:prstGeom>
          <a:noFill/>
          <a:ln w="9525">
            <a:noFill/>
            <a:miter lim="800000"/>
            <a:headEnd/>
            <a:tailEnd/>
          </a:ln>
        </p:spPr>
      </p:pic>
      <p:pic>
        <p:nvPicPr>
          <p:cNvPr id="5" name="Picture 4">
            <a:extLst>
              <a:ext uri="{FF2B5EF4-FFF2-40B4-BE49-F238E27FC236}">
                <a16:creationId xmlns:a16="http://schemas.microsoft.com/office/drawing/2014/main" id="{6BC412C4-830F-A7E4-A61A-2DDC576A0C5F}"/>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1232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65019"/>
            <a:ext cx="9601195" cy="813262"/>
          </a:xfrm>
        </p:spPr>
        <p:txBody>
          <a:bodyPr>
            <a:normAutofit/>
          </a:bodyPr>
          <a:lstStyle/>
          <a:p>
            <a:r>
              <a:rPr lang="en-US" sz="2400" dirty="0">
                <a:solidFill>
                  <a:schemeClr val="tx1"/>
                </a:solidFill>
                <a:highlight>
                  <a:srgbClr val="0000FF"/>
                </a:highlight>
                <a:latin typeface="Tahoma" panose="020B0604030504040204" pitchFamily="34" charset="0"/>
                <a:ea typeface="Tahoma" panose="020B0604030504040204" pitchFamily="34" charset="0"/>
                <a:cs typeface="Tahoma" panose="020B0604030504040204" pitchFamily="34" charset="0"/>
              </a:rPr>
              <a:t>23 MINISTERIAL DELIVERABLES ASSIGNED TO </a:t>
            </a:r>
            <a:r>
              <a:rPr lang="en-US" sz="2800" dirty="0">
                <a:solidFill>
                  <a:schemeClr val="tx1"/>
                </a:solidFill>
                <a:highlight>
                  <a:srgbClr val="0000FF"/>
                </a:highlight>
                <a:latin typeface="Arial Black" panose="020B0A04020102020204" pitchFamily="34" charset="0"/>
                <a:ea typeface="Tahoma" panose="020B0604030504040204" pitchFamily="34" charset="0"/>
                <a:cs typeface="Tahoma" panose="020B0604030504040204" pitchFamily="34" charset="0"/>
              </a:rPr>
              <a:t>FME</a:t>
            </a:r>
            <a:endParaRPr lang="en-US" sz="2800" dirty="0">
              <a:solidFill>
                <a:schemeClr val="tx1"/>
              </a:solidFill>
              <a:highlight>
                <a:srgbClr val="0000FF"/>
              </a:highlight>
              <a:latin typeface="Arial Black" panose="020B0A04020102020204" pitchFamily="34" charset="0"/>
            </a:endParaRPr>
          </a:p>
        </p:txBody>
      </p:sp>
      <p:pic>
        <p:nvPicPr>
          <p:cNvPr id="7" name="Content Placeholder 6">
            <a:extLst>
              <a:ext uri="{FF2B5EF4-FFF2-40B4-BE49-F238E27FC236}">
                <a16:creationId xmlns:a16="http://schemas.microsoft.com/office/drawing/2014/main" id="{65A3003A-123A-3BF3-5622-E06ECF042086}"/>
              </a:ext>
            </a:extLst>
          </p:cNvPr>
          <p:cNvPicPr>
            <a:picLocks noGrp="1" noChangeAspect="1"/>
          </p:cNvPicPr>
          <p:nvPr>
            <p:ph idx="1"/>
          </p:nvPr>
        </p:nvPicPr>
        <p:blipFill>
          <a:blip r:embed="rId2"/>
          <a:stretch>
            <a:fillRect/>
          </a:stretch>
        </p:blipFill>
        <p:spPr>
          <a:xfrm>
            <a:off x="1124465" y="1478281"/>
            <a:ext cx="10194324" cy="4382569"/>
          </a:xfrm>
          <a:prstGeom prst="rect">
            <a:avLst/>
          </a:prstGeom>
        </p:spPr>
      </p:pic>
    </p:spTree>
    <p:extLst>
      <p:ext uri="{BB962C8B-B14F-4D97-AF65-F5344CB8AC3E}">
        <p14:creationId xmlns:p14="http://schemas.microsoft.com/office/powerpoint/2010/main" val="41470283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12400</TotalTime>
  <Words>1702</Words>
  <Application>Microsoft Office PowerPoint</Application>
  <PresentationFormat>Widescreen</PresentationFormat>
  <Paragraphs>256</Paragraphs>
  <Slides>48</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7" baseType="lpstr">
      <vt:lpstr>Aharoni</vt:lpstr>
      <vt:lpstr>Arial</vt:lpstr>
      <vt:lpstr>Arial Black</vt:lpstr>
      <vt:lpstr>Calibri</vt:lpstr>
      <vt:lpstr>Garamond</vt:lpstr>
      <vt:lpstr>Tahoma</vt:lpstr>
      <vt:lpstr>Wingdings</vt:lpstr>
      <vt:lpstr>Organic</vt:lpstr>
      <vt:lpstr>Worksheet</vt:lpstr>
      <vt:lpstr>      </vt:lpstr>
      <vt:lpstr>PRESENTATION BY   DR. CLARIS UJAM   AT THE  SENSITIZATION MEETING OF STAKEHOLDERS IN COLLEGES OF EDUCATION ON THE IMPLEMENTATION OF MINISTERIAL DELIVERABLES AND THE NIGERIA  EDUCATION SECTOR RENEWAL INITIATIVES (NESRI)      </vt:lpstr>
      <vt:lpstr>CONTENTS</vt:lpstr>
      <vt:lpstr>INTRODUCTION</vt:lpstr>
      <vt:lpstr>OUR VISION</vt:lpstr>
      <vt:lpstr>OUR MISSION</vt:lpstr>
      <vt:lpstr>Ministerial Performance Bond  fo Presidential Priorities and Deliverables (2023 – 2027) Presidential Priorities and Deliverables (2023 – 2027) </vt:lpstr>
      <vt:lpstr>MR. PRESIDENTS 8-POINT AGENDA</vt:lpstr>
      <vt:lpstr>23 MINISTERIAL DELIVERABLES ASSIGNED TO FME</vt:lpstr>
      <vt:lpstr>MINISTERIAL DELIVERABLES 2</vt:lpstr>
      <vt:lpstr>MINISTERIAL DELIVERABLES 3</vt:lpstr>
      <vt:lpstr>MINISTERIAL DELIVERABLES 4</vt:lpstr>
      <vt:lpstr>MINISTERIAL DELIVERABLES 5</vt:lpstr>
      <vt:lpstr>MINISTERIAL DELIVERABLES 5</vt:lpstr>
      <vt:lpstr>MINISTERIAL DELIVERABLES 6</vt:lpstr>
      <vt:lpstr>MINISTERIAL DELIVERABLES 7</vt:lpstr>
      <vt:lpstr>MINISTERIAL DELIVERABLES 8</vt:lpstr>
      <vt:lpstr>MINISTERIAL DELIVERABLES 9</vt:lpstr>
      <vt:lpstr>MINISTERIAL DELIVERABLES 9</vt:lpstr>
      <vt:lpstr>MINISTERIAL DELIVERABLES 10</vt:lpstr>
      <vt:lpstr>MINISTERIAL DELIVERABLES 11</vt:lpstr>
      <vt:lpstr>MINISTERIAL DELIVERABLES 12</vt:lpstr>
      <vt:lpstr>MINISTERIAL DELIVERABLES 13</vt:lpstr>
      <vt:lpstr>MINISTERIAL DELIVERABLES 14</vt:lpstr>
      <vt:lpstr>MINISTERIAL DELIVERABLES 15</vt:lpstr>
      <vt:lpstr>MINISTERIAL DELIVERABLES 16</vt:lpstr>
      <vt:lpstr>MINISTERIAL DELIVERABLES 17</vt:lpstr>
      <vt:lpstr>MINISTERIAL DELIVERABLES 18</vt:lpstr>
      <vt:lpstr>MINISTERIAL DELIVERABLES 18</vt:lpstr>
      <vt:lpstr>MINISTERIAL DELIVERABLES 19</vt:lpstr>
      <vt:lpstr>MINISTERIAL DELIVERABLES 20</vt:lpstr>
      <vt:lpstr>MINISTERIAL DELIVERABLES 21</vt:lpstr>
      <vt:lpstr>MINISTERIAL DELIVERABLES 22</vt:lpstr>
      <vt:lpstr>MINISTERIAL DELIVERABLES 23</vt:lpstr>
      <vt:lpstr>HIGH IMPACT MINISTERIAL DELIVERABLE</vt:lpstr>
      <vt:lpstr>HIGH IMPACT MINISTERIAL DELIVERABLE</vt:lpstr>
      <vt:lpstr>HIGH IMPACT MINISTERIAL DELIVERABLE</vt:lpstr>
      <vt:lpstr>HIGH IMPACT MINISTERIAL DELIVERABLE</vt:lpstr>
      <vt:lpstr>HIGH IMPACT MINISTERIAL DELIVERABLE</vt:lpstr>
      <vt:lpstr>HIGH IMPACT MINISTERIAL DELIVERABLE</vt:lpstr>
      <vt:lpstr>HIGH IMPACT MINISTERIAL DELIVERABLE</vt:lpstr>
      <vt:lpstr>HIGH IMPACT MINISTERIAL DELIVERABLE</vt:lpstr>
      <vt:lpstr>HIGH IMPACT MINISTERIAL DELIVERABLE</vt:lpstr>
      <vt:lpstr>HIGH IMPACT MINISTERIAL DELIVERABLE</vt:lpstr>
      <vt:lpstr>NIGERIA EDUCATION SECTOR RENEWAL INITIATIVE (NESRI)</vt:lpstr>
      <vt:lpstr>HIGH IMPACT MINISTERIAL DELIVERABLE</vt:lpstr>
      <vt:lpstr>COLLABORATION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greatyom;JOY OBALLUM</dc:creator>
  <cp:lastModifiedBy>CLARIS UJAM</cp:lastModifiedBy>
  <cp:revision>399</cp:revision>
  <cp:lastPrinted>2025-06-23T12:07:24Z</cp:lastPrinted>
  <dcterms:created xsi:type="dcterms:W3CDTF">2016-05-18T09:51:29Z</dcterms:created>
  <dcterms:modified xsi:type="dcterms:W3CDTF">2025-06-23T12:12:30Z</dcterms:modified>
</cp:coreProperties>
</file>