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3" r:id="rId2"/>
    <p:sldId id="257" r:id="rId3"/>
    <p:sldId id="260" r:id="rId4"/>
    <p:sldId id="275" r:id="rId5"/>
    <p:sldId id="276" r:id="rId6"/>
    <p:sldId id="277" r:id="rId7"/>
    <p:sldId id="278" r:id="rId8"/>
    <p:sldId id="279" r:id="rId9"/>
    <p:sldId id="280" r:id="rId10"/>
    <p:sldId id="284" r:id="rId11"/>
    <p:sldId id="285" r:id="rId12"/>
    <p:sldId id="281" r:id="rId13"/>
    <p:sldId id="282" r:id="rId14"/>
  </p:sldIdLst>
  <p:sldSz cx="10693400" cy="7556500"/>
  <p:notesSz cx="6858000" cy="9144000"/>
  <p:embeddedFontLst>
    <p:embeddedFont>
      <p:font typeface="Aileron" panose="020B0604020202020204" charset="0"/>
      <p:regular r:id="rId15"/>
    </p:embeddedFont>
    <p:embeddedFont>
      <p:font typeface="Aileron Bold" panose="020B0604020202020204" charset="0"/>
      <p:regular r:id="rId16"/>
    </p:embeddedFont>
    <p:embeddedFont>
      <p:font typeface="Aileron Bold Italics" panose="020B0604020202020204" charset="0"/>
      <p:regular r:id="rId17"/>
    </p:embeddedFont>
    <p:embeddedFont>
      <p:font typeface="Aileron Italics" panose="020B0604020202020204" charset="0"/>
      <p:regular r:id="rId18"/>
    </p:embeddedFont>
    <p:embeddedFont>
      <p:font typeface="Aileron Ultra-Bold" panose="020B0604020202020204" charset="0"/>
      <p:regular r:id="rId19"/>
    </p:embeddedFont>
    <p:embeddedFont>
      <p:font typeface="Canva Sans" panose="020B0604020202020204" charset="0"/>
      <p:regular r:id="rId20"/>
    </p:embeddedFont>
    <p:embeddedFont>
      <p:font typeface="Canva Sans Bold" panose="020B0604020202020204" charset="0"/>
      <p:regular r:id="rId21"/>
    </p:embeddedFont>
    <p:embeddedFont>
      <p:font typeface="Canva Sans Bold Italics" panose="020B0604020202020204" charset="0"/>
      <p:regular r:id="rId22"/>
    </p:embeddedFont>
    <p:embeddedFont>
      <p:font typeface="Canva Sans Italics" panose="020B0604020202020204" charset="0"/>
      <p:regular r:id="rId23"/>
    </p:embeddedFont>
    <p:embeddedFont>
      <p:font typeface="Georgia" panose="02040502050405020303" pitchFamily="18" charset="0"/>
      <p:regular r:id="rId24"/>
      <p:bold r:id="rId25"/>
      <p:italic r:id="rId26"/>
      <p:boldItalic r:id="rId27"/>
    </p:embeddedFont>
    <p:embeddedFont>
      <p:font typeface="IBM Plex Sans Condensed" panose="020B0506050203000203" pitchFamily="34" charset="0"/>
      <p:regular r:id="rId28"/>
    </p:embeddedFont>
    <p:embeddedFont>
      <p:font typeface="League Spartan" panose="020B0604020202020204" charset="0"/>
      <p:regular r:id="rId29"/>
    </p:embeddedFont>
    <p:embeddedFont>
      <p:font typeface="Montserrat 1" panose="020B0604020202020204" charset="0"/>
      <p:regular r:id="rId30"/>
    </p:embeddedFont>
    <p:embeddedFont>
      <p:font typeface="Montserrat 1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138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svg"/><Relationship Id="rId21" Type="http://schemas.openxmlformats.org/officeDocument/2006/relationships/image" Target="../media/image24.svg"/><Relationship Id="rId34" Type="http://schemas.openxmlformats.org/officeDocument/2006/relationships/image" Target="../media/image37.png"/><Relationship Id="rId42" Type="http://schemas.openxmlformats.org/officeDocument/2006/relationships/image" Target="../media/image45.png"/><Relationship Id="rId47" Type="http://schemas.openxmlformats.org/officeDocument/2006/relationships/image" Target="../media/image50.png"/><Relationship Id="rId50" Type="http://schemas.openxmlformats.org/officeDocument/2006/relationships/image" Target="../media/image53.svg"/><Relationship Id="rId55" Type="http://schemas.openxmlformats.org/officeDocument/2006/relationships/image" Target="../media/image58.png"/><Relationship Id="rId7" Type="http://schemas.openxmlformats.org/officeDocument/2006/relationships/image" Target="../media/image1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sv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3" Type="http://schemas.openxmlformats.org/officeDocument/2006/relationships/image" Target="../media/image56.png"/><Relationship Id="rId58" Type="http://schemas.openxmlformats.org/officeDocument/2006/relationships/image" Target="../media/image61.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png"/><Relationship Id="rId57" Type="http://schemas.openxmlformats.org/officeDocument/2006/relationships/image" Target="../media/image60.png"/><Relationship Id="rId61" Type="http://schemas.openxmlformats.org/officeDocument/2006/relationships/image" Target="../media/image64.svg"/><Relationship Id="rId10" Type="http://schemas.openxmlformats.org/officeDocument/2006/relationships/image" Target="../media/image13.svg"/><Relationship Id="rId19" Type="http://schemas.openxmlformats.org/officeDocument/2006/relationships/image" Target="../media/image22.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svg"/><Relationship Id="rId60" Type="http://schemas.openxmlformats.org/officeDocument/2006/relationships/image" Target="../media/image6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svg"/><Relationship Id="rId30" Type="http://schemas.openxmlformats.org/officeDocument/2006/relationships/image" Target="../media/image33.sv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png"/><Relationship Id="rId56" Type="http://schemas.openxmlformats.org/officeDocument/2006/relationships/image" Target="../media/image59.png"/><Relationship Id="rId8" Type="http://schemas.openxmlformats.org/officeDocument/2006/relationships/image" Target="../media/image11.png"/><Relationship Id="rId51" Type="http://schemas.openxmlformats.org/officeDocument/2006/relationships/image" Target="../media/image54.sv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8.png"/><Relationship Id="rId33" Type="http://schemas.openxmlformats.org/officeDocument/2006/relationships/image" Target="../media/image36.svg"/><Relationship Id="rId38" Type="http://schemas.openxmlformats.org/officeDocument/2006/relationships/image" Target="../media/image41.png"/><Relationship Id="rId46" Type="http://schemas.openxmlformats.org/officeDocument/2006/relationships/image" Target="../media/image49.svg"/><Relationship Id="rId59" Type="http://schemas.openxmlformats.org/officeDocument/2006/relationships/image" Target="../media/image62.png"/></Relationships>
</file>

<file path=ppt/slides/_rels/slide3.xml.rels><?xml version="1.0" encoding="UTF-8" standalone="yes"?>
<Relationships xmlns="http://schemas.openxmlformats.org/package/2006/relationships"><Relationship Id="rId13" Type="http://schemas.openxmlformats.org/officeDocument/2006/relationships/image" Target="../media/image74.png"/><Relationship Id="rId18" Type="http://schemas.openxmlformats.org/officeDocument/2006/relationships/image" Target="../media/image79.svg"/><Relationship Id="rId26" Type="http://schemas.openxmlformats.org/officeDocument/2006/relationships/image" Target="../media/image87.svg"/><Relationship Id="rId39" Type="http://schemas.openxmlformats.org/officeDocument/2006/relationships/image" Target="../media/image100.svg"/><Relationship Id="rId3" Type="http://schemas.openxmlformats.org/officeDocument/2006/relationships/image" Target="../media/image6.png"/><Relationship Id="rId21" Type="http://schemas.openxmlformats.org/officeDocument/2006/relationships/image" Target="../media/image82.png"/><Relationship Id="rId34" Type="http://schemas.openxmlformats.org/officeDocument/2006/relationships/image" Target="../media/image95.svg"/><Relationship Id="rId42" Type="http://schemas.openxmlformats.org/officeDocument/2006/relationships/image" Target="../media/image103.png"/><Relationship Id="rId47" Type="http://schemas.openxmlformats.org/officeDocument/2006/relationships/image" Target="../media/image108.svg"/><Relationship Id="rId50" Type="http://schemas.openxmlformats.org/officeDocument/2006/relationships/image" Target="../media/image4.png"/><Relationship Id="rId7" Type="http://schemas.openxmlformats.org/officeDocument/2006/relationships/image" Target="../media/image68.svg"/><Relationship Id="rId12" Type="http://schemas.openxmlformats.org/officeDocument/2006/relationships/image" Target="../media/image73.svg"/><Relationship Id="rId17" Type="http://schemas.openxmlformats.org/officeDocument/2006/relationships/image" Target="../media/image78.png"/><Relationship Id="rId25" Type="http://schemas.openxmlformats.org/officeDocument/2006/relationships/image" Target="../media/image86.svg"/><Relationship Id="rId33" Type="http://schemas.openxmlformats.org/officeDocument/2006/relationships/image" Target="../media/image94.svg"/><Relationship Id="rId38" Type="http://schemas.openxmlformats.org/officeDocument/2006/relationships/image" Target="../media/image99.png"/><Relationship Id="rId46" Type="http://schemas.openxmlformats.org/officeDocument/2006/relationships/image" Target="../media/image107.svg"/><Relationship Id="rId2" Type="http://schemas.openxmlformats.org/officeDocument/2006/relationships/image" Target="../media/image65.png"/><Relationship Id="rId16" Type="http://schemas.openxmlformats.org/officeDocument/2006/relationships/image" Target="../media/image77.svg"/><Relationship Id="rId20" Type="http://schemas.openxmlformats.org/officeDocument/2006/relationships/image" Target="../media/image81.svg"/><Relationship Id="rId29" Type="http://schemas.openxmlformats.org/officeDocument/2006/relationships/image" Target="../media/image90.svg"/><Relationship Id="rId41"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24" Type="http://schemas.openxmlformats.org/officeDocument/2006/relationships/image" Target="../media/image85.png"/><Relationship Id="rId32" Type="http://schemas.openxmlformats.org/officeDocument/2006/relationships/image" Target="../media/image93.svg"/><Relationship Id="rId37" Type="http://schemas.openxmlformats.org/officeDocument/2006/relationships/image" Target="../media/image98.png"/><Relationship Id="rId40" Type="http://schemas.openxmlformats.org/officeDocument/2006/relationships/image" Target="../media/image101.svg"/><Relationship Id="rId45" Type="http://schemas.openxmlformats.org/officeDocument/2006/relationships/image" Target="../media/image106.png"/><Relationship Id="rId5" Type="http://schemas.openxmlformats.org/officeDocument/2006/relationships/image" Target="../media/image66.png"/><Relationship Id="rId15" Type="http://schemas.openxmlformats.org/officeDocument/2006/relationships/image" Target="../media/image76.png"/><Relationship Id="rId23" Type="http://schemas.openxmlformats.org/officeDocument/2006/relationships/image" Target="../media/image84.png"/><Relationship Id="rId28" Type="http://schemas.openxmlformats.org/officeDocument/2006/relationships/image" Target="../media/image89.png"/><Relationship Id="rId36" Type="http://schemas.openxmlformats.org/officeDocument/2006/relationships/image" Target="../media/image97.png"/><Relationship Id="rId49" Type="http://schemas.openxmlformats.org/officeDocument/2006/relationships/image" Target="../media/image110.svg"/><Relationship Id="rId10" Type="http://schemas.openxmlformats.org/officeDocument/2006/relationships/image" Target="../media/image71.png"/><Relationship Id="rId19" Type="http://schemas.openxmlformats.org/officeDocument/2006/relationships/image" Target="../media/image80.png"/><Relationship Id="rId31" Type="http://schemas.openxmlformats.org/officeDocument/2006/relationships/image" Target="../media/image92.png"/><Relationship Id="rId44" Type="http://schemas.openxmlformats.org/officeDocument/2006/relationships/image" Target="../media/image105.png"/><Relationship Id="rId4" Type="http://schemas.openxmlformats.org/officeDocument/2006/relationships/image" Target="../media/image7.png"/><Relationship Id="rId9" Type="http://schemas.openxmlformats.org/officeDocument/2006/relationships/image" Target="../media/image70.svg"/><Relationship Id="rId14" Type="http://schemas.openxmlformats.org/officeDocument/2006/relationships/image" Target="../media/image75.png"/><Relationship Id="rId22" Type="http://schemas.openxmlformats.org/officeDocument/2006/relationships/image" Target="../media/image83.svg"/><Relationship Id="rId27" Type="http://schemas.openxmlformats.org/officeDocument/2006/relationships/image" Target="../media/image88.png"/><Relationship Id="rId30" Type="http://schemas.openxmlformats.org/officeDocument/2006/relationships/image" Target="../media/image91.png"/><Relationship Id="rId35" Type="http://schemas.openxmlformats.org/officeDocument/2006/relationships/image" Target="../media/image96.svg"/><Relationship Id="rId43" Type="http://schemas.openxmlformats.org/officeDocument/2006/relationships/image" Target="../media/image104.svg"/><Relationship Id="rId48" Type="http://schemas.openxmlformats.org/officeDocument/2006/relationships/image" Target="../media/image109.png"/><Relationship Id="rId8"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112.svg"/><Relationship Id="rId2" Type="http://schemas.openxmlformats.org/officeDocument/2006/relationships/image" Target="../media/image11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4.svg"/><Relationship Id="rId2" Type="http://schemas.openxmlformats.org/officeDocument/2006/relationships/image" Target="../media/image11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6.svg"/><Relationship Id="rId2" Type="http://schemas.openxmlformats.org/officeDocument/2006/relationships/image" Target="../media/image11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8.svg"/><Relationship Id="rId2" Type="http://schemas.openxmlformats.org/officeDocument/2006/relationships/image" Target="../media/image117.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0.svg"/><Relationship Id="rId2" Type="http://schemas.openxmlformats.org/officeDocument/2006/relationships/image" Target="../media/image119.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00718" y="-2032232"/>
            <a:ext cx="14947619" cy="14398747"/>
          </a:xfrm>
          <a:custGeom>
            <a:avLst/>
            <a:gdLst/>
            <a:ahLst/>
            <a:cxnLst/>
            <a:rect l="l" t="t" r="r" b="b"/>
            <a:pathLst>
              <a:path w="25563624" h="24624935">
                <a:moveTo>
                  <a:pt x="0" y="0"/>
                </a:moveTo>
                <a:lnTo>
                  <a:pt x="25563623" y="0"/>
                </a:lnTo>
                <a:lnTo>
                  <a:pt x="25563623" y="24624935"/>
                </a:lnTo>
                <a:lnTo>
                  <a:pt x="0" y="246249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581637" y="5995382"/>
            <a:ext cx="1670844" cy="556948"/>
          </a:xfrm>
          <a:custGeom>
            <a:avLst/>
            <a:gdLst/>
            <a:ahLst/>
            <a:cxnLst/>
            <a:rect l="l" t="t" r="r" b="b"/>
            <a:pathLst>
              <a:path w="2857500" h="952500">
                <a:moveTo>
                  <a:pt x="0" y="0"/>
                </a:moveTo>
                <a:lnTo>
                  <a:pt x="2857500" y="0"/>
                </a:lnTo>
                <a:lnTo>
                  <a:pt x="2857500" y="952500"/>
                </a:lnTo>
                <a:lnTo>
                  <a:pt x="0" y="952500"/>
                </a:lnTo>
                <a:lnTo>
                  <a:pt x="0" y="0"/>
                </a:lnTo>
                <a:close/>
              </a:path>
            </a:pathLst>
          </a:custGeom>
          <a:blipFill>
            <a:blip r:embed="rId4"/>
            <a:stretch>
              <a:fillRect/>
            </a:stretch>
          </a:blipFill>
        </p:spPr>
      </p:sp>
      <p:sp>
        <p:nvSpPr>
          <p:cNvPr id="4" name="Freeform 4"/>
          <p:cNvSpPr/>
          <p:nvPr/>
        </p:nvSpPr>
        <p:spPr>
          <a:xfrm>
            <a:off x="147908" y="921803"/>
            <a:ext cx="1637427" cy="879978"/>
          </a:xfrm>
          <a:custGeom>
            <a:avLst/>
            <a:gdLst/>
            <a:ahLst/>
            <a:cxnLst/>
            <a:rect l="l" t="t" r="r" b="b"/>
            <a:pathLst>
              <a:path w="2800350" h="1504950">
                <a:moveTo>
                  <a:pt x="0" y="0"/>
                </a:moveTo>
                <a:lnTo>
                  <a:pt x="2800350" y="0"/>
                </a:lnTo>
                <a:lnTo>
                  <a:pt x="2800350" y="1504950"/>
                </a:lnTo>
                <a:lnTo>
                  <a:pt x="0" y="1504950"/>
                </a:lnTo>
                <a:lnTo>
                  <a:pt x="0" y="0"/>
                </a:lnTo>
                <a:close/>
              </a:path>
            </a:pathLst>
          </a:custGeom>
          <a:blipFill>
            <a:blip r:embed="rId5"/>
            <a:stretch>
              <a:fillRect/>
            </a:stretch>
          </a:blipFill>
        </p:spPr>
      </p:sp>
      <p:grpSp>
        <p:nvGrpSpPr>
          <p:cNvPr id="5" name="Group 5"/>
          <p:cNvGrpSpPr>
            <a:grpSpLocks noChangeAspect="1"/>
          </p:cNvGrpSpPr>
          <p:nvPr/>
        </p:nvGrpSpPr>
        <p:grpSpPr>
          <a:xfrm>
            <a:off x="-162245" y="2711450"/>
            <a:ext cx="10693398" cy="6015036"/>
            <a:chOff x="63500" y="63500"/>
            <a:chExt cx="18288000" cy="10287000"/>
          </a:xfrm>
        </p:grpSpPr>
        <p:sp>
          <p:nvSpPr>
            <p:cNvPr id="6" name="Freeform 6"/>
            <p:cNvSpPr/>
            <p:nvPr/>
          </p:nvSpPr>
          <p:spPr>
            <a:xfrm>
              <a:off x="63500" y="6350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000000">
                <a:alpha val="0"/>
              </a:srgbClr>
            </a:solidFill>
          </p:spPr>
        </p:sp>
        <p:sp>
          <p:nvSpPr>
            <p:cNvPr id="7" name="Freeform 7"/>
            <p:cNvSpPr/>
            <p:nvPr/>
          </p:nvSpPr>
          <p:spPr>
            <a:xfrm>
              <a:off x="7813675" y="63500"/>
              <a:ext cx="4384167" cy="4197096"/>
            </a:xfrm>
            <a:custGeom>
              <a:avLst/>
              <a:gdLst/>
              <a:ahLst/>
              <a:cxnLst/>
              <a:rect l="l" t="t" r="r" b="b"/>
              <a:pathLst>
                <a:path w="4384167" h="4197096">
                  <a:moveTo>
                    <a:pt x="0" y="0"/>
                  </a:moveTo>
                  <a:lnTo>
                    <a:pt x="0" y="4197096"/>
                  </a:lnTo>
                  <a:lnTo>
                    <a:pt x="4384167" y="4197096"/>
                  </a:lnTo>
                  <a:lnTo>
                    <a:pt x="4384167" y="0"/>
                  </a:lnTo>
                  <a:close/>
                </a:path>
              </a:pathLst>
            </a:custGeom>
            <a:solidFill>
              <a:srgbClr val="000000">
                <a:alpha val="0"/>
              </a:srgbClr>
            </a:solidFill>
          </p:spPr>
        </p:sp>
        <p:sp>
          <p:nvSpPr>
            <p:cNvPr id="8" name="Freeform 8"/>
            <p:cNvSpPr/>
            <p:nvPr/>
          </p:nvSpPr>
          <p:spPr>
            <a:xfrm>
              <a:off x="316484" y="321818"/>
              <a:ext cx="2871219" cy="1608585"/>
            </a:xfrm>
            <a:custGeom>
              <a:avLst/>
              <a:gdLst/>
              <a:ahLst/>
              <a:cxnLst/>
              <a:rect l="l" t="t" r="r" b="b"/>
              <a:pathLst>
                <a:path w="2803525" h="1506347">
                  <a:moveTo>
                    <a:pt x="0" y="1506347"/>
                  </a:moveTo>
                  <a:lnTo>
                    <a:pt x="2803525" y="1506347"/>
                  </a:lnTo>
                  <a:lnTo>
                    <a:pt x="2803525" y="0"/>
                  </a:lnTo>
                  <a:lnTo>
                    <a:pt x="0" y="0"/>
                  </a:lnTo>
                  <a:close/>
                </a:path>
              </a:pathLst>
            </a:custGeom>
            <a:solidFill>
              <a:srgbClr val="000000">
                <a:alpha val="0"/>
              </a:srgbClr>
            </a:solidFill>
          </p:spPr>
        </p:sp>
        <p:sp>
          <p:nvSpPr>
            <p:cNvPr id="9" name="Freeform 9"/>
            <p:cNvSpPr/>
            <p:nvPr/>
          </p:nvSpPr>
          <p:spPr>
            <a:xfrm>
              <a:off x="13176886" y="2068449"/>
              <a:ext cx="5174614" cy="6560440"/>
            </a:xfrm>
            <a:custGeom>
              <a:avLst/>
              <a:gdLst/>
              <a:ahLst/>
              <a:cxnLst/>
              <a:rect l="l" t="t" r="r" b="b"/>
              <a:pathLst>
                <a:path w="5174614" h="6560439">
                  <a:moveTo>
                    <a:pt x="0" y="0"/>
                  </a:moveTo>
                  <a:lnTo>
                    <a:pt x="0" y="6560439"/>
                  </a:lnTo>
                  <a:lnTo>
                    <a:pt x="5174614" y="6560439"/>
                  </a:lnTo>
                  <a:lnTo>
                    <a:pt x="5174614" y="0"/>
                  </a:lnTo>
                  <a:close/>
                </a:path>
              </a:pathLst>
            </a:custGeom>
            <a:solidFill>
              <a:srgbClr val="000000">
                <a:alpha val="0"/>
              </a:srgbClr>
            </a:solidFill>
          </p:spPr>
        </p:sp>
        <p:sp>
          <p:nvSpPr>
            <p:cNvPr id="10" name="Freeform 10"/>
            <p:cNvSpPr/>
            <p:nvPr/>
          </p:nvSpPr>
          <p:spPr>
            <a:xfrm>
              <a:off x="14739874" y="8998712"/>
              <a:ext cx="2861690" cy="949071"/>
            </a:xfrm>
            <a:custGeom>
              <a:avLst/>
              <a:gdLst/>
              <a:ahLst/>
              <a:cxnLst/>
              <a:rect l="l" t="t" r="r" b="b"/>
              <a:pathLst>
                <a:path w="2861690" h="949071">
                  <a:moveTo>
                    <a:pt x="0" y="949071"/>
                  </a:moveTo>
                  <a:lnTo>
                    <a:pt x="2861690" y="949071"/>
                  </a:lnTo>
                  <a:lnTo>
                    <a:pt x="2861690" y="0"/>
                  </a:lnTo>
                  <a:lnTo>
                    <a:pt x="0" y="0"/>
                  </a:lnTo>
                  <a:close/>
                </a:path>
              </a:pathLst>
            </a:custGeom>
            <a:solidFill>
              <a:srgbClr val="000000">
                <a:alpha val="0"/>
              </a:srgbClr>
            </a:solidFill>
          </p:spPr>
        </p:sp>
      </p:grpSp>
      <p:sp>
        <p:nvSpPr>
          <p:cNvPr id="12" name="TextBox 11">
            <a:extLst>
              <a:ext uri="{FF2B5EF4-FFF2-40B4-BE49-F238E27FC236}">
                <a16:creationId xmlns:a16="http://schemas.microsoft.com/office/drawing/2014/main" id="{C23664FD-51F7-4945-BEBC-B3ADF071FDE2}"/>
              </a:ext>
            </a:extLst>
          </p:cNvPr>
          <p:cNvSpPr txBox="1"/>
          <p:nvPr/>
        </p:nvSpPr>
        <p:spPr>
          <a:xfrm>
            <a:off x="546100" y="3056583"/>
            <a:ext cx="8109162" cy="740203"/>
          </a:xfrm>
          <a:prstGeom prst="rect">
            <a:avLst/>
          </a:prstGeom>
          <a:noFill/>
        </p:spPr>
        <p:txBody>
          <a:bodyPr wrap="square" rtlCol="0">
            <a:spAutoFit/>
          </a:bodyPr>
          <a:lstStyle/>
          <a:p>
            <a:r>
              <a:rPr lang="en-US" sz="4210" dirty="0">
                <a:solidFill>
                  <a:schemeClr val="bg1"/>
                </a:solidFill>
              </a:rPr>
              <a:t>Nigeria Education Data Initiative</a:t>
            </a:r>
            <a:endParaRPr lang="LID4096" sz="4210" dirty="0">
              <a:solidFill>
                <a:schemeClr val="bg1"/>
              </a:solidFill>
            </a:endParaRPr>
          </a:p>
        </p:txBody>
      </p:sp>
      <p:sp>
        <p:nvSpPr>
          <p:cNvPr id="13" name="TextBox 12">
            <a:extLst>
              <a:ext uri="{FF2B5EF4-FFF2-40B4-BE49-F238E27FC236}">
                <a16:creationId xmlns:a16="http://schemas.microsoft.com/office/drawing/2014/main" id="{F55A2586-40D4-4D03-9B04-C8695B9F27DA}"/>
              </a:ext>
            </a:extLst>
          </p:cNvPr>
          <p:cNvSpPr txBox="1"/>
          <p:nvPr/>
        </p:nvSpPr>
        <p:spPr>
          <a:xfrm>
            <a:off x="546100" y="5202812"/>
            <a:ext cx="3959340" cy="1600438"/>
          </a:xfrm>
          <a:prstGeom prst="rect">
            <a:avLst/>
          </a:prstGeom>
          <a:noFill/>
        </p:spPr>
        <p:txBody>
          <a:bodyPr wrap="square" rtlCol="0">
            <a:spAutoFit/>
          </a:bodyPr>
          <a:lstStyle/>
          <a:p>
            <a:r>
              <a:rPr lang="en-US" sz="2400" b="1" dirty="0">
                <a:solidFill>
                  <a:schemeClr val="bg1"/>
                </a:solidFill>
              </a:rPr>
              <a:t>Abubakar K. Isah</a:t>
            </a:r>
          </a:p>
          <a:p>
            <a:r>
              <a:rPr lang="en-US" sz="1400" b="1" dirty="0">
                <a:solidFill>
                  <a:schemeClr val="bg1"/>
                </a:solidFill>
              </a:rPr>
              <a:t>Vice Chairman</a:t>
            </a:r>
          </a:p>
          <a:p>
            <a:r>
              <a:rPr lang="en-US" sz="1400" b="1" dirty="0">
                <a:solidFill>
                  <a:schemeClr val="bg1"/>
                </a:solidFill>
              </a:rPr>
              <a:t>Federal Ministry of Education</a:t>
            </a:r>
          </a:p>
          <a:p>
            <a:r>
              <a:rPr lang="en-US" sz="1400" b="1" dirty="0">
                <a:solidFill>
                  <a:schemeClr val="bg1"/>
                </a:solidFill>
              </a:rPr>
              <a:t>Abuja - Nigeria</a:t>
            </a:r>
          </a:p>
          <a:p>
            <a:r>
              <a:rPr lang="en-US" sz="1200" b="1" spc="14" dirty="0">
                <a:solidFill>
                  <a:schemeClr val="bg1"/>
                </a:solidFill>
                <a:latin typeface="Montserrat 1 Bold"/>
                <a:ea typeface="Montserrat 1 Bold"/>
                <a:cs typeface="Montserrat 1 Bold"/>
                <a:sym typeface="Montserrat 1 Bold"/>
              </a:rPr>
              <a:t>24 June 2025</a:t>
            </a:r>
          </a:p>
          <a:p>
            <a:endParaRPr lang="LID4096" sz="2000" dirty="0">
              <a:solidFill>
                <a:schemeClr val="bg1"/>
              </a:solidFill>
            </a:endParaRPr>
          </a:p>
        </p:txBody>
      </p:sp>
    </p:spTree>
    <p:extLst>
      <p:ext uri="{BB962C8B-B14F-4D97-AF65-F5344CB8AC3E}">
        <p14:creationId xmlns:p14="http://schemas.microsoft.com/office/powerpoint/2010/main" val="25334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460" y="1256096"/>
            <a:ext cx="6416040" cy="601504"/>
          </a:xfrm>
        </p:spPr>
        <p:txBody>
          <a:bodyPr>
            <a:normAutofit fontScale="90000"/>
          </a:bodyPr>
          <a:lstStyle/>
          <a:p>
            <a:pPr>
              <a:spcBef>
                <a:spcPts val="0"/>
              </a:spcBef>
            </a:pPr>
            <a:r>
              <a:rPr lang="en-US" sz="2105" dirty="0">
                <a:solidFill>
                  <a:schemeClr val="tx1">
                    <a:lumMod val="50000"/>
                  </a:schemeClr>
                </a:solidFill>
                <a:latin typeface="Times New Roman" panose="02020603050405020304" pitchFamily="18" charset="0"/>
                <a:cs typeface="Times New Roman" panose="02020603050405020304" pitchFamily="18" charset="0"/>
              </a:rPr>
              <a:t>2020</a:t>
            </a:r>
            <a:r>
              <a:rPr lang="en-US" sz="2105" dirty="0">
                <a:solidFill>
                  <a:srgbClr val="C00000"/>
                </a:solidFill>
                <a:latin typeface="Times New Roman" panose="02020603050405020304" pitchFamily="18" charset="0"/>
                <a:cs typeface="Times New Roman" panose="02020603050405020304" pitchFamily="18" charset="0"/>
              </a:rPr>
              <a:t> </a:t>
            </a:r>
            <a:r>
              <a:rPr lang="en-US" sz="1579" dirty="0">
                <a:solidFill>
                  <a:srgbClr val="C00000"/>
                </a:solidFill>
                <a:latin typeface="Times New Roman" panose="02020603050405020304" pitchFamily="18" charset="0"/>
                <a:cs typeface="Times New Roman" panose="02020603050405020304" pitchFamily="18" charset="0"/>
              </a:rPr>
              <a:t>UTME STATISTICS OF QUOTA/APPLICATION/ADMISSION BY SCIENCES AND ARTS </a:t>
            </a:r>
            <a:r>
              <a:rPr lang="en-US" sz="1579" dirty="0">
                <a:solidFill>
                  <a:srgbClr val="000000"/>
                </a:solidFill>
                <a:latin typeface="Times New Roman" panose="02020603050405020304" pitchFamily="18" charset="0"/>
                <a:cs typeface="Times New Roman" panose="02020603050405020304" pitchFamily="18" charset="0"/>
              </a:rPr>
              <a:t>(NCE)</a:t>
            </a:r>
          </a:p>
        </p:txBody>
      </p:sp>
      <p:sp>
        <p:nvSpPr>
          <p:cNvPr id="4" name="Slide Number Placeholder 3"/>
          <p:cNvSpPr>
            <a:spLocks noGrp="1"/>
          </p:cNvSpPr>
          <p:nvPr>
            <p:ph type="sldNum" sz="quarter" idx="11"/>
          </p:nvPr>
        </p:nvSpPr>
        <p:spPr/>
        <p:txBody>
          <a:bodyPr/>
          <a:lstStyle/>
          <a:p>
            <a:fld id="{6C3F33F1-468F-4959-B171-8A34DD5A1823}" type="slidenum">
              <a:rPr lang="en-US" smtClean="0">
                <a:solidFill>
                  <a:srgbClr val="675D59">
                    <a:lumMod val="60000"/>
                    <a:lumOff val="40000"/>
                  </a:srgbClr>
                </a:solidFill>
              </a:rPr>
              <a:pPr/>
              <a:t>10</a:t>
            </a:fld>
            <a:endParaRPr lang="en-US" dirty="0">
              <a:solidFill>
                <a:srgbClr val="675D59">
                  <a:lumMod val="60000"/>
                  <a:lumOff val="40000"/>
                </a:srgbClr>
              </a:solidFill>
            </a:endParaRPr>
          </a:p>
        </p:txBody>
      </p:sp>
      <p:sp>
        <p:nvSpPr>
          <p:cNvPr id="6" name="TextBox 5"/>
          <p:cNvSpPr txBox="1"/>
          <p:nvPr/>
        </p:nvSpPr>
        <p:spPr>
          <a:xfrm>
            <a:off x="2840434" y="2049937"/>
            <a:ext cx="311847" cy="416268"/>
          </a:xfrm>
          <a:prstGeom prst="rect">
            <a:avLst/>
          </a:prstGeom>
          <a:noFill/>
        </p:spPr>
        <p:txBody>
          <a:bodyPr wrap="square" rtlCol="0">
            <a:spAutoFit/>
          </a:bodyPr>
          <a:lstStyle/>
          <a:p>
            <a:pPr defTabSz="721558"/>
            <a:r>
              <a:rPr lang="en-US" sz="2105" b="1" dirty="0">
                <a:solidFill>
                  <a:srgbClr val="080808"/>
                </a:solidFill>
                <a:latin typeface="Georgia" panose="02040502050405020303" pitchFamily="18" charset="0"/>
              </a:rPr>
              <a:t>A</a:t>
            </a:r>
          </a:p>
        </p:txBody>
      </p:sp>
      <p:sp>
        <p:nvSpPr>
          <p:cNvPr id="8" name="TextBox 7"/>
          <p:cNvSpPr txBox="1"/>
          <p:nvPr/>
        </p:nvSpPr>
        <p:spPr>
          <a:xfrm>
            <a:off x="3993317" y="2049936"/>
            <a:ext cx="311847" cy="416268"/>
          </a:xfrm>
          <a:prstGeom prst="rect">
            <a:avLst/>
          </a:prstGeom>
          <a:noFill/>
        </p:spPr>
        <p:txBody>
          <a:bodyPr wrap="square" rtlCol="0">
            <a:spAutoFit/>
          </a:bodyPr>
          <a:lstStyle/>
          <a:p>
            <a:pPr defTabSz="721558"/>
            <a:r>
              <a:rPr lang="en-US" sz="2105" b="1" dirty="0">
                <a:solidFill>
                  <a:srgbClr val="080808"/>
                </a:solidFill>
                <a:latin typeface="Georgia" panose="02040502050405020303" pitchFamily="18" charset="0"/>
              </a:rPr>
              <a:t>B</a:t>
            </a:r>
          </a:p>
        </p:txBody>
      </p:sp>
      <p:sp>
        <p:nvSpPr>
          <p:cNvPr id="9" name="TextBox 8"/>
          <p:cNvSpPr txBox="1"/>
          <p:nvPr/>
        </p:nvSpPr>
        <p:spPr>
          <a:xfrm>
            <a:off x="5045948" y="2049935"/>
            <a:ext cx="311847" cy="416268"/>
          </a:xfrm>
          <a:prstGeom prst="rect">
            <a:avLst/>
          </a:prstGeom>
          <a:noFill/>
        </p:spPr>
        <p:txBody>
          <a:bodyPr wrap="square" rtlCol="0">
            <a:spAutoFit/>
          </a:bodyPr>
          <a:lstStyle/>
          <a:p>
            <a:pPr defTabSz="721558"/>
            <a:r>
              <a:rPr lang="en-US" sz="2105" b="1" dirty="0">
                <a:solidFill>
                  <a:srgbClr val="080808"/>
                </a:solidFill>
                <a:latin typeface="Georgia" panose="02040502050405020303" pitchFamily="18" charset="0"/>
              </a:rPr>
              <a:t>C</a:t>
            </a:r>
          </a:p>
        </p:txBody>
      </p:sp>
      <p:graphicFrame>
        <p:nvGraphicFramePr>
          <p:cNvPr id="7" name="Content Placeholder 6"/>
          <p:cNvGraphicFramePr>
            <a:graphicFrameLocks noGrp="1"/>
          </p:cNvGraphicFramePr>
          <p:nvPr>
            <p:ph idx="1"/>
          </p:nvPr>
        </p:nvGraphicFramePr>
        <p:xfrm>
          <a:off x="1272877" y="2434608"/>
          <a:ext cx="8267053" cy="3463894"/>
        </p:xfrm>
        <a:graphic>
          <a:graphicData uri="http://schemas.openxmlformats.org/drawingml/2006/table">
            <a:tbl>
              <a:tblPr firstRow="1" firstCol="1" bandRow="1"/>
              <a:tblGrid>
                <a:gridCol w="1266806">
                  <a:extLst>
                    <a:ext uri="{9D8B030D-6E8A-4147-A177-3AD203B41FA5}">
                      <a16:colId xmlns:a16="http://schemas.microsoft.com/office/drawing/2014/main" val="20000"/>
                    </a:ext>
                  </a:extLst>
                </a:gridCol>
                <a:gridCol w="952381">
                  <a:extLst>
                    <a:ext uri="{9D8B030D-6E8A-4147-A177-3AD203B41FA5}">
                      <a16:colId xmlns:a16="http://schemas.microsoft.com/office/drawing/2014/main" val="20001"/>
                    </a:ext>
                  </a:extLst>
                </a:gridCol>
                <a:gridCol w="1293527">
                  <a:extLst>
                    <a:ext uri="{9D8B030D-6E8A-4147-A177-3AD203B41FA5}">
                      <a16:colId xmlns:a16="http://schemas.microsoft.com/office/drawing/2014/main" val="20002"/>
                    </a:ext>
                  </a:extLst>
                </a:gridCol>
                <a:gridCol w="734762">
                  <a:extLst>
                    <a:ext uri="{9D8B030D-6E8A-4147-A177-3AD203B41FA5}">
                      <a16:colId xmlns:a16="http://schemas.microsoft.com/office/drawing/2014/main" val="20003"/>
                    </a:ext>
                  </a:extLst>
                </a:gridCol>
                <a:gridCol w="979231">
                  <a:extLst>
                    <a:ext uri="{9D8B030D-6E8A-4147-A177-3AD203B41FA5}">
                      <a16:colId xmlns:a16="http://schemas.microsoft.com/office/drawing/2014/main" val="20004"/>
                    </a:ext>
                  </a:extLst>
                </a:gridCol>
                <a:gridCol w="1002506">
                  <a:extLst>
                    <a:ext uri="{9D8B030D-6E8A-4147-A177-3AD203B41FA5}">
                      <a16:colId xmlns:a16="http://schemas.microsoft.com/office/drawing/2014/main" val="20005"/>
                    </a:ext>
                  </a:extLst>
                </a:gridCol>
                <a:gridCol w="957308">
                  <a:extLst>
                    <a:ext uri="{9D8B030D-6E8A-4147-A177-3AD203B41FA5}">
                      <a16:colId xmlns:a16="http://schemas.microsoft.com/office/drawing/2014/main" val="20006"/>
                    </a:ext>
                  </a:extLst>
                </a:gridCol>
                <a:gridCol w="1080532">
                  <a:extLst>
                    <a:ext uri="{9D8B030D-6E8A-4147-A177-3AD203B41FA5}">
                      <a16:colId xmlns:a16="http://schemas.microsoft.com/office/drawing/2014/main" val="20007"/>
                    </a:ext>
                  </a:extLst>
                </a:gridCol>
              </a:tblGrid>
              <a:tr h="1366081">
                <a:tc>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SPECIALITY</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QUOTA</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INITIAL APPLICATION</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ADMS</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B to A</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C to A</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C to B</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lvl="0" indent="0" algn="ctr" defTabSz="914070" rtl="0" eaLnBrk="1" fontAlgn="auto" latinLnBrk="0" hangingPunct="1">
                        <a:lnSpc>
                          <a:spcPct val="107000"/>
                        </a:lnSpc>
                        <a:spcBef>
                          <a:spcPts val="0"/>
                        </a:spcBef>
                        <a:spcAft>
                          <a:spcPts val="0"/>
                        </a:spcAft>
                        <a:buClrTx/>
                        <a:buSzTx/>
                        <a:buFontTx/>
                        <a:buNone/>
                        <a:tabLst/>
                        <a:defRPr/>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Quota Unused</a:t>
                      </a: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extLst>
                  <a:ext uri="{0D108BD9-81ED-4DB2-BD59-A6C34878D82A}">
                    <a16:rowId xmlns:a16="http://schemas.microsoft.com/office/drawing/2014/main" val="10000"/>
                  </a:ext>
                </a:extLst>
              </a:tr>
              <a:tr h="1080318">
                <a:tc>
                  <a:txBody>
                    <a:bodyPr/>
                    <a:lstStyle/>
                    <a:p>
                      <a:pPr algn="ctr" fontAlgn="b"/>
                      <a:r>
                        <a:rPr lang="en-US" sz="1600" b="1" kern="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ARTS</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kern="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151,358</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kern="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25,134</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kern="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31,046</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kern="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kern="120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20.51</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kern="120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123.52</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kern="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79.49</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7495">
                <a:tc>
                  <a:txBody>
                    <a:bodyPr/>
                    <a:lstStyle/>
                    <a:p>
                      <a:pPr algn="ctr" fontAlgn="b"/>
                      <a:r>
                        <a:rPr lang="en-US" sz="1600" b="1" kern="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SCIENCES</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kern="120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82,199</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kern="120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11,085</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kern="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16,866</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kern="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kern="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20.52</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kern="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152.15</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kern="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79.48</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cxnSp>
        <p:nvCxnSpPr>
          <p:cNvPr id="17" name="Straight Connector 16">
            <a:extLst>
              <a:ext uri="{FF2B5EF4-FFF2-40B4-BE49-F238E27FC236}">
                <a16:creationId xmlns:a16="http://schemas.microsoft.com/office/drawing/2014/main" id="{8BDA9718-C656-4B6D-8D6F-6748FFFC21D2}"/>
              </a:ext>
            </a:extLst>
          </p:cNvPr>
          <p:cNvCxnSpPr>
            <a:cxnSpLocks/>
          </p:cNvCxnSpPr>
          <p:nvPr/>
        </p:nvCxnSpPr>
        <p:spPr>
          <a:xfrm flipH="1">
            <a:off x="2539684" y="2434608"/>
            <a:ext cx="27606" cy="3463894"/>
          </a:xfrm>
          <a:prstGeom prst="line">
            <a:avLst/>
          </a:prstGeom>
          <a:noFill/>
          <a:ln w="127000" cap="flat" cmpd="sng" algn="ctr">
            <a:solidFill>
              <a:srgbClr val="008000"/>
            </a:solidFill>
            <a:prstDash val="solid"/>
          </a:ln>
          <a:effectLst/>
        </p:spPr>
      </p:cxnSp>
      <p:cxnSp>
        <p:nvCxnSpPr>
          <p:cNvPr id="18" name="Straight Connector 17">
            <a:extLst>
              <a:ext uri="{FF2B5EF4-FFF2-40B4-BE49-F238E27FC236}">
                <a16:creationId xmlns:a16="http://schemas.microsoft.com/office/drawing/2014/main" id="{8BDA9718-C656-4B6D-8D6F-6748FFFC21D2}"/>
              </a:ext>
            </a:extLst>
          </p:cNvPr>
          <p:cNvCxnSpPr>
            <a:cxnSpLocks/>
          </p:cNvCxnSpPr>
          <p:nvPr/>
        </p:nvCxnSpPr>
        <p:spPr>
          <a:xfrm flipH="1">
            <a:off x="3497285" y="2424882"/>
            <a:ext cx="21196" cy="3473620"/>
          </a:xfrm>
          <a:prstGeom prst="line">
            <a:avLst/>
          </a:prstGeom>
          <a:noFill/>
          <a:ln w="127000" cap="flat" cmpd="sng" algn="ctr">
            <a:solidFill>
              <a:srgbClr val="660066"/>
            </a:solidFill>
            <a:prstDash val="solid"/>
          </a:ln>
          <a:effectLst/>
        </p:spPr>
      </p:cxnSp>
      <p:cxnSp>
        <p:nvCxnSpPr>
          <p:cNvPr id="19" name="Straight Connector 18">
            <a:extLst>
              <a:ext uri="{FF2B5EF4-FFF2-40B4-BE49-F238E27FC236}">
                <a16:creationId xmlns:a16="http://schemas.microsoft.com/office/drawing/2014/main" id="{8BDA9718-C656-4B6D-8D6F-6748FFFC21D2}"/>
              </a:ext>
            </a:extLst>
          </p:cNvPr>
          <p:cNvCxnSpPr>
            <a:cxnSpLocks/>
          </p:cNvCxnSpPr>
          <p:nvPr/>
        </p:nvCxnSpPr>
        <p:spPr>
          <a:xfrm flipH="1">
            <a:off x="4780000" y="2415904"/>
            <a:ext cx="2955" cy="3482598"/>
          </a:xfrm>
          <a:prstGeom prst="line">
            <a:avLst/>
          </a:prstGeom>
          <a:noFill/>
          <a:ln w="127000" cap="flat" cmpd="sng" algn="ctr">
            <a:solidFill>
              <a:schemeClr val="accent1"/>
            </a:solidFill>
            <a:prstDash val="solid"/>
          </a:ln>
          <a:effectLst/>
        </p:spPr>
      </p:cxnSp>
      <p:cxnSp>
        <p:nvCxnSpPr>
          <p:cNvPr id="14" name="Straight Connector 13">
            <a:extLst>
              <a:ext uri="{FF2B5EF4-FFF2-40B4-BE49-F238E27FC236}">
                <a16:creationId xmlns:a16="http://schemas.microsoft.com/office/drawing/2014/main" id="{8BDA9718-C656-4B6D-8D6F-6748FFFC21D2}"/>
              </a:ext>
            </a:extLst>
          </p:cNvPr>
          <p:cNvCxnSpPr>
            <a:cxnSpLocks/>
          </p:cNvCxnSpPr>
          <p:nvPr/>
        </p:nvCxnSpPr>
        <p:spPr>
          <a:xfrm flipH="1">
            <a:off x="5547202" y="2415904"/>
            <a:ext cx="2955" cy="3482598"/>
          </a:xfrm>
          <a:prstGeom prst="line">
            <a:avLst/>
          </a:prstGeom>
          <a:noFill/>
          <a:ln w="127000" cap="flat" cmpd="sng" algn="ctr">
            <a:solidFill>
              <a:srgbClr val="00CC00"/>
            </a:solidFill>
            <a:prstDash val="solid"/>
          </a:ln>
          <a:effectLst/>
        </p:spPr>
      </p:cxnSp>
      <p:cxnSp>
        <p:nvCxnSpPr>
          <p:cNvPr id="15" name="Straight Connector 14">
            <a:extLst>
              <a:ext uri="{FF2B5EF4-FFF2-40B4-BE49-F238E27FC236}">
                <a16:creationId xmlns:a16="http://schemas.microsoft.com/office/drawing/2014/main" id="{8BDA9718-C656-4B6D-8D6F-6748FFFC21D2}"/>
              </a:ext>
            </a:extLst>
          </p:cNvPr>
          <p:cNvCxnSpPr>
            <a:cxnSpLocks/>
          </p:cNvCxnSpPr>
          <p:nvPr/>
        </p:nvCxnSpPr>
        <p:spPr>
          <a:xfrm flipH="1">
            <a:off x="8504595" y="2451067"/>
            <a:ext cx="2955" cy="3482598"/>
          </a:xfrm>
          <a:prstGeom prst="line">
            <a:avLst/>
          </a:prstGeom>
          <a:noFill/>
          <a:ln w="127000" cap="flat" cmpd="sng" algn="ctr">
            <a:solidFill>
              <a:srgbClr val="FF0000"/>
            </a:solidFill>
            <a:prstDash val="solid"/>
          </a:ln>
          <a:effectLst/>
        </p:spPr>
      </p:cxnSp>
    </p:spTree>
    <p:extLst>
      <p:ext uri="{BB962C8B-B14F-4D97-AF65-F5344CB8AC3E}">
        <p14:creationId xmlns:p14="http://schemas.microsoft.com/office/powerpoint/2010/main" val="12255017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460" y="1256096"/>
            <a:ext cx="6416040" cy="601504"/>
          </a:xfrm>
        </p:spPr>
        <p:txBody>
          <a:bodyPr>
            <a:normAutofit fontScale="90000"/>
          </a:bodyPr>
          <a:lstStyle/>
          <a:p>
            <a:pPr>
              <a:spcBef>
                <a:spcPts val="0"/>
              </a:spcBef>
            </a:pPr>
            <a:r>
              <a:rPr lang="en-US" sz="2456" dirty="0">
                <a:solidFill>
                  <a:schemeClr val="tx1">
                    <a:lumMod val="50000"/>
                  </a:schemeClr>
                </a:solidFill>
                <a:latin typeface="Times New Roman" panose="02020603050405020304" pitchFamily="18" charset="0"/>
                <a:cs typeface="Times New Roman" panose="02020603050405020304" pitchFamily="18" charset="0"/>
              </a:rPr>
              <a:t>2021</a:t>
            </a:r>
            <a:r>
              <a:rPr lang="en-US" sz="2456" dirty="0">
                <a:solidFill>
                  <a:srgbClr val="C00000"/>
                </a:solidFill>
                <a:latin typeface="Times New Roman" panose="02020603050405020304" pitchFamily="18" charset="0"/>
                <a:cs typeface="Times New Roman" panose="02020603050405020304" pitchFamily="18" charset="0"/>
              </a:rPr>
              <a:t> </a:t>
            </a:r>
            <a:r>
              <a:rPr lang="en-US" sz="1579" dirty="0">
                <a:solidFill>
                  <a:srgbClr val="C00000"/>
                </a:solidFill>
                <a:latin typeface="Times New Roman" panose="02020603050405020304" pitchFamily="18" charset="0"/>
                <a:cs typeface="Times New Roman" panose="02020603050405020304" pitchFamily="18" charset="0"/>
              </a:rPr>
              <a:t>UTME STATISTICS OF QUOTA/APPLICATION/ADMISSION BY SCIENCES AND ARTS </a:t>
            </a:r>
            <a:r>
              <a:rPr lang="en-US" sz="1579" dirty="0">
                <a:solidFill>
                  <a:srgbClr val="000000"/>
                </a:solidFill>
                <a:latin typeface="Times New Roman" panose="02020603050405020304" pitchFamily="18" charset="0"/>
                <a:cs typeface="Times New Roman" panose="02020603050405020304" pitchFamily="18" charset="0"/>
              </a:rPr>
              <a:t>(NCE)</a:t>
            </a:r>
          </a:p>
        </p:txBody>
      </p:sp>
      <p:sp>
        <p:nvSpPr>
          <p:cNvPr id="4" name="Slide Number Placeholder 3"/>
          <p:cNvSpPr>
            <a:spLocks noGrp="1"/>
          </p:cNvSpPr>
          <p:nvPr>
            <p:ph type="sldNum" sz="quarter" idx="11"/>
          </p:nvPr>
        </p:nvSpPr>
        <p:spPr/>
        <p:txBody>
          <a:bodyPr/>
          <a:lstStyle/>
          <a:p>
            <a:fld id="{6C3F33F1-468F-4959-B171-8A34DD5A1823}" type="slidenum">
              <a:rPr lang="en-US" smtClean="0">
                <a:solidFill>
                  <a:srgbClr val="675D59">
                    <a:lumMod val="60000"/>
                    <a:lumOff val="40000"/>
                  </a:srgbClr>
                </a:solidFill>
              </a:rPr>
              <a:pPr/>
              <a:t>11</a:t>
            </a:fld>
            <a:endParaRPr lang="en-US" dirty="0">
              <a:solidFill>
                <a:srgbClr val="675D59">
                  <a:lumMod val="60000"/>
                  <a:lumOff val="40000"/>
                </a:srgbClr>
              </a:solidFill>
            </a:endParaRPr>
          </a:p>
        </p:txBody>
      </p:sp>
      <p:sp>
        <p:nvSpPr>
          <p:cNvPr id="6" name="TextBox 5"/>
          <p:cNvSpPr txBox="1"/>
          <p:nvPr/>
        </p:nvSpPr>
        <p:spPr>
          <a:xfrm>
            <a:off x="2840434" y="2049937"/>
            <a:ext cx="311847" cy="416268"/>
          </a:xfrm>
          <a:prstGeom prst="rect">
            <a:avLst/>
          </a:prstGeom>
          <a:noFill/>
        </p:spPr>
        <p:txBody>
          <a:bodyPr wrap="square" rtlCol="0">
            <a:spAutoFit/>
          </a:bodyPr>
          <a:lstStyle/>
          <a:p>
            <a:pPr defTabSz="721558"/>
            <a:r>
              <a:rPr lang="en-US" sz="2105" b="1" dirty="0">
                <a:solidFill>
                  <a:srgbClr val="080808"/>
                </a:solidFill>
                <a:latin typeface="Georgia" panose="02040502050405020303" pitchFamily="18" charset="0"/>
              </a:rPr>
              <a:t>A</a:t>
            </a:r>
          </a:p>
        </p:txBody>
      </p:sp>
      <p:sp>
        <p:nvSpPr>
          <p:cNvPr id="8" name="TextBox 7"/>
          <p:cNvSpPr txBox="1"/>
          <p:nvPr/>
        </p:nvSpPr>
        <p:spPr>
          <a:xfrm>
            <a:off x="3993317" y="2049936"/>
            <a:ext cx="311847" cy="416268"/>
          </a:xfrm>
          <a:prstGeom prst="rect">
            <a:avLst/>
          </a:prstGeom>
          <a:noFill/>
        </p:spPr>
        <p:txBody>
          <a:bodyPr wrap="square" rtlCol="0">
            <a:spAutoFit/>
          </a:bodyPr>
          <a:lstStyle/>
          <a:p>
            <a:pPr defTabSz="721558"/>
            <a:r>
              <a:rPr lang="en-US" sz="2105" b="1" dirty="0">
                <a:solidFill>
                  <a:srgbClr val="080808"/>
                </a:solidFill>
                <a:latin typeface="Georgia" panose="02040502050405020303" pitchFamily="18" charset="0"/>
              </a:rPr>
              <a:t>B</a:t>
            </a:r>
          </a:p>
        </p:txBody>
      </p:sp>
      <p:sp>
        <p:nvSpPr>
          <p:cNvPr id="9" name="TextBox 8"/>
          <p:cNvSpPr txBox="1"/>
          <p:nvPr/>
        </p:nvSpPr>
        <p:spPr>
          <a:xfrm>
            <a:off x="5045948" y="2049935"/>
            <a:ext cx="311847" cy="416268"/>
          </a:xfrm>
          <a:prstGeom prst="rect">
            <a:avLst/>
          </a:prstGeom>
          <a:noFill/>
        </p:spPr>
        <p:txBody>
          <a:bodyPr wrap="square" rtlCol="0">
            <a:spAutoFit/>
          </a:bodyPr>
          <a:lstStyle/>
          <a:p>
            <a:pPr defTabSz="721558"/>
            <a:r>
              <a:rPr lang="en-US" sz="2105" b="1" dirty="0">
                <a:solidFill>
                  <a:srgbClr val="080808"/>
                </a:solidFill>
                <a:latin typeface="Georgia" panose="02040502050405020303" pitchFamily="18" charset="0"/>
              </a:rPr>
              <a:t>C</a:t>
            </a:r>
          </a:p>
        </p:txBody>
      </p:sp>
      <p:graphicFrame>
        <p:nvGraphicFramePr>
          <p:cNvPr id="7" name="Content Placeholder 6"/>
          <p:cNvGraphicFramePr>
            <a:graphicFrameLocks noGrp="1"/>
          </p:cNvGraphicFramePr>
          <p:nvPr>
            <p:ph idx="1"/>
          </p:nvPr>
        </p:nvGraphicFramePr>
        <p:xfrm>
          <a:off x="1272877" y="2434608"/>
          <a:ext cx="8267053" cy="3463894"/>
        </p:xfrm>
        <a:graphic>
          <a:graphicData uri="http://schemas.openxmlformats.org/drawingml/2006/table">
            <a:tbl>
              <a:tblPr firstRow="1" firstCol="1" bandRow="1"/>
              <a:tblGrid>
                <a:gridCol w="1266806">
                  <a:extLst>
                    <a:ext uri="{9D8B030D-6E8A-4147-A177-3AD203B41FA5}">
                      <a16:colId xmlns:a16="http://schemas.microsoft.com/office/drawing/2014/main" val="20000"/>
                    </a:ext>
                  </a:extLst>
                </a:gridCol>
                <a:gridCol w="952381">
                  <a:extLst>
                    <a:ext uri="{9D8B030D-6E8A-4147-A177-3AD203B41FA5}">
                      <a16:colId xmlns:a16="http://schemas.microsoft.com/office/drawing/2014/main" val="20001"/>
                    </a:ext>
                  </a:extLst>
                </a:gridCol>
                <a:gridCol w="1293527">
                  <a:extLst>
                    <a:ext uri="{9D8B030D-6E8A-4147-A177-3AD203B41FA5}">
                      <a16:colId xmlns:a16="http://schemas.microsoft.com/office/drawing/2014/main" val="20002"/>
                    </a:ext>
                  </a:extLst>
                </a:gridCol>
                <a:gridCol w="734762">
                  <a:extLst>
                    <a:ext uri="{9D8B030D-6E8A-4147-A177-3AD203B41FA5}">
                      <a16:colId xmlns:a16="http://schemas.microsoft.com/office/drawing/2014/main" val="20003"/>
                    </a:ext>
                  </a:extLst>
                </a:gridCol>
                <a:gridCol w="979231">
                  <a:extLst>
                    <a:ext uri="{9D8B030D-6E8A-4147-A177-3AD203B41FA5}">
                      <a16:colId xmlns:a16="http://schemas.microsoft.com/office/drawing/2014/main" val="20004"/>
                    </a:ext>
                  </a:extLst>
                </a:gridCol>
                <a:gridCol w="1002506">
                  <a:extLst>
                    <a:ext uri="{9D8B030D-6E8A-4147-A177-3AD203B41FA5}">
                      <a16:colId xmlns:a16="http://schemas.microsoft.com/office/drawing/2014/main" val="20005"/>
                    </a:ext>
                  </a:extLst>
                </a:gridCol>
                <a:gridCol w="957308">
                  <a:extLst>
                    <a:ext uri="{9D8B030D-6E8A-4147-A177-3AD203B41FA5}">
                      <a16:colId xmlns:a16="http://schemas.microsoft.com/office/drawing/2014/main" val="20006"/>
                    </a:ext>
                  </a:extLst>
                </a:gridCol>
                <a:gridCol w="1080532">
                  <a:extLst>
                    <a:ext uri="{9D8B030D-6E8A-4147-A177-3AD203B41FA5}">
                      <a16:colId xmlns:a16="http://schemas.microsoft.com/office/drawing/2014/main" val="20007"/>
                    </a:ext>
                  </a:extLst>
                </a:gridCol>
              </a:tblGrid>
              <a:tr h="1366081">
                <a:tc>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SPECIALITY</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QUOTA</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INITIAL APPLICATION</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ADMS</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B to A</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C to A</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C to B</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tc>
                  <a:txBody>
                    <a:bodyPr/>
                    <a:lstStyle/>
                    <a:p>
                      <a:pPr marL="0" marR="0" lvl="0" indent="0" algn="ctr" defTabSz="914070" rtl="0" eaLnBrk="1" fontAlgn="auto" latinLnBrk="0" hangingPunct="1">
                        <a:lnSpc>
                          <a:spcPct val="107000"/>
                        </a:lnSpc>
                        <a:spcBef>
                          <a:spcPts val="0"/>
                        </a:spcBef>
                        <a:spcAft>
                          <a:spcPts val="0"/>
                        </a:spcAft>
                        <a:buClrTx/>
                        <a:buSzTx/>
                        <a:buFontTx/>
                        <a:buNone/>
                        <a:tabLst/>
                        <a:defRPr/>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Quota Unused</a:t>
                      </a:r>
                    </a:p>
                  </a:txBody>
                  <a:tcPr marL="45113" marR="45113"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CC"/>
                    </a:solidFill>
                  </a:tcPr>
                </a:tc>
                <a:extLst>
                  <a:ext uri="{0D108BD9-81ED-4DB2-BD59-A6C34878D82A}">
                    <a16:rowId xmlns:a16="http://schemas.microsoft.com/office/drawing/2014/main" val="10000"/>
                  </a:ext>
                </a:extLst>
              </a:tr>
              <a:tr h="1080318">
                <a:tc>
                  <a:txBody>
                    <a:bodyPr/>
                    <a:lstStyle/>
                    <a:p>
                      <a:pPr algn="ctr" fontAlgn="b"/>
                      <a:r>
                        <a:rPr lang="en-US" sz="1600" b="1" kern="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ARTS</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1" i="0" u="none" strike="noStrike" dirty="0">
                          <a:solidFill>
                            <a:srgbClr val="000000"/>
                          </a:solidFill>
                          <a:effectLst/>
                          <a:latin typeface="+mj-lt"/>
                        </a:rPr>
                        <a:t>42,434</a:t>
                      </a:r>
                    </a:p>
                  </a:txBody>
                  <a:tcPr marL="6266" marR="6266"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1" i="0" u="none" strike="noStrike" dirty="0">
                          <a:solidFill>
                            <a:srgbClr val="000000"/>
                          </a:solidFill>
                          <a:effectLst/>
                          <a:latin typeface="+mn-lt"/>
                        </a:rPr>
                        <a:t>10,654</a:t>
                      </a:r>
                    </a:p>
                  </a:txBody>
                  <a:tcPr marL="6266" marR="6266"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1" i="0" u="none" strike="noStrike" dirty="0">
                          <a:solidFill>
                            <a:srgbClr val="000000"/>
                          </a:solidFill>
                          <a:effectLst/>
                          <a:latin typeface="+mn-lt"/>
                        </a:rPr>
                        <a:t>18,070</a:t>
                      </a:r>
                    </a:p>
                  </a:txBody>
                  <a:tcPr marL="6266" marR="6266"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1" i="0" u="none" strike="noStrike">
                          <a:solidFill>
                            <a:srgbClr val="000000"/>
                          </a:solidFill>
                          <a:effectLst/>
                          <a:latin typeface="Calibri" panose="020F0502020204030204" pitchFamily="34" charset="0"/>
                        </a:rPr>
                        <a:t>6.58</a:t>
                      </a:r>
                    </a:p>
                  </a:txBody>
                  <a:tcPr marL="6266" marR="6266"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1" i="0" u="none" strike="noStrike">
                          <a:solidFill>
                            <a:srgbClr val="000000"/>
                          </a:solidFill>
                          <a:effectLst/>
                          <a:latin typeface="Calibri" panose="020F0502020204030204" pitchFamily="34" charset="0"/>
                        </a:rPr>
                        <a:t>11.17</a:t>
                      </a:r>
                    </a:p>
                  </a:txBody>
                  <a:tcPr marL="6266" marR="6266"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1" i="0" u="none" strike="noStrike">
                          <a:solidFill>
                            <a:srgbClr val="000000"/>
                          </a:solidFill>
                          <a:effectLst/>
                          <a:latin typeface="Calibri" panose="020F0502020204030204" pitchFamily="34" charset="0"/>
                        </a:rPr>
                        <a:t>169.61</a:t>
                      </a:r>
                    </a:p>
                  </a:txBody>
                  <a:tcPr marL="6266" marR="6266"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1" i="0" u="none" strike="noStrike" dirty="0">
                          <a:solidFill>
                            <a:srgbClr val="000000"/>
                          </a:solidFill>
                          <a:effectLst/>
                          <a:latin typeface="Calibri" panose="020F0502020204030204" pitchFamily="34" charset="0"/>
                        </a:rPr>
                        <a:t>88.83</a:t>
                      </a:r>
                    </a:p>
                  </a:txBody>
                  <a:tcPr marL="6266" marR="6266"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7495">
                <a:tc>
                  <a:txBody>
                    <a:bodyPr/>
                    <a:lstStyle/>
                    <a:p>
                      <a:pPr algn="ctr" fontAlgn="b"/>
                      <a:r>
                        <a:rPr lang="en-US" sz="1600" b="1" kern="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rPr>
                        <a:t>SCIENCES</a:t>
                      </a:r>
                    </a:p>
                  </a:txBody>
                  <a:tcPr marL="4178" marR="4178" marT="4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1" i="0" u="none" strike="noStrike" dirty="0">
                          <a:solidFill>
                            <a:srgbClr val="000000"/>
                          </a:solidFill>
                          <a:effectLst/>
                          <a:latin typeface="+mj-lt"/>
                        </a:rPr>
                        <a:t>110,067</a:t>
                      </a:r>
                    </a:p>
                  </a:txBody>
                  <a:tcPr marL="6266" marR="6266"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1" i="0" u="none" strike="noStrike" dirty="0">
                          <a:solidFill>
                            <a:srgbClr val="000000"/>
                          </a:solidFill>
                          <a:effectLst/>
                          <a:latin typeface="+mn-lt"/>
                        </a:rPr>
                        <a:t>5,093</a:t>
                      </a:r>
                    </a:p>
                  </a:txBody>
                  <a:tcPr marL="6266" marR="6266"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1" i="0" u="none" strike="noStrike" dirty="0">
                          <a:solidFill>
                            <a:srgbClr val="000000"/>
                          </a:solidFill>
                          <a:effectLst/>
                          <a:latin typeface="+mn-lt"/>
                        </a:rPr>
                        <a:t>9,893</a:t>
                      </a:r>
                    </a:p>
                  </a:txBody>
                  <a:tcPr marL="6266" marR="6266"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1" i="0" u="none" strike="noStrike">
                          <a:solidFill>
                            <a:srgbClr val="000000"/>
                          </a:solidFill>
                          <a:effectLst/>
                          <a:latin typeface="Calibri" panose="020F0502020204030204" pitchFamily="34" charset="0"/>
                        </a:rPr>
                        <a:t>5.91</a:t>
                      </a:r>
                    </a:p>
                  </a:txBody>
                  <a:tcPr marL="6266" marR="6266"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1" i="0" u="none" strike="noStrike">
                          <a:solidFill>
                            <a:srgbClr val="000000"/>
                          </a:solidFill>
                          <a:effectLst/>
                          <a:latin typeface="Calibri" panose="020F0502020204030204" pitchFamily="34" charset="0"/>
                        </a:rPr>
                        <a:t>11.49</a:t>
                      </a:r>
                    </a:p>
                  </a:txBody>
                  <a:tcPr marL="6266" marR="6266"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1" i="0" u="none" strike="noStrike" dirty="0">
                          <a:solidFill>
                            <a:srgbClr val="000000"/>
                          </a:solidFill>
                          <a:effectLst/>
                          <a:latin typeface="Calibri" panose="020F0502020204030204" pitchFamily="34" charset="0"/>
                        </a:rPr>
                        <a:t>194.25</a:t>
                      </a:r>
                    </a:p>
                  </a:txBody>
                  <a:tcPr marL="6266" marR="6266"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1" i="0" u="none" strike="noStrike" dirty="0">
                          <a:solidFill>
                            <a:srgbClr val="000000"/>
                          </a:solidFill>
                          <a:effectLst/>
                          <a:latin typeface="Calibri" panose="020F0502020204030204" pitchFamily="34" charset="0"/>
                        </a:rPr>
                        <a:t>88.51</a:t>
                      </a:r>
                    </a:p>
                  </a:txBody>
                  <a:tcPr marL="6266" marR="6266" marT="6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cxnSp>
        <p:nvCxnSpPr>
          <p:cNvPr id="17" name="Straight Connector 16">
            <a:extLst>
              <a:ext uri="{FF2B5EF4-FFF2-40B4-BE49-F238E27FC236}">
                <a16:creationId xmlns:a16="http://schemas.microsoft.com/office/drawing/2014/main" id="{8BDA9718-C656-4B6D-8D6F-6748FFFC21D2}"/>
              </a:ext>
            </a:extLst>
          </p:cNvPr>
          <p:cNvCxnSpPr>
            <a:cxnSpLocks/>
          </p:cNvCxnSpPr>
          <p:nvPr/>
        </p:nvCxnSpPr>
        <p:spPr>
          <a:xfrm flipH="1">
            <a:off x="2539684" y="2434608"/>
            <a:ext cx="27606" cy="3463894"/>
          </a:xfrm>
          <a:prstGeom prst="line">
            <a:avLst/>
          </a:prstGeom>
          <a:noFill/>
          <a:ln w="127000" cap="flat" cmpd="sng" algn="ctr">
            <a:solidFill>
              <a:srgbClr val="008000"/>
            </a:solidFill>
            <a:prstDash val="solid"/>
          </a:ln>
          <a:effectLst/>
        </p:spPr>
      </p:cxnSp>
      <p:cxnSp>
        <p:nvCxnSpPr>
          <p:cNvPr id="18" name="Straight Connector 17">
            <a:extLst>
              <a:ext uri="{FF2B5EF4-FFF2-40B4-BE49-F238E27FC236}">
                <a16:creationId xmlns:a16="http://schemas.microsoft.com/office/drawing/2014/main" id="{8BDA9718-C656-4B6D-8D6F-6748FFFC21D2}"/>
              </a:ext>
            </a:extLst>
          </p:cNvPr>
          <p:cNvCxnSpPr>
            <a:cxnSpLocks/>
          </p:cNvCxnSpPr>
          <p:nvPr/>
        </p:nvCxnSpPr>
        <p:spPr>
          <a:xfrm flipH="1">
            <a:off x="3497285" y="2424882"/>
            <a:ext cx="21196" cy="3473620"/>
          </a:xfrm>
          <a:prstGeom prst="line">
            <a:avLst/>
          </a:prstGeom>
          <a:noFill/>
          <a:ln w="127000" cap="flat" cmpd="sng" algn="ctr">
            <a:solidFill>
              <a:srgbClr val="660066"/>
            </a:solidFill>
            <a:prstDash val="solid"/>
          </a:ln>
          <a:effectLst/>
        </p:spPr>
      </p:cxnSp>
      <p:cxnSp>
        <p:nvCxnSpPr>
          <p:cNvPr id="19" name="Straight Connector 18">
            <a:extLst>
              <a:ext uri="{FF2B5EF4-FFF2-40B4-BE49-F238E27FC236}">
                <a16:creationId xmlns:a16="http://schemas.microsoft.com/office/drawing/2014/main" id="{8BDA9718-C656-4B6D-8D6F-6748FFFC21D2}"/>
              </a:ext>
            </a:extLst>
          </p:cNvPr>
          <p:cNvCxnSpPr>
            <a:cxnSpLocks/>
          </p:cNvCxnSpPr>
          <p:nvPr/>
        </p:nvCxnSpPr>
        <p:spPr>
          <a:xfrm flipH="1">
            <a:off x="4780000" y="2415904"/>
            <a:ext cx="2955" cy="3482598"/>
          </a:xfrm>
          <a:prstGeom prst="line">
            <a:avLst/>
          </a:prstGeom>
          <a:noFill/>
          <a:ln w="127000" cap="flat" cmpd="sng" algn="ctr">
            <a:solidFill>
              <a:schemeClr val="accent1"/>
            </a:solidFill>
            <a:prstDash val="solid"/>
          </a:ln>
          <a:effectLst/>
        </p:spPr>
      </p:cxnSp>
      <p:cxnSp>
        <p:nvCxnSpPr>
          <p:cNvPr id="14" name="Straight Connector 13">
            <a:extLst>
              <a:ext uri="{FF2B5EF4-FFF2-40B4-BE49-F238E27FC236}">
                <a16:creationId xmlns:a16="http://schemas.microsoft.com/office/drawing/2014/main" id="{8BDA9718-C656-4B6D-8D6F-6748FFFC21D2}"/>
              </a:ext>
            </a:extLst>
          </p:cNvPr>
          <p:cNvCxnSpPr>
            <a:cxnSpLocks/>
          </p:cNvCxnSpPr>
          <p:nvPr/>
        </p:nvCxnSpPr>
        <p:spPr>
          <a:xfrm flipH="1">
            <a:off x="5534466" y="2424867"/>
            <a:ext cx="2955" cy="3482598"/>
          </a:xfrm>
          <a:prstGeom prst="line">
            <a:avLst/>
          </a:prstGeom>
          <a:noFill/>
          <a:ln w="127000" cap="flat" cmpd="sng" algn="ctr">
            <a:solidFill>
              <a:srgbClr val="00CC00"/>
            </a:solidFill>
            <a:prstDash val="solid"/>
          </a:ln>
          <a:effectLst/>
        </p:spPr>
      </p:cxnSp>
      <p:cxnSp>
        <p:nvCxnSpPr>
          <p:cNvPr id="15" name="Straight Connector 14">
            <a:extLst>
              <a:ext uri="{FF2B5EF4-FFF2-40B4-BE49-F238E27FC236}">
                <a16:creationId xmlns:a16="http://schemas.microsoft.com/office/drawing/2014/main" id="{8BDA9718-C656-4B6D-8D6F-6748FFFC21D2}"/>
              </a:ext>
            </a:extLst>
          </p:cNvPr>
          <p:cNvCxnSpPr>
            <a:cxnSpLocks/>
          </p:cNvCxnSpPr>
          <p:nvPr/>
        </p:nvCxnSpPr>
        <p:spPr>
          <a:xfrm flipH="1">
            <a:off x="8454470" y="2451067"/>
            <a:ext cx="2955" cy="3482598"/>
          </a:xfrm>
          <a:prstGeom prst="line">
            <a:avLst/>
          </a:prstGeom>
          <a:noFill/>
          <a:ln w="127000" cap="flat" cmpd="sng" algn="ctr">
            <a:solidFill>
              <a:srgbClr val="FF0000"/>
            </a:solidFill>
            <a:prstDash val="solid"/>
          </a:ln>
          <a:effectLst/>
        </p:spPr>
      </p:cxnSp>
    </p:spTree>
    <p:extLst>
      <p:ext uri="{BB962C8B-B14F-4D97-AF65-F5344CB8AC3E}">
        <p14:creationId xmlns:p14="http://schemas.microsoft.com/office/powerpoint/2010/main" val="40864295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00718" y="-2032232"/>
            <a:ext cx="14947619" cy="14398747"/>
          </a:xfrm>
          <a:custGeom>
            <a:avLst/>
            <a:gdLst/>
            <a:ahLst/>
            <a:cxnLst/>
            <a:rect l="l" t="t" r="r" b="b"/>
            <a:pathLst>
              <a:path w="25563624" h="24624935">
                <a:moveTo>
                  <a:pt x="0" y="0"/>
                </a:moveTo>
                <a:lnTo>
                  <a:pt x="25563623" y="0"/>
                </a:lnTo>
                <a:lnTo>
                  <a:pt x="25563623" y="24624935"/>
                </a:lnTo>
                <a:lnTo>
                  <a:pt x="0" y="246249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581637" y="5995382"/>
            <a:ext cx="1670844" cy="556948"/>
          </a:xfrm>
          <a:custGeom>
            <a:avLst/>
            <a:gdLst/>
            <a:ahLst/>
            <a:cxnLst/>
            <a:rect l="l" t="t" r="r" b="b"/>
            <a:pathLst>
              <a:path w="2857500" h="952500">
                <a:moveTo>
                  <a:pt x="0" y="0"/>
                </a:moveTo>
                <a:lnTo>
                  <a:pt x="2857500" y="0"/>
                </a:lnTo>
                <a:lnTo>
                  <a:pt x="2857500" y="952500"/>
                </a:lnTo>
                <a:lnTo>
                  <a:pt x="0" y="952500"/>
                </a:lnTo>
                <a:lnTo>
                  <a:pt x="0" y="0"/>
                </a:lnTo>
                <a:close/>
              </a:path>
            </a:pathLst>
          </a:custGeom>
          <a:blipFill>
            <a:blip r:embed="rId4"/>
            <a:stretch>
              <a:fillRect/>
            </a:stretch>
          </a:blipFill>
        </p:spPr>
      </p:sp>
      <p:sp>
        <p:nvSpPr>
          <p:cNvPr id="4" name="Freeform 4"/>
          <p:cNvSpPr/>
          <p:nvPr/>
        </p:nvSpPr>
        <p:spPr>
          <a:xfrm>
            <a:off x="147908" y="921803"/>
            <a:ext cx="1637427" cy="879978"/>
          </a:xfrm>
          <a:custGeom>
            <a:avLst/>
            <a:gdLst/>
            <a:ahLst/>
            <a:cxnLst/>
            <a:rect l="l" t="t" r="r" b="b"/>
            <a:pathLst>
              <a:path w="2800350" h="1504950">
                <a:moveTo>
                  <a:pt x="0" y="0"/>
                </a:moveTo>
                <a:lnTo>
                  <a:pt x="2800350" y="0"/>
                </a:lnTo>
                <a:lnTo>
                  <a:pt x="2800350" y="1504950"/>
                </a:lnTo>
                <a:lnTo>
                  <a:pt x="0" y="1504950"/>
                </a:lnTo>
                <a:lnTo>
                  <a:pt x="0" y="0"/>
                </a:lnTo>
                <a:close/>
              </a:path>
            </a:pathLst>
          </a:custGeom>
          <a:blipFill>
            <a:blip r:embed="rId5"/>
            <a:stretch>
              <a:fillRect/>
            </a:stretch>
          </a:blipFill>
        </p:spPr>
      </p:sp>
      <p:grpSp>
        <p:nvGrpSpPr>
          <p:cNvPr id="5" name="Group 5"/>
          <p:cNvGrpSpPr>
            <a:grpSpLocks noChangeAspect="1"/>
          </p:cNvGrpSpPr>
          <p:nvPr/>
        </p:nvGrpSpPr>
        <p:grpSpPr>
          <a:xfrm>
            <a:off x="0" y="1595014"/>
            <a:ext cx="10693398" cy="6015036"/>
            <a:chOff x="63500" y="63500"/>
            <a:chExt cx="18288000" cy="10287000"/>
          </a:xfrm>
        </p:grpSpPr>
        <p:sp>
          <p:nvSpPr>
            <p:cNvPr id="6" name="Freeform 6"/>
            <p:cNvSpPr/>
            <p:nvPr/>
          </p:nvSpPr>
          <p:spPr>
            <a:xfrm>
              <a:off x="63500" y="6350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000000">
                <a:alpha val="0"/>
              </a:srgbClr>
            </a:solidFill>
          </p:spPr>
        </p:sp>
        <p:sp>
          <p:nvSpPr>
            <p:cNvPr id="7" name="Freeform 7"/>
            <p:cNvSpPr/>
            <p:nvPr/>
          </p:nvSpPr>
          <p:spPr>
            <a:xfrm>
              <a:off x="7813675" y="63500"/>
              <a:ext cx="4384167" cy="4197096"/>
            </a:xfrm>
            <a:custGeom>
              <a:avLst/>
              <a:gdLst/>
              <a:ahLst/>
              <a:cxnLst/>
              <a:rect l="l" t="t" r="r" b="b"/>
              <a:pathLst>
                <a:path w="4384167" h="4197096">
                  <a:moveTo>
                    <a:pt x="0" y="0"/>
                  </a:moveTo>
                  <a:lnTo>
                    <a:pt x="0" y="4197096"/>
                  </a:lnTo>
                  <a:lnTo>
                    <a:pt x="4384167" y="4197096"/>
                  </a:lnTo>
                  <a:lnTo>
                    <a:pt x="4384167" y="0"/>
                  </a:lnTo>
                  <a:close/>
                </a:path>
              </a:pathLst>
            </a:custGeom>
            <a:solidFill>
              <a:srgbClr val="000000">
                <a:alpha val="0"/>
              </a:srgbClr>
            </a:solidFill>
          </p:spPr>
        </p:sp>
        <p:sp>
          <p:nvSpPr>
            <p:cNvPr id="8" name="Freeform 8"/>
            <p:cNvSpPr/>
            <p:nvPr/>
          </p:nvSpPr>
          <p:spPr>
            <a:xfrm>
              <a:off x="316484" y="321818"/>
              <a:ext cx="2871219" cy="1608585"/>
            </a:xfrm>
            <a:custGeom>
              <a:avLst/>
              <a:gdLst/>
              <a:ahLst/>
              <a:cxnLst/>
              <a:rect l="l" t="t" r="r" b="b"/>
              <a:pathLst>
                <a:path w="2803525" h="1506347">
                  <a:moveTo>
                    <a:pt x="0" y="1506347"/>
                  </a:moveTo>
                  <a:lnTo>
                    <a:pt x="2803525" y="1506347"/>
                  </a:lnTo>
                  <a:lnTo>
                    <a:pt x="2803525" y="0"/>
                  </a:lnTo>
                  <a:lnTo>
                    <a:pt x="0" y="0"/>
                  </a:lnTo>
                  <a:close/>
                </a:path>
              </a:pathLst>
            </a:custGeom>
            <a:solidFill>
              <a:srgbClr val="000000">
                <a:alpha val="0"/>
              </a:srgbClr>
            </a:solidFill>
          </p:spPr>
        </p:sp>
        <p:sp>
          <p:nvSpPr>
            <p:cNvPr id="9" name="Freeform 9"/>
            <p:cNvSpPr/>
            <p:nvPr/>
          </p:nvSpPr>
          <p:spPr>
            <a:xfrm>
              <a:off x="13176886" y="2068449"/>
              <a:ext cx="5174614" cy="6560439"/>
            </a:xfrm>
            <a:custGeom>
              <a:avLst/>
              <a:gdLst/>
              <a:ahLst/>
              <a:cxnLst/>
              <a:rect l="l" t="t" r="r" b="b"/>
              <a:pathLst>
                <a:path w="5174614" h="6560439">
                  <a:moveTo>
                    <a:pt x="0" y="0"/>
                  </a:moveTo>
                  <a:lnTo>
                    <a:pt x="0" y="6560439"/>
                  </a:lnTo>
                  <a:lnTo>
                    <a:pt x="5174614" y="6560439"/>
                  </a:lnTo>
                  <a:lnTo>
                    <a:pt x="5174614" y="0"/>
                  </a:lnTo>
                  <a:close/>
                </a:path>
              </a:pathLst>
            </a:custGeom>
            <a:solidFill>
              <a:srgbClr val="000000">
                <a:alpha val="0"/>
              </a:srgbClr>
            </a:solidFill>
          </p:spPr>
        </p:sp>
        <p:sp>
          <p:nvSpPr>
            <p:cNvPr id="10" name="Freeform 10"/>
            <p:cNvSpPr/>
            <p:nvPr/>
          </p:nvSpPr>
          <p:spPr>
            <a:xfrm>
              <a:off x="14739874" y="8998712"/>
              <a:ext cx="2861690" cy="949071"/>
            </a:xfrm>
            <a:custGeom>
              <a:avLst/>
              <a:gdLst/>
              <a:ahLst/>
              <a:cxnLst/>
              <a:rect l="l" t="t" r="r" b="b"/>
              <a:pathLst>
                <a:path w="2861690" h="949071">
                  <a:moveTo>
                    <a:pt x="0" y="949071"/>
                  </a:moveTo>
                  <a:lnTo>
                    <a:pt x="2861690" y="949071"/>
                  </a:lnTo>
                  <a:lnTo>
                    <a:pt x="2861690" y="0"/>
                  </a:lnTo>
                  <a:lnTo>
                    <a:pt x="0" y="0"/>
                  </a:lnTo>
                  <a:close/>
                </a:path>
              </a:pathLst>
            </a:custGeom>
            <a:solidFill>
              <a:srgbClr val="000000">
                <a:alpha val="0"/>
              </a:srgbClr>
            </a:solidFill>
          </p:spPr>
        </p:sp>
      </p:grpSp>
      <p:sp>
        <p:nvSpPr>
          <p:cNvPr id="12" name="TextBox 11">
            <a:extLst>
              <a:ext uri="{FF2B5EF4-FFF2-40B4-BE49-F238E27FC236}">
                <a16:creationId xmlns:a16="http://schemas.microsoft.com/office/drawing/2014/main" id="{C23664FD-51F7-4945-BEBC-B3ADF071FDE2}"/>
              </a:ext>
            </a:extLst>
          </p:cNvPr>
          <p:cNvSpPr txBox="1"/>
          <p:nvPr/>
        </p:nvSpPr>
        <p:spPr>
          <a:xfrm>
            <a:off x="987357" y="3751416"/>
            <a:ext cx="8109162" cy="740203"/>
          </a:xfrm>
          <a:prstGeom prst="rect">
            <a:avLst/>
          </a:prstGeom>
          <a:noFill/>
        </p:spPr>
        <p:txBody>
          <a:bodyPr wrap="square" rtlCol="0">
            <a:spAutoFit/>
          </a:bodyPr>
          <a:lstStyle/>
          <a:p>
            <a:pPr algn="ctr"/>
            <a:r>
              <a:rPr lang="en-US" sz="4210" dirty="0">
                <a:solidFill>
                  <a:schemeClr val="bg1"/>
                </a:solidFill>
              </a:rPr>
              <a:t>Nigerian Education Databank</a:t>
            </a:r>
            <a:endParaRPr lang="LID4096" sz="4210" dirty="0">
              <a:solidFill>
                <a:schemeClr val="bg1"/>
              </a:solidFill>
            </a:endParaRPr>
          </a:p>
        </p:txBody>
      </p:sp>
    </p:spTree>
    <p:extLst>
      <p:ext uri="{BB962C8B-B14F-4D97-AF65-F5344CB8AC3E}">
        <p14:creationId xmlns:p14="http://schemas.microsoft.com/office/powerpoint/2010/main" val="353611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00718" y="-2032232"/>
            <a:ext cx="14947619" cy="14398747"/>
          </a:xfrm>
          <a:custGeom>
            <a:avLst/>
            <a:gdLst/>
            <a:ahLst/>
            <a:cxnLst/>
            <a:rect l="l" t="t" r="r" b="b"/>
            <a:pathLst>
              <a:path w="25563624" h="24624935">
                <a:moveTo>
                  <a:pt x="0" y="0"/>
                </a:moveTo>
                <a:lnTo>
                  <a:pt x="25563623" y="0"/>
                </a:lnTo>
                <a:lnTo>
                  <a:pt x="25563623" y="24624935"/>
                </a:lnTo>
                <a:lnTo>
                  <a:pt x="0" y="246249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581637" y="5995382"/>
            <a:ext cx="1670844" cy="556948"/>
          </a:xfrm>
          <a:custGeom>
            <a:avLst/>
            <a:gdLst/>
            <a:ahLst/>
            <a:cxnLst/>
            <a:rect l="l" t="t" r="r" b="b"/>
            <a:pathLst>
              <a:path w="2857500" h="952500">
                <a:moveTo>
                  <a:pt x="0" y="0"/>
                </a:moveTo>
                <a:lnTo>
                  <a:pt x="2857500" y="0"/>
                </a:lnTo>
                <a:lnTo>
                  <a:pt x="2857500" y="952500"/>
                </a:lnTo>
                <a:lnTo>
                  <a:pt x="0" y="952500"/>
                </a:lnTo>
                <a:lnTo>
                  <a:pt x="0" y="0"/>
                </a:lnTo>
                <a:close/>
              </a:path>
            </a:pathLst>
          </a:custGeom>
          <a:blipFill>
            <a:blip r:embed="rId4"/>
            <a:stretch>
              <a:fillRect/>
            </a:stretch>
          </a:blipFill>
        </p:spPr>
      </p:sp>
      <p:sp>
        <p:nvSpPr>
          <p:cNvPr id="4" name="Freeform 4"/>
          <p:cNvSpPr/>
          <p:nvPr/>
        </p:nvSpPr>
        <p:spPr>
          <a:xfrm>
            <a:off x="147925" y="893324"/>
            <a:ext cx="1637427" cy="879978"/>
          </a:xfrm>
          <a:custGeom>
            <a:avLst/>
            <a:gdLst/>
            <a:ahLst/>
            <a:cxnLst/>
            <a:rect l="l" t="t" r="r" b="b"/>
            <a:pathLst>
              <a:path w="2800350" h="1504950">
                <a:moveTo>
                  <a:pt x="0" y="0"/>
                </a:moveTo>
                <a:lnTo>
                  <a:pt x="2800350" y="0"/>
                </a:lnTo>
                <a:lnTo>
                  <a:pt x="2800350" y="1504950"/>
                </a:lnTo>
                <a:lnTo>
                  <a:pt x="0" y="1504950"/>
                </a:lnTo>
                <a:lnTo>
                  <a:pt x="0" y="0"/>
                </a:lnTo>
                <a:close/>
              </a:path>
            </a:pathLst>
          </a:custGeom>
          <a:blipFill>
            <a:blip r:embed="rId5"/>
            <a:stretch>
              <a:fillRect/>
            </a:stretch>
          </a:blipFill>
        </p:spPr>
      </p:sp>
      <p:grpSp>
        <p:nvGrpSpPr>
          <p:cNvPr id="5" name="Group 5"/>
          <p:cNvGrpSpPr>
            <a:grpSpLocks noChangeAspect="1"/>
          </p:cNvGrpSpPr>
          <p:nvPr/>
        </p:nvGrpSpPr>
        <p:grpSpPr>
          <a:xfrm>
            <a:off x="0" y="1595014"/>
            <a:ext cx="10693398" cy="6015036"/>
            <a:chOff x="63500" y="63500"/>
            <a:chExt cx="18288000" cy="10287000"/>
          </a:xfrm>
        </p:grpSpPr>
        <p:sp>
          <p:nvSpPr>
            <p:cNvPr id="6" name="Freeform 6"/>
            <p:cNvSpPr/>
            <p:nvPr/>
          </p:nvSpPr>
          <p:spPr>
            <a:xfrm>
              <a:off x="63500" y="63500"/>
              <a:ext cx="18288000" cy="10287000"/>
            </a:xfrm>
            <a:custGeom>
              <a:avLst/>
              <a:gdLst/>
              <a:ahLst/>
              <a:cxnLst/>
              <a:rect l="l" t="t" r="r" b="b"/>
              <a:pathLst>
                <a:path w="18288000" h="10287000">
                  <a:moveTo>
                    <a:pt x="0" y="0"/>
                  </a:moveTo>
                  <a:lnTo>
                    <a:pt x="0" y="10287000"/>
                  </a:lnTo>
                  <a:lnTo>
                    <a:pt x="18288000" y="10287000"/>
                  </a:lnTo>
                  <a:lnTo>
                    <a:pt x="18288000" y="0"/>
                  </a:lnTo>
                  <a:close/>
                </a:path>
              </a:pathLst>
            </a:custGeom>
            <a:solidFill>
              <a:srgbClr val="000000">
                <a:alpha val="0"/>
              </a:srgbClr>
            </a:solidFill>
          </p:spPr>
        </p:sp>
        <p:sp>
          <p:nvSpPr>
            <p:cNvPr id="7" name="Freeform 7"/>
            <p:cNvSpPr/>
            <p:nvPr/>
          </p:nvSpPr>
          <p:spPr>
            <a:xfrm>
              <a:off x="7813675" y="63500"/>
              <a:ext cx="4384167" cy="4197096"/>
            </a:xfrm>
            <a:custGeom>
              <a:avLst/>
              <a:gdLst/>
              <a:ahLst/>
              <a:cxnLst/>
              <a:rect l="l" t="t" r="r" b="b"/>
              <a:pathLst>
                <a:path w="4384167" h="4197096">
                  <a:moveTo>
                    <a:pt x="0" y="0"/>
                  </a:moveTo>
                  <a:lnTo>
                    <a:pt x="0" y="4197096"/>
                  </a:lnTo>
                  <a:lnTo>
                    <a:pt x="4384167" y="4197096"/>
                  </a:lnTo>
                  <a:lnTo>
                    <a:pt x="4384167" y="0"/>
                  </a:lnTo>
                  <a:close/>
                </a:path>
              </a:pathLst>
            </a:custGeom>
            <a:solidFill>
              <a:srgbClr val="000000">
                <a:alpha val="0"/>
              </a:srgbClr>
            </a:solidFill>
          </p:spPr>
        </p:sp>
        <p:sp>
          <p:nvSpPr>
            <p:cNvPr id="8" name="Freeform 8"/>
            <p:cNvSpPr/>
            <p:nvPr/>
          </p:nvSpPr>
          <p:spPr>
            <a:xfrm>
              <a:off x="316484" y="321818"/>
              <a:ext cx="2871219" cy="1608585"/>
            </a:xfrm>
            <a:custGeom>
              <a:avLst/>
              <a:gdLst/>
              <a:ahLst/>
              <a:cxnLst/>
              <a:rect l="l" t="t" r="r" b="b"/>
              <a:pathLst>
                <a:path w="2803525" h="1506347">
                  <a:moveTo>
                    <a:pt x="0" y="1506347"/>
                  </a:moveTo>
                  <a:lnTo>
                    <a:pt x="2803525" y="1506347"/>
                  </a:lnTo>
                  <a:lnTo>
                    <a:pt x="2803525" y="0"/>
                  </a:lnTo>
                  <a:lnTo>
                    <a:pt x="0" y="0"/>
                  </a:lnTo>
                  <a:close/>
                </a:path>
              </a:pathLst>
            </a:custGeom>
            <a:solidFill>
              <a:srgbClr val="000000">
                <a:alpha val="0"/>
              </a:srgbClr>
            </a:solidFill>
          </p:spPr>
        </p:sp>
        <p:sp>
          <p:nvSpPr>
            <p:cNvPr id="9" name="Freeform 9"/>
            <p:cNvSpPr/>
            <p:nvPr/>
          </p:nvSpPr>
          <p:spPr>
            <a:xfrm>
              <a:off x="13176886" y="2068449"/>
              <a:ext cx="5174614" cy="6560439"/>
            </a:xfrm>
            <a:custGeom>
              <a:avLst/>
              <a:gdLst/>
              <a:ahLst/>
              <a:cxnLst/>
              <a:rect l="l" t="t" r="r" b="b"/>
              <a:pathLst>
                <a:path w="5174614" h="6560439">
                  <a:moveTo>
                    <a:pt x="0" y="0"/>
                  </a:moveTo>
                  <a:lnTo>
                    <a:pt x="0" y="6560439"/>
                  </a:lnTo>
                  <a:lnTo>
                    <a:pt x="5174614" y="6560439"/>
                  </a:lnTo>
                  <a:lnTo>
                    <a:pt x="5174614" y="0"/>
                  </a:lnTo>
                  <a:close/>
                </a:path>
              </a:pathLst>
            </a:custGeom>
            <a:solidFill>
              <a:srgbClr val="000000">
                <a:alpha val="0"/>
              </a:srgbClr>
            </a:solidFill>
          </p:spPr>
        </p:sp>
        <p:sp>
          <p:nvSpPr>
            <p:cNvPr id="10" name="Freeform 10"/>
            <p:cNvSpPr/>
            <p:nvPr/>
          </p:nvSpPr>
          <p:spPr>
            <a:xfrm>
              <a:off x="14739874" y="8998712"/>
              <a:ext cx="2861690" cy="949071"/>
            </a:xfrm>
            <a:custGeom>
              <a:avLst/>
              <a:gdLst/>
              <a:ahLst/>
              <a:cxnLst/>
              <a:rect l="l" t="t" r="r" b="b"/>
              <a:pathLst>
                <a:path w="2861690" h="949071">
                  <a:moveTo>
                    <a:pt x="0" y="949071"/>
                  </a:moveTo>
                  <a:lnTo>
                    <a:pt x="2861690" y="949071"/>
                  </a:lnTo>
                  <a:lnTo>
                    <a:pt x="2861690" y="0"/>
                  </a:lnTo>
                  <a:lnTo>
                    <a:pt x="0" y="0"/>
                  </a:lnTo>
                  <a:close/>
                </a:path>
              </a:pathLst>
            </a:custGeom>
            <a:solidFill>
              <a:srgbClr val="000000">
                <a:alpha val="0"/>
              </a:srgbClr>
            </a:solidFill>
          </p:spPr>
        </p:sp>
      </p:grpSp>
      <p:sp>
        <p:nvSpPr>
          <p:cNvPr id="12" name="TextBox 11">
            <a:extLst>
              <a:ext uri="{FF2B5EF4-FFF2-40B4-BE49-F238E27FC236}">
                <a16:creationId xmlns:a16="http://schemas.microsoft.com/office/drawing/2014/main" id="{C23664FD-51F7-4945-BEBC-B3ADF071FDE2}"/>
              </a:ext>
            </a:extLst>
          </p:cNvPr>
          <p:cNvSpPr txBox="1"/>
          <p:nvPr/>
        </p:nvSpPr>
        <p:spPr>
          <a:xfrm>
            <a:off x="1425787" y="3806342"/>
            <a:ext cx="8109162" cy="740203"/>
          </a:xfrm>
          <a:prstGeom prst="rect">
            <a:avLst/>
          </a:prstGeom>
          <a:noFill/>
        </p:spPr>
        <p:txBody>
          <a:bodyPr wrap="square" rtlCol="0">
            <a:spAutoFit/>
          </a:bodyPr>
          <a:lstStyle/>
          <a:p>
            <a:pPr algn="ctr"/>
            <a:r>
              <a:rPr lang="en-US" sz="4210" dirty="0">
                <a:solidFill>
                  <a:schemeClr val="bg1"/>
                </a:solidFill>
              </a:rPr>
              <a:t>Thank You</a:t>
            </a:r>
            <a:endParaRPr lang="LID4096" sz="4210" dirty="0">
              <a:solidFill>
                <a:schemeClr val="bg1"/>
              </a:solidFill>
            </a:endParaRPr>
          </a:p>
        </p:txBody>
      </p:sp>
    </p:spTree>
    <p:extLst>
      <p:ext uri="{BB962C8B-B14F-4D97-AF65-F5344CB8AC3E}">
        <p14:creationId xmlns:p14="http://schemas.microsoft.com/office/powerpoint/2010/main" val="62320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57200" y="990600"/>
            <a:ext cx="9779003" cy="5562600"/>
            <a:chOff x="0" y="0"/>
            <a:chExt cx="9779000" cy="5562600"/>
          </a:xfrm>
        </p:grpSpPr>
        <p:sp>
          <p:nvSpPr>
            <p:cNvPr id="3" name="Freeform 3"/>
            <p:cNvSpPr/>
            <p:nvPr/>
          </p:nvSpPr>
          <p:spPr>
            <a:xfrm>
              <a:off x="63500" y="63500"/>
              <a:ext cx="9649968" cy="5435600"/>
            </a:xfrm>
            <a:custGeom>
              <a:avLst/>
              <a:gdLst/>
              <a:ahLst/>
              <a:cxnLst/>
              <a:rect l="l" t="t" r="r" b="b"/>
              <a:pathLst>
                <a:path w="9649968" h="5435600">
                  <a:moveTo>
                    <a:pt x="0" y="0"/>
                  </a:moveTo>
                  <a:lnTo>
                    <a:pt x="9649968" y="0"/>
                  </a:lnTo>
                  <a:lnTo>
                    <a:pt x="9649968" y="5435600"/>
                  </a:lnTo>
                  <a:lnTo>
                    <a:pt x="0" y="5435600"/>
                  </a:lnTo>
                  <a:close/>
                </a:path>
              </a:pathLst>
            </a:custGeom>
            <a:solidFill>
              <a:srgbClr val="FFFFFF"/>
            </a:solidFill>
          </p:spPr>
        </p:sp>
        <p:sp>
          <p:nvSpPr>
            <p:cNvPr id="4" name="Freeform 4"/>
            <p:cNvSpPr/>
            <p:nvPr/>
          </p:nvSpPr>
          <p:spPr>
            <a:xfrm>
              <a:off x="63500" y="63500"/>
              <a:ext cx="9652000" cy="5435600"/>
            </a:xfrm>
            <a:custGeom>
              <a:avLst/>
              <a:gdLst/>
              <a:ahLst/>
              <a:cxnLst/>
              <a:rect l="l" t="t" r="r" b="b"/>
              <a:pathLst>
                <a:path w="9652000" h="5435600">
                  <a:moveTo>
                    <a:pt x="0" y="0"/>
                  </a:moveTo>
                  <a:lnTo>
                    <a:pt x="9652000" y="0"/>
                  </a:lnTo>
                  <a:lnTo>
                    <a:pt x="9652000" y="5435600"/>
                  </a:lnTo>
                  <a:lnTo>
                    <a:pt x="0" y="5435600"/>
                  </a:lnTo>
                  <a:close/>
                </a:path>
              </a:pathLst>
            </a:custGeom>
            <a:solidFill>
              <a:srgbClr val="FFFFFF"/>
            </a:solidFill>
          </p:spPr>
        </p:sp>
      </p:grpSp>
      <p:sp>
        <p:nvSpPr>
          <p:cNvPr id="5" name="Freeform 5"/>
          <p:cNvSpPr/>
          <p:nvPr/>
        </p:nvSpPr>
        <p:spPr>
          <a:xfrm>
            <a:off x="520703" y="1054103"/>
            <a:ext cx="295656" cy="5435603"/>
          </a:xfrm>
          <a:custGeom>
            <a:avLst/>
            <a:gdLst/>
            <a:ahLst/>
            <a:cxnLst/>
            <a:rect l="l" t="t" r="r" b="b"/>
            <a:pathLst>
              <a:path w="295656" h="5435603">
                <a:moveTo>
                  <a:pt x="0" y="0"/>
                </a:moveTo>
                <a:lnTo>
                  <a:pt x="295656" y="0"/>
                </a:lnTo>
                <a:lnTo>
                  <a:pt x="295656" y="5435603"/>
                </a:lnTo>
                <a:lnTo>
                  <a:pt x="0" y="5435603"/>
                </a:lnTo>
                <a:lnTo>
                  <a:pt x="0" y="0"/>
                </a:lnTo>
                <a:close/>
              </a:path>
            </a:pathLst>
          </a:custGeom>
          <a:blipFill>
            <a:blip r:embed="rId2"/>
            <a:stretch>
              <a:fillRect/>
            </a:stretch>
          </a:blipFill>
        </p:spPr>
      </p:sp>
      <p:sp>
        <p:nvSpPr>
          <p:cNvPr id="6" name="Freeform 6"/>
          <p:cNvSpPr/>
          <p:nvPr/>
        </p:nvSpPr>
        <p:spPr>
          <a:xfrm>
            <a:off x="9650625" y="501650"/>
            <a:ext cx="522075" cy="445227"/>
          </a:xfrm>
          <a:custGeom>
            <a:avLst/>
            <a:gdLst/>
            <a:ahLst/>
            <a:cxnLst/>
            <a:rect l="l" t="t" r="r" b="b"/>
            <a:pathLst>
              <a:path w="522075" h="445227">
                <a:moveTo>
                  <a:pt x="0" y="0"/>
                </a:moveTo>
                <a:lnTo>
                  <a:pt x="522075" y="0"/>
                </a:lnTo>
                <a:lnTo>
                  <a:pt x="522075" y="445227"/>
                </a:lnTo>
                <a:lnTo>
                  <a:pt x="0" y="445227"/>
                </a:lnTo>
                <a:lnTo>
                  <a:pt x="0" y="0"/>
                </a:lnTo>
                <a:close/>
              </a:path>
            </a:pathLst>
          </a:custGeom>
          <a:blipFill>
            <a:blip r:embed="rId3"/>
            <a:stretch>
              <a:fillRect/>
            </a:stretch>
          </a:blipFill>
        </p:spPr>
      </p:sp>
      <p:grpSp>
        <p:nvGrpSpPr>
          <p:cNvPr id="7" name="Group 7"/>
          <p:cNvGrpSpPr>
            <a:grpSpLocks noChangeAspect="1"/>
          </p:cNvGrpSpPr>
          <p:nvPr/>
        </p:nvGrpSpPr>
        <p:grpSpPr>
          <a:xfrm>
            <a:off x="913771" y="1806102"/>
            <a:ext cx="7976064" cy="15088"/>
            <a:chOff x="0" y="0"/>
            <a:chExt cx="7976057" cy="15088"/>
          </a:xfrm>
        </p:grpSpPr>
        <p:sp>
          <p:nvSpPr>
            <p:cNvPr id="8" name="Freeform 8"/>
            <p:cNvSpPr/>
            <p:nvPr/>
          </p:nvSpPr>
          <p:spPr>
            <a:xfrm>
              <a:off x="0" y="0"/>
              <a:ext cx="7976108" cy="15113"/>
            </a:xfrm>
            <a:custGeom>
              <a:avLst/>
              <a:gdLst/>
              <a:ahLst/>
              <a:cxnLst/>
              <a:rect l="l" t="t" r="r" b="b"/>
              <a:pathLst>
                <a:path w="7976108" h="15113">
                  <a:moveTo>
                    <a:pt x="0" y="0"/>
                  </a:moveTo>
                  <a:lnTo>
                    <a:pt x="7976108" y="0"/>
                  </a:lnTo>
                  <a:lnTo>
                    <a:pt x="7976108" y="15113"/>
                  </a:lnTo>
                  <a:lnTo>
                    <a:pt x="0" y="15113"/>
                  </a:lnTo>
                  <a:close/>
                </a:path>
              </a:pathLst>
            </a:custGeom>
            <a:solidFill>
              <a:srgbClr val="4EA72E"/>
            </a:solidFill>
          </p:spPr>
        </p:sp>
      </p:grpSp>
      <p:sp>
        <p:nvSpPr>
          <p:cNvPr id="9" name="Freeform 9"/>
          <p:cNvSpPr/>
          <p:nvPr/>
        </p:nvSpPr>
        <p:spPr>
          <a:xfrm>
            <a:off x="9617817" y="6524498"/>
            <a:ext cx="566928" cy="606552"/>
          </a:xfrm>
          <a:custGeom>
            <a:avLst/>
            <a:gdLst/>
            <a:ahLst/>
            <a:cxnLst/>
            <a:rect l="l" t="t" r="r" b="b"/>
            <a:pathLst>
              <a:path w="566928" h="606552">
                <a:moveTo>
                  <a:pt x="0" y="0"/>
                </a:moveTo>
                <a:lnTo>
                  <a:pt x="566928" y="0"/>
                </a:lnTo>
                <a:lnTo>
                  <a:pt x="566928" y="606552"/>
                </a:lnTo>
                <a:lnTo>
                  <a:pt x="0" y="606552"/>
                </a:lnTo>
                <a:lnTo>
                  <a:pt x="0" y="0"/>
                </a:lnTo>
                <a:close/>
              </a:path>
            </a:pathLst>
          </a:custGeom>
          <a:blipFill>
            <a:blip r:embed="rId4"/>
            <a:stretch>
              <a:fillRect/>
            </a:stretch>
          </a:blipFill>
        </p:spPr>
      </p:sp>
      <p:sp>
        <p:nvSpPr>
          <p:cNvPr id="10" name="Freeform 10"/>
          <p:cNvSpPr/>
          <p:nvPr/>
        </p:nvSpPr>
        <p:spPr>
          <a:xfrm>
            <a:off x="782831" y="5952239"/>
            <a:ext cx="9345168" cy="149352"/>
          </a:xfrm>
          <a:custGeom>
            <a:avLst/>
            <a:gdLst/>
            <a:ahLst/>
            <a:cxnLst/>
            <a:rect l="l" t="t" r="r" b="b"/>
            <a:pathLst>
              <a:path w="9345168" h="149352">
                <a:moveTo>
                  <a:pt x="0" y="0"/>
                </a:moveTo>
                <a:lnTo>
                  <a:pt x="9345168" y="0"/>
                </a:lnTo>
                <a:lnTo>
                  <a:pt x="9345168" y="149352"/>
                </a:lnTo>
                <a:lnTo>
                  <a:pt x="0" y="149352"/>
                </a:lnTo>
                <a:lnTo>
                  <a:pt x="0" y="0"/>
                </a:lnTo>
                <a:close/>
              </a:path>
            </a:pathLst>
          </a:custGeom>
          <a:blipFill>
            <a:blip r:embed="rId5"/>
            <a:stretch>
              <a:fillRect/>
            </a:stretch>
          </a:blipFill>
        </p:spPr>
      </p:sp>
      <p:grpSp>
        <p:nvGrpSpPr>
          <p:cNvPr id="11" name="Group 11"/>
          <p:cNvGrpSpPr>
            <a:grpSpLocks noChangeAspect="1"/>
          </p:cNvGrpSpPr>
          <p:nvPr/>
        </p:nvGrpSpPr>
        <p:grpSpPr>
          <a:xfrm>
            <a:off x="785698" y="6097372"/>
            <a:ext cx="9341758" cy="7544"/>
            <a:chOff x="0" y="0"/>
            <a:chExt cx="9341752" cy="7544"/>
          </a:xfrm>
        </p:grpSpPr>
        <p:sp>
          <p:nvSpPr>
            <p:cNvPr id="12" name="Freeform 12"/>
            <p:cNvSpPr/>
            <p:nvPr/>
          </p:nvSpPr>
          <p:spPr>
            <a:xfrm>
              <a:off x="0" y="0"/>
              <a:ext cx="9341739" cy="7493"/>
            </a:xfrm>
            <a:custGeom>
              <a:avLst/>
              <a:gdLst/>
              <a:ahLst/>
              <a:cxnLst/>
              <a:rect l="l" t="t" r="r" b="b"/>
              <a:pathLst>
                <a:path w="9341739" h="7493">
                  <a:moveTo>
                    <a:pt x="0" y="0"/>
                  </a:moveTo>
                  <a:lnTo>
                    <a:pt x="9341739" y="0"/>
                  </a:lnTo>
                  <a:lnTo>
                    <a:pt x="9341739" y="7493"/>
                  </a:lnTo>
                  <a:lnTo>
                    <a:pt x="0" y="7493"/>
                  </a:lnTo>
                  <a:close/>
                </a:path>
              </a:pathLst>
            </a:custGeom>
            <a:solidFill>
              <a:srgbClr val="7F7F7F"/>
            </a:solidFill>
          </p:spPr>
        </p:sp>
      </p:grpSp>
      <p:sp>
        <p:nvSpPr>
          <p:cNvPr id="13" name="Freeform 13"/>
          <p:cNvSpPr/>
          <p:nvPr/>
        </p:nvSpPr>
        <p:spPr>
          <a:xfrm>
            <a:off x="828551" y="1794767"/>
            <a:ext cx="9342120" cy="283464"/>
          </a:xfrm>
          <a:custGeom>
            <a:avLst/>
            <a:gdLst/>
            <a:ahLst/>
            <a:cxnLst/>
            <a:rect l="l" t="t" r="r" b="b"/>
            <a:pathLst>
              <a:path w="9342120" h="283464">
                <a:moveTo>
                  <a:pt x="0" y="0"/>
                </a:moveTo>
                <a:lnTo>
                  <a:pt x="9342120" y="0"/>
                </a:lnTo>
                <a:lnTo>
                  <a:pt x="9342120" y="283464"/>
                </a:lnTo>
                <a:lnTo>
                  <a:pt x="0" y="283464"/>
                </a:lnTo>
                <a:lnTo>
                  <a:pt x="0" y="0"/>
                </a:lnTo>
                <a:close/>
              </a:path>
            </a:pathLst>
          </a:custGeom>
          <a:blipFill>
            <a:blip r:embed="rId6"/>
            <a:stretch>
              <a:fillRect/>
            </a:stretch>
          </a:blipFill>
        </p:spPr>
      </p:sp>
      <p:grpSp>
        <p:nvGrpSpPr>
          <p:cNvPr id="14" name="Group 14"/>
          <p:cNvGrpSpPr>
            <a:grpSpLocks noChangeAspect="1"/>
          </p:cNvGrpSpPr>
          <p:nvPr/>
        </p:nvGrpSpPr>
        <p:grpSpPr>
          <a:xfrm>
            <a:off x="823208" y="2719035"/>
            <a:ext cx="3732276" cy="10678"/>
            <a:chOff x="0" y="0"/>
            <a:chExt cx="3732276" cy="10681"/>
          </a:xfrm>
        </p:grpSpPr>
        <p:sp>
          <p:nvSpPr>
            <p:cNvPr id="15" name="Freeform 15"/>
            <p:cNvSpPr/>
            <p:nvPr/>
          </p:nvSpPr>
          <p:spPr>
            <a:xfrm>
              <a:off x="0" y="0"/>
              <a:ext cx="3732276" cy="10668"/>
            </a:xfrm>
            <a:custGeom>
              <a:avLst/>
              <a:gdLst/>
              <a:ahLst/>
              <a:cxnLst/>
              <a:rect l="l" t="t" r="r" b="b"/>
              <a:pathLst>
                <a:path w="3732276" h="10668">
                  <a:moveTo>
                    <a:pt x="3712210" y="10668"/>
                  </a:moveTo>
                  <a:lnTo>
                    <a:pt x="3702177" y="10668"/>
                  </a:lnTo>
                  <a:lnTo>
                    <a:pt x="3702177" y="635"/>
                  </a:lnTo>
                  <a:lnTo>
                    <a:pt x="3712210" y="635"/>
                  </a:lnTo>
                  <a:close/>
                  <a:moveTo>
                    <a:pt x="3692144" y="10668"/>
                  </a:moveTo>
                  <a:lnTo>
                    <a:pt x="3682111" y="10668"/>
                  </a:lnTo>
                  <a:lnTo>
                    <a:pt x="3682111" y="635"/>
                  </a:lnTo>
                  <a:lnTo>
                    <a:pt x="3692144" y="635"/>
                  </a:lnTo>
                  <a:close/>
                  <a:moveTo>
                    <a:pt x="3672078" y="10668"/>
                  </a:moveTo>
                  <a:lnTo>
                    <a:pt x="3662045" y="10668"/>
                  </a:lnTo>
                  <a:lnTo>
                    <a:pt x="3662045" y="635"/>
                  </a:lnTo>
                  <a:lnTo>
                    <a:pt x="3672078" y="635"/>
                  </a:lnTo>
                  <a:close/>
                  <a:moveTo>
                    <a:pt x="3652012" y="10668"/>
                  </a:moveTo>
                  <a:lnTo>
                    <a:pt x="3641979" y="10668"/>
                  </a:lnTo>
                  <a:lnTo>
                    <a:pt x="3641979" y="635"/>
                  </a:lnTo>
                  <a:lnTo>
                    <a:pt x="3652012" y="635"/>
                  </a:lnTo>
                  <a:close/>
                  <a:moveTo>
                    <a:pt x="3631947" y="10668"/>
                  </a:moveTo>
                  <a:lnTo>
                    <a:pt x="3621913" y="10668"/>
                  </a:lnTo>
                  <a:lnTo>
                    <a:pt x="3621913" y="635"/>
                  </a:lnTo>
                  <a:lnTo>
                    <a:pt x="3631947" y="635"/>
                  </a:lnTo>
                  <a:close/>
                  <a:moveTo>
                    <a:pt x="3611881" y="10668"/>
                  </a:moveTo>
                  <a:lnTo>
                    <a:pt x="3601848" y="10668"/>
                  </a:lnTo>
                  <a:lnTo>
                    <a:pt x="3601848" y="635"/>
                  </a:lnTo>
                  <a:lnTo>
                    <a:pt x="3611881" y="635"/>
                  </a:lnTo>
                  <a:close/>
                  <a:moveTo>
                    <a:pt x="3591815" y="10668"/>
                  </a:moveTo>
                  <a:lnTo>
                    <a:pt x="3581782" y="10668"/>
                  </a:lnTo>
                  <a:lnTo>
                    <a:pt x="3581782" y="635"/>
                  </a:lnTo>
                  <a:lnTo>
                    <a:pt x="3591815" y="635"/>
                  </a:lnTo>
                  <a:close/>
                  <a:moveTo>
                    <a:pt x="3571749" y="10668"/>
                  </a:moveTo>
                  <a:lnTo>
                    <a:pt x="3561716" y="10668"/>
                  </a:lnTo>
                  <a:lnTo>
                    <a:pt x="3561716" y="635"/>
                  </a:lnTo>
                  <a:lnTo>
                    <a:pt x="3571749" y="635"/>
                  </a:lnTo>
                  <a:close/>
                  <a:moveTo>
                    <a:pt x="3551556" y="10668"/>
                  </a:moveTo>
                  <a:lnTo>
                    <a:pt x="3541523" y="10668"/>
                  </a:lnTo>
                  <a:lnTo>
                    <a:pt x="3541523" y="635"/>
                  </a:lnTo>
                  <a:lnTo>
                    <a:pt x="3551556" y="635"/>
                  </a:lnTo>
                  <a:close/>
                  <a:moveTo>
                    <a:pt x="3531490" y="10668"/>
                  </a:moveTo>
                  <a:lnTo>
                    <a:pt x="3521457" y="10668"/>
                  </a:lnTo>
                  <a:lnTo>
                    <a:pt x="3521457" y="635"/>
                  </a:lnTo>
                  <a:lnTo>
                    <a:pt x="3531490" y="635"/>
                  </a:lnTo>
                  <a:close/>
                  <a:moveTo>
                    <a:pt x="3511424" y="10668"/>
                  </a:moveTo>
                  <a:lnTo>
                    <a:pt x="3501391" y="10668"/>
                  </a:lnTo>
                  <a:lnTo>
                    <a:pt x="3501391" y="635"/>
                  </a:lnTo>
                  <a:lnTo>
                    <a:pt x="3511424" y="635"/>
                  </a:lnTo>
                  <a:close/>
                  <a:moveTo>
                    <a:pt x="3491359" y="10668"/>
                  </a:moveTo>
                  <a:lnTo>
                    <a:pt x="3481325" y="10668"/>
                  </a:lnTo>
                  <a:lnTo>
                    <a:pt x="3481325" y="635"/>
                  </a:lnTo>
                  <a:lnTo>
                    <a:pt x="3491359" y="635"/>
                  </a:lnTo>
                  <a:close/>
                  <a:moveTo>
                    <a:pt x="3471166" y="10668"/>
                  </a:moveTo>
                  <a:lnTo>
                    <a:pt x="3461133" y="10668"/>
                  </a:lnTo>
                  <a:lnTo>
                    <a:pt x="3461133" y="635"/>
                  </a:lnTo>
                  <a:lnTo>
                    <a:pt x="3471166" y="635"/>
                  </a:lnTo>
                  <a:close/>
                  <a:moveTo>
                    <a:pt x="3451100" y="10668"/>
                  </a:moveTo>
                  <a:lnTo>
                    <a:pt x="3441067" y="10668"/>
                  </a:lnTo>
                  <a:lnTo>
                    <a:pt x="3441067" y="508"/>
                  </a:lnTo>
                  <a:lnTo>
                    <a:pt x="3451100" y="508"/>
                  </a:lnTo>
                  <a:close/>
                  <a:moveTo>
                    <a:pt x="3431034" y="10668"/>
                  </a:moveTo>
                  <a:lnTo>
                    <a:pt x="3421001" y="10668"/>
                  </a:lnTo>
                  <a:lnTo>
                    <a:pt x="3421001" y="508"/>
                  </a:lnTo>
                  <a:lnTo>
                    <a:pt x="3431034" y="508"/>
                  </a:lnTo>
                  <a:close/>
                  <a:moveTo>
                    <a:pt x="3410968" y="10668"/>
                  </a:moveTo>
                  <a:lnTo>
                    <a:pt x="3400935" y="10668"/>
                  </a:lnTo>
                  <a:lnTo>
                    <a:pt x="3400935" y="635"/>
                  </a:lnTo>
                  <a:lnTo>
                    <a:pt x="3410968" y="635"/>
                  </a:lnTo>
                  <a:close/>
                  <a:moveTo>
                    <a:pt x="3390902" y="10668"/>
                  </a:moveTo>
                  <a:lnTo>
                    <a:pt x="3380869" y="10668"/>
                  </a:lnTo>
                  <a:lnTo>
                    <a:pt x="3380869" y="508"/>
                  </a:lnTo>
                  <a:lnTo>
                    <a:pt x="3390902" y="508"/>
                  </a:lnTo>
                  <a:close/>
                  <a:moveTo>
                    <a:pt x="3370836" y="10668"/>
                  </a:moveTo>
                  <a:lnTo>
                    <a:pt x="3360803" y="10668"/>
                  </a:lnTo>
                  <a:lnTo>
                    <a:pt x="3360803" y="508"/>
                  </a:lnTo>
                  <a:lnTo>
                    <a:pt x="3370836" y="508"/>
                  </a:lnTo>
                  <a:close/>
                  <a:moveTo>
                    <a:pt x="3350771" y="10668"/>
                  </a:moveTo>
                  <a:lnTo>
                    <a:pt x="3340738" y="10668"/>
                  </a:lnTo>
                  <a:lnTo>
                    <a:pt x="3340738" y="508"/>
                  </a:lnTo>
                  <a:lnTo>
                    <a:pt x="3350771" y="508"/>
                  </a:lnTo>
                  <a:close/>
                  <a:moveTo>
                    <a:pt x="3330705" y="10668"/>
                  </a:moveTo>
                  <a:lnTo>
                    <a:pt x="3320672" y="10668"/>
                  </a:lnTo>
                  <a:lnTo>
                    <a:pt x="3320672" y="635"/>
                  </a:lnTo>
                  <a:lnTo>
                    <a:pt x="3330705" y="635"/>
                  </a:lnTo>
                  <a:close/>
                  <a:moveTo>
                    <a:pt x="3310639" y="10668"/>
                  </a:moveTo>
                  <a:lnTo>
                    <a:pt x="3300606" y="10668"/>
                  </a:lnTo>
                  <a:lnTo>
                    <a:pt x="3300606" y="508"/>
                  </a:lnTo>
                  <a:lnTo>
                    <a:pt x="3310639" y="508"/>
                  </a:lnTo>
                  <a:close/>
                  <a:moveTo>
                    <a:pt x="3290573" y="10668"/>
                  </a:moveTo>
                  <a:lnTo>
                    <a:pt x="3280540" y="10668"/>
                  </a:lnTo>
                  <a:lnTo>
                    <a:pt x="3280540" y="508"/>
                  </a:lnTo>
                  <a:lnTo>
                    <a:pt x="3290573" y="508"/>
                  </a:lnTo>
                  <a:close/>
                  <a:moveTo>
                    <a:pt x="3270507" y="10668"/>
                  </a:moveTo>
                  <a:lnTo>
                    <a:pt x="3260474" y="10668"/>
                  </a:lnTo>
                  <a:lnTo>
                    <a:pt x="3260474" y="508"/>
                  </a:lnTo>
                  <a:lnTo>
                    <a:pt x="3270507" y="508"/>
                  </a:lnTo>
                  <a:close/>
                  <a:moveTo>
                    <a:pt x="3250441" y="10668"/>
                  </a:moveTo>
                  <a:lnTo>
                    <a:pt x="3240408" y="10668"/>
                  </a:lnTo>
                  <a:lnTo>
                    <a:pt x="3240408" y="635"/>
                  </a:lnTo>
                  <a:lnTo>
                    <a:pt x="3250441" y="635"/>
                  </a:lnTo>
                  <a:close/>
                  <a:moveTo>
                    <a:pt x="3230375" y="10668"/>
                  </a:moveTo>
                  <a:lnTo>
                    <a:pt x="3220342" y="10668"/>
                  </a:lnTo>
                  <a:lnTo>
                    <a:pt x="3220342" y="508"/>
                  </a:lnTo>
                  <a:lnTo>
                    <a:pt x="3230375" y="508"/>
                  </a:lnTo>
                  <a:close/>
                  <a:moveTo>
                    <a:pt x="3210309" y="10668"/>
                  </a:moveTo>
                  <a:lnTo>
                    <a:pt x="3200276" y="10668"/>
                  </a:lnTo>
                  <a:lnTo>
                    <a:pt x="3200276" y="508"/>
                  </a:lnTo>
                  <a:lnTo>
                    <a:pt x="3210309" y="508"/>
                  </a:lnTo>
                  <a:close/>
                  <a:moveTo>
                    <a:pt x="3190243" y="10668"/>
                  </a:moveTo>
                  <a:lnTo>
                    <a:pt x="3180210" y="10668"/>
                  </a:lnTo>
                  <a:lnTo>
                    <a:pt x="3180210" y="508"/>
                  </a:lnTo>
                  <a:lnTo>
                    <a:pt x="3190243" y="508"/>
                  </a:lnTo>
                  <a:close/>
                  <a:moveTo>
                    <a:pt x="3170050" y="10668"/>
                  </a:moveTo>
                  <a:lnTo>
                    <a:pt x="3160017" y="10668"/>
                  </a:lnTo>
                  <a:lnTo>
                    <a:pt x="3160017" y="508"/>
                  </a:lnTo>
                  <a:lnTo>
                    <a:pt x="3170050" y="508"/>
                  </a:lnTo>
                  <a:close/>
                  <a:moveTo>
                    <a:pt x="3149984" y="10668"/>
                  </a:moveTo>
                  <a:lnTo>
                    <a:pt x="3139951" y="10668"/>
                  </a:lnTo>
                  <a:lnTo>
                    <a:pt x="3139951" y="508"/>
                  </a:lnTo>
                  <a:lnTo>
                    <a:pt x="3149984" y="508"/>
                  </a:lnTo>
                  <a:close/>
                  <a:moveTo>
                    <a:pt x="3129918" y="10668"/>
                  </a:moveTo>
                  <a:lnTo>
                    <a:pt x="3119885" y="10668"/>
                  </a:lnTo>
                  <a:lnTo>
                    <a:pt x="3119885" y="508"/>
                  </a:lnTo>
                  <a:lnTo>
                    <a:pt x="3129918" y="508"/>
                  </a:lnTo>
                  <a:close/>
                  <a:moveTo>
                    <a:pt x="3109852" y="10668"/>
                  </a:moveTo>
                  <a:lnTo>
                    <a:pt x="3099819" y="10668"/>
                  </a:lnTo>
                  <a:lnTo>
                    <a:pt x="3099819" y="508"/>
                  </a:lnTo>
                  <a:lnTo>
                    <a:pt x="3109852" y="508"/>
                  </a:lnTo>
                  <a:close/>
                  <a:moveTo>
                    <a:pt x="3089659" y="10668"/>
                  </a:moveTo>
                  <a:lnTo>
                    <a:pt x="3079626" y="10668"/>
                  </a:lnTo>
                  <a:lnTo>
                    <a:pt x="3079626" y="508"/>
                  </a:lnTo>
                  <a:lnTo>
                    <a:pt x="3089659" y="508"/>
                  </a:lnTo>
                  <a:close/>
                  <a:moveTo>
                    <a:pt x="3069593" y="10668"/>
                  </a:moveTo>
                  <a:lnTo>
                    <a:pt x="3059560" y="10668"/>
                  </a:lnTo>
                  <a:lnTo>
                    <a:pt x="3059560" y="508"/>
                  </a:lnTo>
                  <a:lnTo>
                    <a:pt x="3069593" y="508"/>
                  </a:lnTo>
                  <a:close/>
                  <a:moveTo>
                    <a:pt x="3049527" y="10668"/>
                  </a:moveTo>
                  <a:lnTo>
                    <a:pt x="3039494" y="10668"/>
                  </a:lnTo>
                  <a:lnTo>
                    <a:pt x="3039494" y="508"/>
                  </a:lnTo>
                  <a:lnTo>
                    <a:pt x="3049527" y="508"/>
                  </a:lnTo>
                  <a:close/>
                  <a:moveTo>
                    <a:pt x="3029461" y="10668"/>
                  </a:moveTo>
                  <a:lnTo>
                    <a:pt x="3019428" y="10668"/>
                  </a:lnTo>
                  <a:lnTo>
                    <a:pt x="3019428" y="508"/>
                  </a:lnTo>
                  <a:lnTo>
                    <a:pt x="3029461" y="508"/>
                  </a:lnTo>
                  <a:close/>
                  <a:moveTo>
                    <a:pt x="3009395" y="10668"/>
                  </a:moveTo>
                  <a:lnTo>
                    <a:pt x="2999362" y="10668"/>
                  </a:lnTo>
                  <a:lnTo>
                    <a:pt x="2999362" y="508"/>
                  </a:lnTo>
                  <a:lnTo>
                    <a:pt x="3009395" y="508"/>
                  </a:lnTo>
                  <a:close/>
                  <a:moveTo>
                    <a:pt x="2989329" y="10668"/>
                  </a:moveTo>
                  <a:lnTo>
                    <a:pt x="2979296" y="10668"/>
                  </a:lnTo>
                  <a:lnTo>
                    <a:pt x="2979296" y="508"/>
                  </a:lnTo>
                  <a:lnTo>
                    <a:pt x="2989329" y="508"/>
                  </a:lnTo>
                  <a:close/>
                  <a:moveTo>
                    <a:pt x="2969263" y="10668"/>
                  </a:moveTo>
                  <a:lnTo>
                    <a:pt x="2959230" y="10668"/>
                  </a:lnTo>
                  <a:lnTo>
                    <a:pt x="2959230" y="508"/>
                  </a:lnTo>
                  <a:lnTo>
                    <a:pt x="2969263" y="508"/>
                  </a:lnTo>
                  <a:close/>
                  <a:moveTo>
                    <a:pt x="2949197" y="10668"/>
                  </a:moveTo>
                  <a:lnTo>
                    <a:pt x="2939164" y="10668"/>
                  </a:lnTo>
                  <a:lnTo>
                    <a:pt x="2939164" y="635"/>
                  </a:lnTo>
                  <a:lnTo>
                    <a:pt x="2949197" y="635"/>
                  </a:lnTo>
                  <a:close/>
                  <a:moveTo>
                    <a:pt x="2929131" y="10668"/>
                  </a:moveTo>
                  <a:lnTo>
                    <a:pt x="2919098" y="10668"/>
                  </a:lnTo>
                  <a:lnTo>
                    <a:pt x="2919098" y="508"/>
                  </a:lnTo>
                  <a:lnTo>
                    <a:pt x="2929131" y="508"/>
                  </a:lnTo>
                  <a:close/>
                  <a:moveTo>
                    <a:pt x="2909065" y="10668"/>
                  </a:moveTo>
                  <a:lnTo>
                    <a:pt x="2899032" y="10668"/>
                  </a:lnTo>
                  <a:lnTo>
                    <a:pt x="2899032" y="508"/>
                  </a:lnTo>
                  <a:lnTo>
                    <a:pt x="2909065" y="508"/>
                  </a:lnTo>
                  <a:close/>
                  <a:moveTo>
                    <a:pt x="2888999" y="10668"/>
                  </a:moveTo>
                  <a:lnTo>
                    <a:pt x="2878966" y="10668"/>
                  </a:lnTo>
                  <a:lnTo>
                    <a:pt x="2878966" y="508"/>
                  </a:lnTo>
                  <a:lnTo>
                    <a:pt x="2888999" y="508"/>
                  </a:lnTo>
                  <a:close/>
                  <a:moveTo>
                    <a:pt x="2868933" y="10668"/>
                  </a:moveTo>
                  <a:lnTo>
                    <a:pt x="2858900" y="10668"/>
                  </a:lnTo>
                  <a:lnTo>
                    <a:pt x="2858900" y="635"/>
                  </a:lnTo>
                  <a:lnTo>
                    <a:pt x="2868933" y="635"/>
                  </a:lnTo>
                  <a:close/>
                  <a:moveTo>
                    <a:pt x="2848867" y="10668"/>
                  </a:moveTo>
                  <a:lnTo>
                    <a:pt x="2838834" y="10668"/>
                  </a:lnTo>
                  <a:lnTo>
                    <a:pt x="2838834" y="508"/>
                  </a:lnTo>
                  <a:lnTo>
                    <a:pt x="2848867" y="508"/>
                  </a:lnTo>
                  <a:close/>
                  <a:moveTo>
                    <a:pt x="2828801" y="10668"/>
                  </a:moveTo>
                  <a:lnTo>
                    <a:pt x="2818768" y="10668"/>
                  </a:lnTo>
                  <a:lnTo>
                    <a:pt x="2818768" y="508"/>
                  </a:lnTo>
                  <a:lnTo>
                    <a:pt x="2828801" y="508"/>
                  </a:lnTo>
                  <a:close/>
                  <a:moveTo>
                    <a:pt x="2806700" y="10541"/>
                  </a:moveTo>
                  <a:lnTo>
                    <a:pt x="2796667" y="10541"/>
                  </a:lnTo>
                  <a:lnTo>
                    <a:pt x="2796667" y="508"/>
                  </a:lnTo>
                  <a:lnTo>
                    <a:pt x="2806700" y="508"/>
                  </a:lnTo>
                  <a:close/>
                  <a:moveTo>
                    <a:pt x="2786634" y="10541"/>
                  </a:moveTo>
                  <a:lnTo>
                    <a:pt x="2776601" y="10541"/>
                  </a:lnTo>
                  <a:lnTo>
                    <a:pt x="2776601" y="508"/>
                  </a:lnTo>
                  <a:lnTo>
                    <a:pt x="2786634" y="508"/>
                  </a:lnTo>
                  <a:close/>
                  <a:moveTo>
                    <a:pt x="2766441" y="10541"/>
                  </a:moveTo>
                  <a:lnTo>
                    <a:pt x="2756408" y="10541"/>
                  </a:lnTo>
                  <a:lnTo>
                    <a:pt x="2756408" y="508"/>
                  </a:lnTo>
                  <a:lnTo>
                    <a:pt x="2766441" y="508"/>
                  </a:lnTo>
                  <a:close/>
                  <a:moveTo>
                    <a:pt x="2746375" y="10541"/>
                  </a:moveTo>
                  <a:lnTo>
                    <a:pt x="2736342" y="10541"/>
                  </a:lnTo>
                  <a:lnTo>
                    <a:pt x="2736342" y="508"/>
                  </a:lnTo>
                  <a:lnTo>
                    <a:pt x="2746375" y="508"/>
                  </a:lnTo>
                  <a:close/>
                  <a:moveTo>
                    <a:pt x="2726309" y="10541"/>
                  </a:moveTo>
                  <a:lnTo>
                    <a:pt x="2716276" y="10541"/>
                  </a:lnTo>
                  <a:lnTo>
                    <a:pt x="2716276" y="508"/>
                  </a:lnTo>
                  <a:lnTo>
                    <a:pt x="2726309" y="508"/>
                  </a:lnTo>
                  <a:close/>
                  <a:moveTo>
                    <a:pt x="2706243" y="10541"/>
                  </a:moveTo>
                  <a:lnTo>
                    <a:pt x="2696210" y="10541"/>
                  </a:lnTo>
                  <a:lnTo>
                    <a:pt x="2696210" y="508"/>
                  </a:lnTo>
                  <a:lnTo>
                    <a:pt x="2706243" y="508"/>
                  </a:lnTo>
                  <a:close/>
                  <a:moveTo>
                    <a:pt x="2686050" y="10541"/>
                  </a:moveTo>
                  <a:lnTo>
                    <a:pt x="2676017" y="10541"/>
                  </a:lnTo>
                  <a:lnTo>
                    <a:pt x="2676017" y="381"/>
                  </a:lnTo>
                  <a:lnTo>
                    <a:pt x="2686050" y="381"/>
                  </a:lnTo>
                  <a:close/>
                  <a:moveTo>
                    <a:pt x="2665984" y="10541"/>
                  </a:moveTo>
                  <a:lnTo>
                    <a:pt x="2655951" y="10541"/>
                  </a:lnTo>
                  <a:lnTo>
                    <a:pt x="2655951" y="381"/>
                  </a:lnTo>
                  <a:lnTo>
                    <a:pt x="2665984" y="381"/>
                  </a:lnTo>
                  <a:close/>
                  <a:moveTo>
                    <a:pt x="2645918" y="10541"/>
                  </a:moveTo>
                  <a:lnTo>
                    <a:pt x="2635885" y="10541"/>
                  </a:lnTo>
                  <a:lnTo>
                    <a:pt x="2635885" y="381"/>
                  </a:lnTo>
                  <a:lnTo>
                    <a:pt x="2645918" y="381"/>
                  </a:lnTo>
                  <a:close/>
                  <a:moveTo>
                    <a:pt x="2625852" y="10541"/>
                  </a:moveTo>
                  <a:lnTo>
                    <a:pt x="2615819" y="10541"/>
                  </a:lnTo>
                  <a:lnTo>
                    <a:pt x="2615819" y="381"/>
                  </a:lnTo>
                  <a:lnTo>
                    <a:pt x="2625852" y="381"/>
                  </a:lnTo>
                  <a:close/>
                  <a:moveTo>
                    <a:pt x="2605786" y="10541"/>
                  </a:moveTo>
                  <a:lnTo>
                    <a:pt x="2595753" y="10541"/>
                  </a:lnTo>
                  <a:lnTo>
                    <a:pt x="2595753" y="381"/>
                  </a:lnTo>
                  <a:lnTo>
                    <a:pt x="2605786" y="381"/>
                  </a:lnTo>
                  <a:close/>
                  <a:moveTo>
                    <a:pt x="2585720" y="10541"/>
                  </a:moveTo>
                  <a:lnTo>
                    <a:pt x="2575687" y="10541"/>
                  </a:lnTo>
                  <a:lnTo>
                    <a:pt x="2575687" y="381"/>
                  </a:lnTo>
                  <a:lnTo>
                    <a:pt x="2585720" y="381"/>
                  </a:lnTo>
                  <a:close/>
                  <a:moveTo>
                    <a:pt x="2565654" y="10541"/>
                  </a:moveTo>
                  <a:lnTo>
                    <a:pt x="2555621" y="10541"/>
                  </a:lnTo>
                  <a:lnTo>
                    <a:pt x="2555621" y="381"/>
                  </a:lnTo>
                  <a:lnTo>
                    <a:pt x="2565654" y="381"/>
                  </a:lnTo>
                  <a:close/>
                  <a:moveTo>
                    <a:pt x="2545588" y="10541"/>
                  </a:moveTo>
                  <a:lnTo>
                    <a:pt x="2535555" y="10541"/>
                  </a:lnTo>
                  <a:lnTo>
                    <a:pt x="2535555" y="381"/>
                  </a:lnTo>
                  <a:lnTo>
                    <a:pt x="2545588" y="381"/>
                  </a:lnTo>
                  <a:close/>
                  <a:moveTo>
                    <a:pt x="2525522" y="10541"/>
                  </a:moveTo>
                  <a:lnTo>
                    <a:pt x="2515489" y="10541"/>
                  </a:lnTo>
                  <a:lnTo>
                    <a:pt x="2515489" y="381"/>
                  </a:lnTo>
                  <a:lnTo>
                    <a:pt x="2525522" y="381"/>
                  </a:lnTo>
                  <a:close/>
                  <a:moveTo>
                    <a:pt x="2505456" y="10541"/>
                  </a:moveTo>
                  <a:lnTo>
                    <a:pt x="2495423" y="10541"/>
                  </a:lnTo>
                  <a:lnTo>
                    <a:pt x="2495423" y="381"/>
                  </a:lnTo>
                  <a:lnTo>
                    <a:pt x="2505456" y="381"/>
                  </a:lnTo>
                  <a:close/>
                  <a:moveTo>
                    <a:pt x="2485390" y="10541"/>
                  </a:moveTo>
                  <a:lnTo>
                    <a:pt x="2475357" y="10541"/>
                  </a:lnTo>
                  <a:lnTo>
                    <a:pt x="2475357" y="381"/>
                  </a:lnTo>
                  <a:lnTo>
                    <a:pt x="2485390" y="381"/>
                  </a:lnTo>
                  <a:close/>
                  <a:moveTo>
                    <a:pt x="2465324" y="10541"/>
                  </a:moveTo>
                  <a:lnTo>
                    <a:pt x="2455291" y="10541"/>
                  </a:lnTo>
                  <a:lnTo>
                    <a:pt x="2455291" y="381"/>
                  </a:lnTo>
                  <a:lnTo>
                    <a:pt x="2465324" y="381"/>
                  </a:lnTo>
                  <a:close/>
                  <a:moveTo>
                    <a:pt x="2445258" y="10541"/>
                  </a:moveTo>
                  <a:lnTo>
                    <a:pt x="2435225" y="10541"/>
                  </a:lnTo>
                  <a:lnTo>
                    <a:pt x="2435225" y="381"/>
                  </a:lnTo>
                  <a:lnTo>
                    <a:pt x="2445258" y="381"/>
                  </a:lnTo>
                  <a:close/>
                  <a:moveTo>
                    <a:pt x="2425192" y="10541"/>
                  </a:moveTo>
                  <a:lnTo>
                    <a:pt x="2415159" y="10541"/>
                  </a:lnTo>
                  <a:lnTo>
                    <a:pt x="2415159" y="381"/>
                  </a:lnTo>
                  <a:lnTo>
                    <a:pt x="2425192" y="381"/>
                  </a:lnTo>
                  <a:close/>
                  <a:moveTo>
                    <a:pt x="2405126" y="10541"/>
                  </a:moveTo>
                  <a:lnTo>
                    <a:pt x="2395093" y="10541"/>
                  </a:lnTo>
                  <a:lnTo>
                    <a:pt x="2395093" y="508"/>
                  </a:lnTo>
                  <a:lnTo>
                    <a:pt x="2405126" y="508"/>
                  </a:lnTo>
                  <a:close/>
                  <a:moveTo>
                    <a:pt x="2384933" y="10541"/>
                  </a:moveTo>
                  <a:lnTo>
                    <a:pt x="2374900" y="10541"/>
                  </a:lnTo>
                  <a:lnTo>
                    <a:pt x="2374900" y="381"/>
                  </a:lnTo>
                  <a:lnTo>
                    <a:pt x="2384933" y="381"/>
                  </a:lnTo>
                  <a:close/>
                  <a:moveTo>
                    <a:pt x="2364867" y="10541"/>
                  </a:moveTo>
                  <a:lnTo>
                    <a:pt x="2354834" y="10541"/>
                  </a:lnTo>
                  <a:lnTo>
                    <a:pt x="2354834" y="381"/>
                  </a:lnTo>
                  <a:lnTo>
                    <a:pt x="2364867" y="381"/>
                  </a:lnTo>
                  <a:close/>
                  <a:moveTo>
                    <a:pt x="2344801" y="10541"/>
                  </a:moveTo>
                  <a:lnTo>
                    <a:pt x="2334768" y="10541"/>
                  </a:lnTo>
                  <a:lnTo>
                    <a:pt x="2334768" y="381"/>
                  </a:lnTo>
                  <a:lnTo>
                    <a:pt x="2344801" y="381"/>
                  </a:lnTo>
                  <a:close/>
                  <a:moveTo>
                    <a:pt x="2324735" y="10541"/>
                  </a:moveTo>
                  <a:lnTo>
                    <a:pt x="2314702" y="10541"/>
                  </a:lnTo>
                  <a:lnTo>
                    <a:pt x="2314702" y="508"/>
                  </a:lnTo>
                  <a:lnTo>
                    <a:pt x="2324735" y="508"/>
                  </a:lnTo>
                  <a:close/>
                  <a:moveTo>
                    <a:pt x="2304669" y="10541"/>
                  </a:moveTo>
                  <a:lnTo>
                    <a:pt x="2294636" y="10541"/>
                  </a:lnTo>
                  <a:lnTo>
                    <a:pt x="2294636" y="381"/>
                  </a:lnTo>
                  <a:lnTo>
                    <a:pt x="2304669" y="381"/>
                  </a:lnTo>
                  <a:close/>
                  <a:moveTo>
                    <a:pt x="2284603" y="10541"/>
                  </a:moveTo>
                  <a:lnTo>
                    <a:pt x="2274570" y="10541"/>
                  </a:lnTo>
                  <a:lnTo>
                    <a:pt x="2274570" y="381"/>
                  </a:lnTo>
                  <a:lnTo>
                    <a:pt x="2284603" y="381"/>
                  </a:lnTo>
                  <a:close/>
                  <a:moveTo>
                    <a:pt x="2264537" y="10541"/>
                  </a:moveTo>
                  <a:lnTo>
                    <a:pt x="2254504" y="10541"/>
                  </a:lnTo>
                  <a:lnTo>
                    <a:pt x="2254504" y="381"/>
                  </a:lnTo>
                  <a:lnTo>
                    <a:pt x="2264537" y="381"/>
                  </a:lnTo>
                  <a:close/>
                  <a:moveTo>
                    <a:pt x="2244471" y="10541"/>
                  </a:moveTo>
                  <a:lnTo>
                    <a:pt x="2234438" y="10541"/>
                  </a:lnTo>
                  <a:lnTo>
                    <a:pt x="2234438" y="508"/>
                  </a:lnTo>
                  <a:lnTo>
                    <a:pt x="2244471" y="508"/>
                  </a:lnTo>
                  <a:close/>
                  <a:moveTo>
                    <a:pt x="2224278" y="10541"/>
                  </a:moveTo>
                  <a:lnTo>
                    <a:pt x="2214245" y="10541"/>
                  </a:lnTo>
                  <a:lnTo>
                    <a:pt x="2214245" y="381"/>
                  </a:lnTo>
                  <a:lnTo>
                    <a:pt x="2224278" y="381"/>
                  </a:lnTo>
                  <a:close/>
                  <a:moveTo>
                    <a:pt x="2204212" y="10541"/>
                  </a:moveTo>
                  <a:lnTo>
                    <a:pt x="2194179" y="10541"/>
                  </a:lnTo>
                  <a:lnTo>
                    <a:pt x="2194179" y="381"/>
                  </a:lnTo>
                  <a:lnTo>
                    <a:pt x="2204212" y="381"/>
                  </a:lnTo>
                  <a:close/>
                  <a:moveTo>
                    <a:pt x="2184146" y="10541"/>
                  </a:moveTo>
                  <a:lnTo>
                    <a:pt x="2174113" y="10541"/>
                  </a:lnTo>
                  <a:lnTo>
                    <a:pt x="2174113" y="381"/>
                  </a:lnTo>
                  <a:lnTo>
                    <a:pt x="2184146" y="381"/>
                  </a:lnTo>
                  <a:close/>
                  <a:moveTo>
                    <a:pt x="2164080" y="10541"/>
                  </a:moveTo>
                  <a:lnTo>
                    <a:pt x="2154047" y="10541"/>
                  </a:lnTo>
                  <a:lnTo>
                    <a:pt x="2154047" y="508"/>
                  </a:lnTo>
                  <a:lnTo>
                    <a:pt x="2164080" y="508"/>
                  </a:lnTo>
                  <a:close/>
                  <a:moveTo>
                    <a:pt x="2144014" y="10541"/>
                  </a:moveTo>
                  <a:lnTo>
                    <a:pt x="2133981" y="10541"/>
                  </a:lnTo>
                  <a:lnTo>
                    <a:pt x="2133981" y="381"/>
                  </a:lnTo>
                  <a:lnTo>
                    <a:pt x="2144014" y="381"/>
                  </a:lnTo>
                  <a:close/>
                  <a:moveTo>
                    <a:pt x="2123947" y="10541"/>
                  </a:moveTo>
                  <a:lnTo>
                    <a:pt x="2113915" y="10541"/>
                  </a:lnTo>
                  <a:lnTo>
                    <a:pt x="2113915" y="381"/>
                  </a:lnTo>
                  <a:lnTo>
                    <a:pt x="2123947" y="381"/>
                  </a:lnTo>
                  <a:close/>
                  <a:moveTo>
                    <a:pt x="2103881" y="10541"/>
                  </a:moveTo>
                  <a:lnTo>
                    <a:pt x="2093849" y="10541"/>
                  </a:lnTo>
                  <a:lnTo>
                    <a:pt x="2093849" y="381"/>
                  </a:lnTo>
                  <a:lnTo>
                    <a:pt x="2103881" y="381"/>
                  </a:lnTo>
                  <a:close/>
                  <a:moveTo>
                    <a:pt x="2083689" y="10541"/>
                  </a:moveTo>
                  <a:lnTo>
                    <a:pt x="2073656" y="10541"/>
                  </a:lnTo>
                  <a:lnTo>
                    <a:pt x="2073656" y="381"/>
                  </a:lnTo>
                  <a:lnTo>
                    <a:pt x="2083689" y="381"/>
                  </a:lnTo>
                  <a:close/>
                  <a:moveTo>
                    <a:pt x="2063622" y="10541"/>
                  </a:moveTo>
                  <a:lnTo>
                    <a:pt x="2053590" y="10541"/>
                  </a:lnTo>
                  <a:lnTo>
                    <a:pt x="2053590" y="381"/>
                  </a:lnTo>
                  <a:lnTo>
                    <a:pt x="2063622" y="381"/>
                  </a:lnTo>
                  <a:close/>
                  <a:moveTo>
                    <a:pt x="2043556" y="10541"/>
                  </a:moveTo>
                  <a:lnTo>
                    <a:pt x="2033524" y="10541"/>
                  </a:lnTo>
                  <a:lnTo>
                    <a:pt x="2033524" y="381"/>
                  </a:lnTo>
                  <a:lnTo>
                    <a:pt x="2043556" y="381"/>
                  </a:lnTo>
                  <a:close/>
                  <a:moveTo>
                    <a:pt x="2023490" y="10541"/>
                  </a:moveTo>
                  <a:lnTo>
                    <a:pt x="2013458" y="10541"/>
                  </a:lnTo>
                  <a:lnTo>
                    <a:pt x="2013458" y="381"/>
                  </a:lnTo>
                  <a:lnTo>
                    <a:pt x="2023490" y="381"/>
                  </a:lnTo>
                  <a:close/>
                  <a:moveTo>
                    <a:pt x="2003297" y="10541"/>
                  </a:moveTo>
                  <a:lnTo>
                    <a:pt x="1993265" y="10541"/>
                  </a:lnTo>
                  <a:lnTo>
                    <a:pt x="1993265" y="381"/>
                  </a:lnTo>
                  <a:lnTo>
                    <a:pt x="2003297" y="381"/>
                  </a:lnTo>
                  <a:close/>
                  <a:moveTo>
                    <a:pt x="1983231" y="10541"/>
                  </a:moveTo>
                  <a:lnTo>
                    <a:pt x="1973199" y="10541"/>
                  </a:lnTo>
                  <a:lnTo>
                    <a:pt x="1973199" y="381"/>
                  </a:lnTo>
                  <a:lnTo>
                    <a:pt x="1983231" y="381"/>
                  </a:lnTo>
                  <a:close/>
                  <a:moveTo>
                    <a:pt x="1963165" y="10541"/>
                  </a:moveTo>
                  <a:lnTo>
                    <a:pt x="1953133" y="10541"/>
                  </a:lnTo>
                  <a:lnTo>
                    <a:pt x="1953133" y="381"/>
                  </a:lnTo>
                  <a:lnTo>
                    <a:pt x="1963165" y="381"/>
                  </a:lnTo>
                  <a:close/>
                  <a:moveTo>
                    <a:pt x="1943099" y="10541"/>
                  </a:moveTo>
                  <a:lnTo>
                    <a:pt x="1933067" y="10541"/>
                  </a:lnTo>
                  <a:lnTo>
                    <a:pt x="1933067" y="381"/>
                  </a:lnTo>
                  <a:lnTo>
                    <a:pt x="1943099" y="381"/>
                  </a:lnTo>
                  <a:close/>
                  <a:moveTo>
                    <a:pt x="1923033" y="10541"/>
                  </a:moveTo>
                  <a:lnTo>
                    <a:pt x="1913000" y="10541"/>
                  </a:lnTo>
                  <a:lnTo>
                    <a:pt x="1913000" y="254"/>
                  </a:lnTo>
                  <a:lnTo>
                    <a:pt x="1923033" y="254"/>
                  </a:lnTo>
                  <a:close/>
                  <a:moveTo>
                    <a:pt x="1902967" y="10541"/>
                  </a:moveTo>
                  <a:lnTo>
                    <a:pt x="1892934" y="10541"/>
                  </a:lnTo>
                  <a:lnTo>
                    <a:pt x="1892934" y="254"/>
                  </a:lnTo>
                  <a:lnTo>
                    <a:pt x="1902967" y="254"/>
                  </a:lnTo>
                  <a:close/>
                  <a:moveTo>
                    <a:pt x="1882901" y="10541"/>
                  </a:moveTo>
                  <a:lnTo>
                    <a:pt x="1872868" y="10541"/>
                  </a:lnTo>
                  <a:lnTo>
                    <a:pt x="1872868" y="254"/>
                  </a:lnTo>
                  <a:lnTo>
                    <a:pt x="1882901" y="254"/>
                  </a:lnTo>
                  <a:close/>
                  <a:moveTo>
                    <a:pt x="1862835" y="10541"/>
                  </a:moveTo>
                  <a:lnTo>
                    <a:pt x="1852802" y="10541"/>
                  </a:lnTo>
                  <a:lnTo>
                    <a:pt x="1852802" y="508"/>
                  </a:lnTo>
                  <a:lnTo>
                    <a:pt x="1862835" y="508"/>
                  </a:lnTo>
                  <a:close/>
                  <a:moveTo>
                    <a:pt x="1842642" y="10541"/>
                  </a:moveTo>
                  <a:lnTo>
                    <a:pt x="1832609" y="10541"/>
                  </a:lnTo>
                  <a:lnTo>
                    <a:pt x="1832609" y="254"/>
                  </a:lnTo>
                  <a:lnTo>
                    <a:pt x="1842642" y="254"/>
                  </a:lnTo>
                  <a:close/>
                  <a:moveTo>
                    <a:pt x="1822576" y="10541"/>
                  </a:moveTo>
                  <a:lnTo>
                    <a:pt x="1812543" y="10541"/>
                  </a:lnTo>
                  <a:lnTo>
                    <a:pt x="1812543" y="254"/>
                  </a:lnTo>
                  <a:lnTo>
                    <a:pt x="1822576" y="254"/>
                  </a:lnTo>
                  <a:close/>
                  <a:moveTo>
                    <a:pt x="1802510" y="10541"/>
                  </a:moveTo>
                  <a:lnTo>
                    <a:pt x="1790700" y="10541"/>
                  </a:lnTo>
                  <a:lnTo>
                    <a:pt x="1790700" y="254"/>
                  </a:lnTo>
                  <a:lnTo>
                    <a:pt x="1800733" y="254"/>
                  </a:lnTo>
                  <a:close/>
                  <a:moveTo>
                    <a:pt x="1782444" y="10541"/>
                  </a:moveTo>
                  <a:lnTo>
                    <a:pt x="1772411" y="10541"/>
                  </a:lnTo>
                  <a:lnTo>
                    <a:pt x="1772411" y="508"/>
                  </a:lnTo>
                  <a:lnTo>
                    <a:pt x="1782444" y="508"/>
                  </a:lnTo>
                  <a:close/>
                  <a:moveTo>
                    <a:pt x="1762378" y="10541"/>
                  </a:moveTo>
                  <a:lnTo>
                    <a:pt x="1752345" y="10541"/>
                  </a:lnTo>
                  <a:lnTo>
                    <a:pt x="1752345" y="254"/>
                  </a:lnTo>
                  <a:lnTo>
                    <a:pt x="1762378" y="254"/>
                  </a:lnTo>
                  <a:close/>
                  <a:moveTo>
                    <a:pt x="1742312" y="10541"/>
                  </a:moveTo>
                  <a:lnTo>
                    <a:pt x="1732279" y="10541"/>
                  </a:lnTo>
                  <a:lnTo>
                    <a:pt x="1732279" y="254"/>
                  </a:lnTo>
                  <a:lnTo>
                    <a:pt x="1742312" y="254"/>
                  </a:lnTo>
                  <a:close/>
                  <a:moveTo>
                    <a:pt x="1722246" y="10541"/>
                  </a:moveTo>
                  <a:lnTo>
                    <a:pt x="1712213" y="10541"/>
                  </a:lnTo>
                  <a:lnTo>
                    <a:pt x="1712213" y="254"/>
                  </a:lnTo>
                  <a:lnTo>
                    <a:pt x="1722246" y="254"/>
                  </a:lnTo>
                  <a:close/>
                  <a:moveTo>
                    <a:pt x="1702180" y="10541"/>
                  </a:moveTo>
                  <a:lnTo>
                    <a:pt x="1692147" y="10541"/>
                  </a:lnTo>
                  <a:lnTo>
                    <a:pt x="1692147" y="508"/>
                  </a:lnTo>
                  <a:lnTo>
                    <a:pt x="1702180" y="508"/>
                  </a:lnTo>
                  <a:close/>
                  <a:moveTo>
                    <a:pt x="1681987" y="10541"/>
                  </a:moveTo>
                  <a:lnTo>
                    <a:pt x="1671954" y="10541"/>
                  </a:lnTo>
                  <a:lnTo>
                    <a:pt x="1671954" y="254"/>
                  </a:lnTo>
                  <a:lnTo>
                    <a:pt x="1681987" y="254"/>
                  </a:lnTo>
                  <a:close/>
                  <a:moveTo>
                    <a:pt x="1661921" y="10541"/>
                  </a:moveTo>
                  <a:lnTo>
                    <a:pt x="1651888" y="10541"/>
                  </a:lnTo>
                  <a:lnTo>
                    <a:pt x="1651888" y="254"/>
                  </a:lnTo>
                  <a:lnTo>
                    <a:pt x="1661921" y="254"/>
                  </a:lnTo>
                  <a:close/>
                  <a:moveTo>
                    <a:pt x="1641855" y="10541"/>
                  </a:moveTo>
                  <a:lnTo>
                    <a:pt x="1631822" y="10541"/>
                  </a:lnTo>
                  <a:lnTo>
                    <a:pt x="1631822" y="254"/>
                  </a:lnTo>
                  <a:lnTo>
                    <a:pt x="1641855" y="254"/>
                  </a:lnTo>
                  <a:close/>
                  <a:moveTo>
                    <a:pt x="1621662" y="10541"/>
                  </a:moveTo>
                  <a:lnTo>
                    <a:pt x="1611629" y="10541"/>
                  </a:lnTo>
                  <a:lnTo>
                    <a:pt x="1611629" y="508"/>
                  </a:lnTo>
                  <a:lnTo>
                    <a:pt x="1621662" y="508"/>
                  </a:lnTo>
                  <a:close/>
                  <a:moveTo>
                    <a:pt x="1601596" y="10541"/>
                  </a:moveTo>
                  <a:lnTo>
                    <a:pt x="1591563" y="10541"/>
                  </a:lnTo>
                  <a:lnTo>
                    <a:pt x="1591563" y="254"/>
                  </a:lnTo>
                  <a:lnTo>
                    <a:pt x="1601596" y="254"/>
                  </a:lnTo>
                  <a:close/>
                  <a:moveTo>
                    <a:pt x="1581530" y="10541"/>
                  </a:moveTo>
                  <a:lnTo>
                    <a:pt x="1571497" y="10541"/>
                  </a:lnTo>
                  <a:lnTo>
                    <a:pt x="1571497" y="254"/>
                  </a:lnTo>
                  <a:lnTo>
                    <a:pt x="1581530" y="254"/>
                  </a:lnTo>
                  <a:close/>
                  <a:moveTo>
                    <a:pt x="1561464" y="10541"/>
                  </a:moveTo>
                  <a:lnTo>
                    <a:pt x="1551431" y="10541"/>
                  </a:lnTo>
                  <a:lnTo>
                    <a:pt x="1551431" y="254"/>
                  </a:lnTo>
                  <a:lnTo>
                    <a:pt x="1561464" y="254"/>
                  </a:lnTo>
                  <a:close/>
                  <a:moveTo>
                    <a:pt x="1541271" y="10541"/>
                  </a:moveTo>
                  <a:lnTo>
                    <a:pt x="1531238" y="10541"/>
                  </a:lnTo>
                  <a:lnTo>
                    <a:pt x="1531238" y="254"/>
                  </a:lnTo>
                  <a:lnTo>
                    <a:pt x="1541271" y="254"/>
                  </a:lnTo>
                  <a:close/>
                  <a:moveTo>
                    <a:pt x="1521205" y="10541"/>
                  </a:moveTo>
                  <a:lnTo>
                    <a:pt x="1511172" y="10541"/>
                  </a:lnTo>
                  <a:lnTo>
                    <a:pt x="1511172" y="254"/>
                  </a:lnTo>
                  <a:lnTo>
                    <a:pt x="1521205" y="254"/>
                  </a:lnTo>
                  <a:close/>
                  <a:moveTo>
                    <a:pt x="1501139" y="10541"/>
                  </a:moveTo>
                  <a:lnTo>
                    <a:pt x="1491106" y="10541"/>
                  </a:lnTo>
                  <a:lnTo>
                    <a:pt x="1491106" y="254"/>
                  </a:lnTo>
                  <a:lnTo>
                    <a:pt x="1501139" y="254"/>
                  </a:lnTo>
                  <a:close/>
                  <a:moveTo>
                    <a:pt x="1481073" y="10541"/>
                  </a:moveTo>
                  <a:lnTo>
                    <a:pt x="1471040" y="10541"/>
                  </a:lnTo>
                  <a:lnTo>
                    <a:pt x="1471040" y="254"/>
                  </a:lnTo>
                  <a:lnTo>
                    <a:pt x="1481073" y="254"/>
                  </a:lnTo>
                  <a:close/>
                  <a:moveTo>
                    <a:pt x="1460880" y="10541"/>
                  </a:moveTo>
                  <a:lnTo>
                    <a:pt x="1450847" y="10541"/>
                  </a:lnTo>
                  <a:lnTo>
                    <a:pt x="1450847" y="254"/>
                  </a:lnTo>
                  <a:lnTo>
                    <a:pt x="1460880" y="254"/>
                  </a:lnTo>
                  <a:close/>
                  <a:moveTo>
                    <a:pt x="1440814" y="10541"/>
                  </a:moveTo>
                  <a:lnTo>
                    <a:pt x="1430781" y="10541"/>
                  </a:lnTo>
                  <a:lnTo>
                    <a:pt x="1430781" y="254"/>
                  </a:lnTo>
                  <a:lnTo>
                    <a:pt x="1440814" y="254"/>
                  </a:lnTo>
                  <a:close/>
                  <a:moveTo>
                    <a:pt x="1420748" y="10541"/>
                  </a:moveTo>
                  <a:lnTo>
                    <a:pt x="1410715" y="10541"/>
                  </a:lnTo>
                  <a:lnTo>
                    <a:pt x="1410715" y="254"/>
                  </a:lnTo>
                  <a:lnTo>
                    <a:pt x="1420748" y="254"/>
                  </a:lnTo>
                  <a:close/>
                  <a:moveTo>
                    <a:pt x="1400682" y="10541"/>
                  </a:moveTo>
                  <a:lnTo>
                    <a:pt x="1390649" y="10541"/>
                  </a:lnTo>
                  <a:lnTo>
                    <a:pt x="1390649" y="254"/>
                  </a:lnTo>
                  <a:lnTo>
                    <a:pt x="1400682" y="254"/>
                  </a:lnTo>
                  <a:close/>
                  <a:moveTo>
                    <a:pt x="1380616" y="10541"/>
                  </a:moveTo>
                  <a:lnTo>
                    <a:pt x="1370583" y="10541"/>
                  </a:lnTo>
                  <a:lnTo>
                    <a:pt x="1370583" y="254"/>
                  </a:lnTo>
                  <a:lnTo>
                    <a:pt x="1380616" y="254"/>
                  </a:lnTo>
                  <a:close/>
                  <a:moveTo>
                    <a:pt x="1360550" y="10541"/>
                  </a:moveTo>
                  <a:lnTo>
                    <a:pt x="1350517" y="10541"/>
                  </a:lnTo>
                  <a:lnTo>
                    <a:pt x="1350517" y="254"/>
                  </a:lnTo>
                  <a:lnTo>
                    <a:pt x="1360550" y="254"/>
                  </a:lnTo>
                  <a:close/>
                  <a:moveTo>
                    <a:pt x="1340484" y="10541"/>
                  </a:moveTo>
                  <a:lnTo>
                    <a:pt x="1330451" y="10541"/>
                  </a:lnTo>
                  <a:lnTo>
                    <a:pt x="1330451" y="254"/>
                  </a:lnTo>
                  <a:lnTo>
                    <a:pt x="1340484" y="254"/>
                  </a:lnTo>
                  <a:close/>
                  <a:moveTo>
                    <a:pt x="1320418" y="10541"/>
                  </a:moveTo>
                  <a:lnTo>
                    <a:pt x="1310385" y="10541"/>
                  </a:lnTo>
                  <a:lnTo>
                    <a:pt x="1310385" y="508"/>
                  </a:lnTo>
                  <a:lnTo>
                    <a:pt x="1320418" y="508"/>
                  </a:lnTo>
                  <a:close/>
                  <a:moveTo>
                    <a:pt x="1300225" y="10541"/>
                  </a:moveTo>
                  <a:lnTo>
                    <a:pt x="1290192" y="10541"/>
                  </a:lnTo>
                  <a:lnTo>
                    <a:pt x="1290192" y="254"/>
                  </a:lnTo>
                  <a:lnTo>
                    <a:pt x="1300225" y="254"/>
                  </a:lnTo>
                  <a:close/>
                  <a:moveTo>
                    <a:pt x="1280159" y="10541"/>
                  </a:moveTo>
                  <a:lnTo>
                    <a:pt x="1270126" y="10541"/>
                  </a:lnTo>
                  <a:lnTo>
                    <a:pt x="1270126" y="254"/>
                  </a:lnTo>
                  <a:lnTo>
                    <a:pt x="1280159" y="254"/>
                  </a:lnTo>
                  <a:close/>
                  <a:moveTo>
                    <a:pt x="1260093" y="10541"/>
                  </a:moveTo>
                  <a:lnTo>
                    <a:pt x="1250060" y="10541"/>
                  </a:lnTo>
                  <a:lnTo>
                    <a:pt x="1250060" y="254"/>
                  </a:lnTo>
                  <a:lnTo>
                    <a:pt x="1260093" y="254"/>
                  </a:lnTo>
                  <a:close/>
                  <a:moveTo>
                    <a:pt x="1240027" y="10541"/>
                  </a:moveTo>
                  <a:lnTo>
                    <a:pt x="1229994" y="10541"/>
                  </a:lnTo>
                  <a:lnTo>
                    <a:pt x="1229994" y="508"/>
                  </a:lnTo>
                  <a:lnTo>
                    <a:pt x="1240027" y="508"/>
                  </a:lnTo>
                  <a:close/>
                  <a:moveTo>
                    <a:pt x="1219834" y="10541"/>
                  </a:moveTo>
                  <a:lnTo>
                    <a:pt x="1209801" y="10541"/>
                  </a:lnTo>
                  <a:lnTo>
                    <a:pt x="1209801" y="254"/>
                  </a:lnTo>
                  <a:lnTo>
                    <a:pt x="1219834" y="254"/>
                  </a:lnTo>
                  <a:close/>
                  <a:moveTo>
                    <a:pt x="1199768" y="10541"/>
                  </a:moveTo>
                  <a:lnTo>
                    <a:pt x="1189735" y="10541"/>
                  </a:lnTo>
                  <a:lnTo>
                    <a:pt x="1189735" y="254"/>
                  </a:lnTo>
                  <a:lnTo>
                    <a:pt x="1199768" y="254"/>
                  </a:lnTo>
                  <a:close/>
                  <a:moveTo>
                    <a:pt x="1179702" y="10541"/>
                  </a:moveTo>
                  <a:lnTo>
                    <a:pt x="1169669" y="10541"/>
                  </a:lnTo>
                  <a:lnTo>
                    <a:pt x="1169669" y="254"/>
                  </a:lnTo>
                  <a:lnTo>
                    <a:pt x="1179702" y="254"/>
                  </a:lnTo>
                  <a:close/>
                  <a:moveTo>
                    <a:pt x="1156970" y="10287"/>
                  </a:moveTo>
                  <a:lnTo>
                    <a:pt x="1146937" y="10287"/>
                  </a:lnTo>
                  <a:lnTo>
                    <a:pt x="1146937" y="254"/>
                  </a:lnTo>
                  <a:lnTo>
                    <a:pt x="1156970" y="254"/>
                  </a:lnTo>
                  <a:close/>
                  <a:moveTo>
                    <a:pt x="1136904" y="10287"/>
                  </a:moveTo>
                  <a:lnTo>
                    <a:pt x="1126871" y="10287"/>
                  </a:lnTo>
                  <a:lnTo>
                    <a:pt x="1126871" y="127"/>
                  </a:lnTo>
                  <a:lnTo>
                    <a:pt x="1136904" y="127"/>
                  </a:lnTo>
                  <a:close/>
                  <a:moveTo>
                    <a:pt x="1116838" y="10287"/>
                  </a:moveTo>
                  <a:lnTo>
                    <a:pt x="1106805" y="10287"/>
                  </a:lnTo>
                  <a:lnTo>
                    <a:pt x="1106805" y="127"/>
                  </a:lnTo>
                  <a:lnTo>
                    <a:pt x="1116838" y="127"/>
                  </a:lnTo>
                  <a:close/>
                  <a:moveTo>
                    <a:pt x="1096772" y="10287"/>
                  </a:moveTo>
                  <a:lnTo>
                    <a:pt x="1086739" y="10287"/>
                  </a:lnTo>
                  <a:lnTo>
                    <a:pt x="1086739" y="127"/>
                  </a:lnTo>
                  <a:lnTo>
                    <a:pt x="1096772" y="127"/>
                  </a:lnTo>
                  <a:close/>
                  <a:moveTo>
                    <a:pt x="1076579" y="10287"/>
                  </a:moveTo>
                  <a:lnTo>
                    <a:pt x="1066546" y="10287"/>
                  </a:lnTo>
                  <a:lnTo>
                    <a:pt x="1066546" y="127"/>
                  </a:lnTo>
                  <a:lnTo>
                    <a:pt x="1076579" y="127"/>
                  </a:lnTo>
                  <a:close/>
                  <a:moveTo>
                    <a:pt x="1056513" y="10287"/>
                  </a:moveTo>
                  <a:lnTo>
                    <a:pt x="1046480" y="10287"/>
                  </a:lnTo>
                  <a:lnTo>
                    <a:pt x="1046480" y="127"/>
                  </a:lnTo>
                  <a:lnTo>
                    <a:pt x="1056513" y="127"/>
                  </a:lnTo>
                  <a:close/>
                  <a:moveTo>
                    <a:pt x="1036447" y="10287"/>
                  </a:moveTo>
                  <a:lnTo>
                    <a:pt x="1026160" y="10287"/>
                  </a:lnTo>
                  <a:lnTo>
                    <a:pt x="1026160" y="127"/>
                  </a:lnTo>
                  <a:lnTo>
                    <a:pt x="1036193" y="127"/>
                  </a:lnTo>
                  <a:close/>
                  <a:moveTo>
                    <a:pt x="1016381" y="10287"/>
                  </a:moveTo>
                  <a:lnTo>
                    <a:pt x="1006348" y="10287"/>
                  </a:lnTo>
                  <a:lnTo>
                    <a:pt x="1006348" y="127"/>
                  </a:lnTo>
                  <a:lnTo>
                    <a:pt x="1016381" y="127"/>
                  </a:lnTo>
                  <a:close/>
                  <a:moveTo>
                    <a:pt x="996315" y="10287"/>
                  </a:moveTo>
                  <a:lnTo>
                    <a:pt x="986282" y="10287"/>
                  </a:lnTo>
                  <a:lnTo>
                    <a:pt x="986282" y="127"/>
                  </a:lnTo>
                  <a:lnTo>
                    <a:pt x="996315" y="127"/>
                  </a:lnTo>
                  <a:close/>
                  <a:moveTo>
                    <a:pt x="975868" y="10160"/>
                  </a:moveTo>
                  <a:lnTo>
                    <a:pt x="965835" y="10160"/>
                  </a:lnTo>
                  <a:lnTo>
                    <a:pt x="965835" y="127"/>
                  </a:lnTo>
                  <a:lnTo>
                    <a:pt x="975868" y="127"/>
                  </a:lnTo>
                  <a:close/>
                  <a:moveTo>
                    <a:pt x="955675" y="10160"/>
                  </a:moveTo>
                  <a:lnTo>
                    <a:pt x="945642" y="10160"/>
                  </a:lnTo>
                  <a:lnTo>
                    <a:pt x="945642" y="127"/>
                  </a:lnTo>
                  <a:lnTo>
                    <a:pt x="955675" y="127"/>
                  </a:lnTo>
                  <a:close/>
                  <a:moveTo>
                    <a:pt x="935609" y="10160"/>
                  </a:moveTo>
                  <a:lnTo>
                    <a:pt x="925576" y="10160"/>
                  </a:lnTo>
                  <a:lnTo>
                    <a:pt x="925576" y="127"/>
                  </a:lnTo>
                  <a:lnTo>
                    <a:pt x="935609" y="127"/>
                  </a:lnTo>
                  <a:close/>
                  <a:moveTo>
                    <a:pt x="915416" y="10160"/>
                  </a:moveTo>
                  <a:lnTo>
                    <a:pt x="905383" y="10160"/>
                  </a:lnTo>
                  <a:lnTo>
                    <a:pt x="905383" y="127"/>
                  </a:lnTo>
                  <a:lnTo>
                    <a:pt x="915416" y="127"/>
                  </a:lnTo>
                  <a:close/>
                  <a:moveTo>
                    <a:pt x="895350" y="10160"/>
                  </a:moveTo>
                  <a:lnTo>
                    <a:pt x="885317" y="10160"/>
                  </a:lnTo>
                  <a:lnTo>
                    <a:pt x="885317" y="127"/>
                  </a:lnTo>
                  <a:lnTo>
                    <a:pt x="895350" y="127"/>
                  </a:lnTo>
                  <a:close/>
                  <a:moveTo>
                    <a:pt x="875284" y="10160"/>
                  </a:moveTo>
                  <a:lnTo>
                    <a:pt x="865251" y="10160"/>
                  </a:lnTo>
                  <a:lnTo>
                    <a:pt x="865251" y="127"/>
                  </a:lnTo>
                  <a:lnTo>
                    <a:pt x="875284" y="127"/>
                  </a:lnTo>
                  <a:close/>
                  <a:moveTo>
                    <a:pt x="855091" y="10160"/>
                  </a:moveTo>
                  <a:lnTo>
                    <a:pt x="845058" y="10160"/>
                  </a:lnTo>
                  <a:lnTo>
                    <a:pt x="845058" y="127"/>
                  </a:lnTo>
                  <a:lnTo>
                    <a:pt x="855091" y="127"/>
                  </a:lnTo>
                  <a:close/>
                  <a:moveTo>
                    <a:pt x="835025" y="10160"/>
                  </a:moveTo>
                  <a:lnTo>
                    <a:pt x="824992" y="10160"/>
                  </a:lnTo>
                  <a:lnTo>
                    <a:pt x="824992" y="127"/>
                  </a:lnTo>
                  <a:lnTo>
                    <a:pt x="835025" y="127"/>
                  </a:lnTo>
                  <a:close/>
                  <a:moveTo>
                    <a:pt x="814832" y="10160"/>
                  </a:moveTo>
                  <a:lnTo>
                    <a:pt x="804799" y="10160"/>
                  </a:lnTo>
                  <a:lnTo>
                    <a:pt x="804799" y="127"/>
                  </a:lnTo>
                  <a:lnTo>
                    <a:pt x="814832" y="127"/>
                  </a:lnTo>
                  <a:close/>
                  <a:moveTo>
                    <a:pt x="794766" y="10160"/>
                  </a:moveTo>
                  <a:lnTo>
                    <a:pt x="784733" y="10160"/>
                  </a:lnTo>
                  <a:lnTo>
                    <a:pt x="784733" y="127"/>
                  </a:lnTo>
                  <a:lnTo>
                    <a:pt x="794766" y="127"/>
                  </a:lnTo>
                  <a:close/>
                  <a:moveTo>
                    <a:pt x="774573" y="10160"/>
                  </a:moveTo>
                  <a:lnTo>
                    <a:pt x="764540" y="10160"/>
                  </a:lnTo>
                  <a:lnTo>
                    <a:pt x="764540" y="127"/>
                  </a:lnTo>
                  <a:lnTo>
                    <a:pt x="774573" y="127"/>
                  </a:lnTo>
                  <a:close/>
                  <a:moveTo>
                    <a:pt x="754507" y="10160"/>
                  </a:moveTo>
                  <a:lnTo>
                    <a:pt x="744474" y="10160"/>
                  </a:lnTo>
                  <a:lnTo>
                    <a:pt x="744474" y="127"/>
                  </a:lnTo>
                  <a:lnTo>
                    <a:pt x="754507" y="127"/>
                  </a:lnTo>
                  <a:close/>
                  <a:moveTo>
                    <a:pt x="734441" y="10160"/>
                  </a:moveTo>
                  <a:lnTo>
                    <a:pt x="724408" y="10160"/>
                  </a:lnTo>
                  <a:lnTo>
                    <a:pt x="724408" y="127"/>
                  </a:lnTo>
                  <a:lnTo>
                    <a:pt x="734441" y="127"/>
                  </a:lnTo>
                  <a:close/>
                  <a:moveTo>
                    <a:pt x="714248" y="10160"/>
                  </a:moveTo>
                  <a:lnTo>
                    <a:pt x="704215" y="10160"/>
                  </a:lnTo>
                  <a:lnTo>
                    <a:pt x="704215" y="127"/>
                  </a:lnTo>
                  <a:lnTo>
                    <a:pt x="714248" y="127"/>
                  </a:lnTo>
                  <a:close/>
                  <a:moveTo>
                    <a:pt x="694182" y="10160"/>
                  </a:moveTo>
                  <a:lnTo>
                    <a:pt x="684149" y="10160"/>
                  </a:lnTo>
                  <a:lnTo>
                    <a:pt x="684149" y="127"/>
                  </a:lnTo>
                  <a:lnTo>
                    <a:pt x="694182" y="127"/>
                  </a:lnTo>
                  <a:close/>
                  <a:moveTo>
                    <a:pt x="673989" y="10160"/>
                  </a:moveTo>
                  <a:lnTo>
                    <a:pt x="663956" y="10160"/>
                  </a:lnTo>
                  <a:lnTo>
                    <a:pt x="663956" y="127"/>
                  </a:lnTo>
                  <a:lnTo>
                    <a:pt x="673989" y="127"/>
                  </a:lnTo>
                  <a:close/>
                  <a:moveTo>
                    <a:pt x="653923" y="10160"/>
                  </a:moveTo>
                  <a:lnTo>
                    <a:pt x="643890" y="10160"/>
                  </a:lnTo>
                  <a:lnTo>
                    <a:pt x="643890" y="127"/>
                  </a:lnTo>
                  <a:lnTo>
                    <a:pt x="653923" y="127"/>
                  </a:lnTo>
                  <a:close/>
                  <a:moveTo>
                    <a:pt x="633730" y="10160"/>
                  </a:moveTo>
                  <a:lnTo>
                    <a:pt x="623697" y="10160"/>
                  </a:lnTo>
                  <a:lnTo>
                    <a:pt x="623697" y="127"/>
                  </a:lnTo>
                  <a:lnTo>
                    <a:pt x="633730" y="127"/>
                  </a:lnTo>
                  <a:close/>
                  <a:moveTo>
                    <a:pt x="613664" y="10160"/>
                  </a:moveTo>
                  <a:lnTo>
                    <a:pt x="603631" y="10160"/>
                  </a:lnTo>
                  <a:lnTo>
                    <a:pt x="603631" y="127"/>
                  </a:lnTo>
                  <a:lnTo>
                    <a:pt x="613664" y="127"/>
                  </a:lnTo>
                  <a:close/>
                  <a:moveTo>
                    <a:pt x="593598" y="10160"/>
                  </a:moveTo>
                  <a:lnTo>
                    <a:pt x="583565" y="10160"/>
                  </a:lnTo>
                  <a:lnTo>
                    <a:pt x="583565" y="127"/>
                  </a:lnTo>
                  <a:lnTo>
                    <a:pt x="593598" y="127"/>
                  </a:lnTo>
                  <a:close/>
                  <a:moveTo>
                    <a:pt x="573405" y="10160"/>
                  </a:moveTo>
                  <a:lnTo>
                    <a:pt x="563372" y="10160"/>
                  </a:lnTo>
                  <a:lnTo>
                    <a:pt x="563372" y="127"/>
                  </a:lnTo>
                  <a:lnTo>
                    <a:pt x="573405" y="127"/>
                  </a:lnTo>
                  <a:close/>
                  <a:moveTo>
                    <a:pt x="553339" y="10160"/>
                  </a:moveTo>
                  <a:lnTo>
                    <a:pt x="543306" y="10160"/>
                  </a:lnTo>
                  <a:lnTo>
                    <a:pt x="543306" y="127"/>
                  </a:lnTo>
                  <a:lnTo>
                    <a:pt x="553339" y="127"/>
                  </a:lnTo>
                  <a:close/>
                  <a:moveTo>
                    <a:pt x="533146" y="10160"/>
                  </a:moveTo>
                  <a:lnTo>
                    <a:pt x="523113" y="10160"/>
                  </a:lnTo>
                  <a:lnTo>
                    <a:pt x="523113" y="127"/>
                  </a:lnTo>
                  <a:lnTo>
                    <a:pt x="533146" y="127"/>
                  </a:lnTo>
                  <a:close/>
                  <a:moveTo>
                    <a:pt x="513080" y="10160"/>
                  </a:moveTo>
                  <a:lnTo>
                    <a:pt x="503047" y="10160"/>
                  </a:lnTo>
                  <a:lnTo>
                    <a:pt x="503047" y="127"/>
                  </a:lnTo>
                  <a:lnTo>
                    <a:pt x="513080" y="127"/>
                  </a:lnTo>
                  <a:close/>
                  <a:moveTo>
                    <a:pt x="492887" y="10160"/>
                  </a:moveTo>
                  <a:lnTo>
                    <a:pt x="482854" y="10160"/>
                  </a:lnTo>
                  <a:lnTo>
                    <a:pt x="482854" y="127"/>
                  </a:lnTo>
                  <a:lnTo>
                    <a:pt x="492887" y="127"/>
                  </a:lnTo>
                  <a:close/>
                  <a:moveTo>
                    <a:pt x="472821" y="10160"/>
                  </a:moveTo>
                  <a:lnTo>
                    <a:pt x="462788" y="10160"/>
                  </a:lnTo>
                  <a:lnTo>
                    <a:pt x="462788" y="127"/>
                  </a:lnTo>
                  <a:lnTo>
                    <a:pt x="472821" y="127"/>
                  </a:lnTo>
                  <a:close/>
                  <a:moveTo>
                    <a:pt x="452755" y="10160"/>
                  </a:moveTo>
                  <a:lnTo>
                    <a:pt x="442722" y="10160"/>
                  </a:lnTo>
                  <a:lnTo>
                    <a:pt x="442722" y="127"/>
                  </a:lnTo>
                  <a:lnTo>
                    <a:pt x="452755" y="127"/>
                  </a:lnTo>
                  <a:close/>
                  <a:moveTo>
                    <a:pt x="432562" y="10160"/>
                  </a:moveTo>
                  <a:lnTo>
                    <a:pt x="422529" y="10160"/>
                  </a:lnTo>
                  <a:lnTo>
                    <a:pt x="422529" y="127"/>
                  </a:lnTo>
                  <a:lnTo>
                    <a:pt x="432562" y="127"/>
                  </a:lnTo>
                  <a:close/>
                  <a:moveTo>
                    <a:pt x="412496" y="10160"/>
                  </a:moveTo>
                  <a:lnTo>
                    <a:pt x="402463" y="10160"/>
                  </a:lnTo>
                  <a:lnTo>
                    <a:pt x="402463" y="127"/>
                  </a:lnTo>
                  <a:lnTo>
                    <a:pt x="412496" y="127"/>
                  </a:lnTo>
                  <a:close/>
                  <a:moveTo>
                    <a:pt x="392303" y="10160"/>
                  </a:moveTo>
                  <a:lnTo>
                    <a:pt x="382270" y="10160"/>
                  </a:lnTo>
                  <a:lnTo>
                    <a:pt x="382270" y="0"/>
                  </a:lnTo>
                  <a:lnTo>
                    <a:pt x="392303" y="0"/>
                  </a:lnTo>
                  <a:close/>
                  <a:moveTo>
                    <a:pt x="372237" y="10160"/>
                  </a:moveTo>
                  <a:lnTo>
                    <a:pt x="362204" y="10160"/>
                  </a:lnTo>
                  <a:lnTo>
                    <a:pt x="362204" y="0"/>
                  </a:lnTo>
                  <a:lnTo>
                    <a:pt x="372237" y="0"/>
                  </a:lnTo>
                  <a:close/>
                  <a:moveTo>
                    <a:pt x="352044" y="10160"/>
                  </a:moveTo>
                  <a:lnTo>
                    <a:pt x="342011" y="10160"/>
                  </a:lnTo>
                  <a:lnTo>
                    <a:pt x="342011" y="0"/>
                  </a:lnTo>
                  <a:lnTo>
                    <a:pt x="352044" y="0"/>
                  </a:lnTo>
                  <a:close/>
                  <a:moveTo>
                    <a:pt x="331978" y="10160"/>
                  </a:moveTo>
                  <a:lnTo>
                    <a:pt x="321945" y="10160"/>
                  </a:lnTo>
                  <a:lnTo>
                    <a:pt x="321945" y="0"/>
                  </a:lnTo>
                  <a:lnTo>
                    <a:pt x="331978" y="0"/>
                  </a:lnTo>
                  <a:close/>
                  <a:moveTo>
                    <a:pt x="311912" y="10160"/>
                  </a:moveTo>
                  <a:lnTo>
                    <a:pt x="301879" y="10160"/>
                  </a:lnTo>
                  <a:lnTo>
                    <a:pt x="301879" y="0"/>
                  </a:lnTo>
                  <a:lnTo>
                    <a:pt x="311912" y="0"/>
                  </a:lnTo>
                  <a:close/>
                  <a:moveTo>
                    <a:pt x="291719" y="10160"/>
                  </a:moveTo>
                  <a:lnTo>
                    <a:pt x="281686" y="10160"/>
                  </a:lnTo>
                  <a:lnTo>
                    <a:pt x="281686" y="0"/>
                  </a:lnTo>
                  <a:lnTo>
                    <a:pt x="291719" y="0"/>
                  </a:lnTo>
                  <a:close/>
                  <a:moveTo>
                    <a:pt x="271653" y="10160"/>
                  </a:moveTo>
                  <a:lnTo>
                    <a:pt x="261620" y="10160"/>
                  </a:lnTo>
                  <a:lnTo>
                    <a:pt x="261620" y="0"/>
                  </a:lnTo>
                  <a:lnTo>
                    <a:pt x="271653" y="0"/>
                  </a:lnTo>
                  <a:close/>
                  <a:moveTo>
                    <a:pt x="251460" y="10160"/>
                  </a:moveTo>
                  <a:lnTo>
                    <a:pt x="241427" y="10160"/>
                  </a:lnTo>
                  <a:lnTo>
                    <a:pt x="241427" y="0"/>
                  </a:lnTo>
                  <a:lnTo>
                    <a:pt x="251460" y="0"/>
                  </a:lnTo>
                  <a:close/>
                  <a:moveTo>
                    <a:pt x="231394" y="10160"/>
                  </a:moveTo>
                  <a:lnTo>
                    <a:pt x="221361" y="10160"/>
                  </a:lnTo>
                  <a:lnTo>
                    <a:pt x="221361" y="127"/>
                  </a:lnTo>
                  <a:lnTo>
                    <a:pt x="231394" y="127"/>
                  </a:lnTo>
                  <a:close/>
                  <a:moveTo>
                    <a:pt x="211201" y="10160"/>
                  </a:moveTo>
                  <a:lnTo>
                    <a:pt x="201168" y="10160"/>
                  </a:lnTo>
                  <a:lnTo>
                    <a:pt x="201168" y="0"/>
                  </a:lnTo>
                  <a:lnTo>
                    <a:pt x="211201" y="0"/>
                  </a:lnTo>
                  <a:close/>
                  <a:moveTo>
                    <a:pt x="191135" y="10160"/>
                  </a:moveTo>
                  <a:lnTo>
                    <a:pt x="181102" y="10160"/>
                  </a:lnTo>
                  <a:lnTo>
                    <a:pt x="181102" y="0"/>
                  </a:lnTo>
                  <a:lnTo>
                    <a:pt x="191135" y="0"/>
                  </a:lnTo>
                  <a:close/>
                  <a:moveTo>
                    <a:pt x="171069" y="10160"/>
                  </a:moveTo>
                  <a:lnTo>
                    <a:pt x="161036" y="10160"/>
                  </a:lnTo>
                  <a:lnTo>
                    <a:pt x="161036" y="0"/>
                  </a:lnTo>
                  <a:lnTo>
                    <a:pt x="171069" y="0"/>
                  </a:lnTo>
                  <a:close/>
                  <a:moveTo>
                    <a:pt x="151003" y="10160"/>
                  </a:moveTo>
                  <a:lnTo>
                    <a:pt x="140970" y="10160"/>
                  </a:lnTo>
                  <a:lnTo>
                    <a:pt x="140970" y="127"/>
                  </a:lnTo>
                  <a:lnTo>
                    <a:pt x="151003" y="127"/>
                  </a:lnTo>
                  <a:close/>
                  <a:moveTo>
                    <a:pt x="130810" y="10033"/>
                  </a:moveTo>
                  <a:lnTo>
                    <a:pt x="120777" y="10033"/>
                  </a:lnTo>
                  <a:lnTo>
                    <a:pt x="120777" y="0"/>
                  </a:lnTo>
                  <a:lnTo>
                    <a:pt x="130810" y="0"/>
                  </a:lnTo>
                  <a:close/>
                  <a:moveTo>
                    <a:pt x="110617" y="10033"/>
                  </a:moveTo>
                  <a:lnTo>
                    <a:pt x="100584" y="10033"/>
                  </a:lnTo>
                  <a:lnTo>
                    <a:pt x="100584" y="0"/>
                  </a:lnTo>
                  <a:lnTo>
                    <a:pt x="110617" y="0"/>
                  </a:lnTo>
                  <a:close/>
                  <a:moveTo>
                    <a:pt x="90551" y="10033"/>
                  </a:moveTo>
                  <a:lnTo>
                    <a:pt x="80518" y="10033"/>
                  </a:lnTo>
                  <a:lnTo>
                    <a:pt x="80518" y="0"/>
                  </a:lnTo>
                  <a:lnTo>
                    <a:pt x="90551" y="0"/>
                  </a:lnTo>
                  <a:close/>
                  <a:moveTo>
                    <a:pt x="70485" y="10033"/>
                  </a:moveTo>
                  <a:lnTo>
                    <a:pt x="60325" y="10033"/>
                  </a:lnTo>
                  <a:lnTo>
                    <a:pt x="60325" y="0"/>
                  </a:lnTo>
                  <a:lnTo>
                    <a:pt x="70358" y="0"/>
                  </a:lnTo>
                  <a:close/>
                  <a:moveTo>
                    <a:pt x="50292" y="10033"/>
                  </a:moveTo>
                  <a:lnTo>
                    <a:pt x="40259" y="10033"/>
                  </a:lnTo>
                  <a:lnTo>
                    <a:pt x="40259" y="0"/>
                  </a:lnTo>
                  <a:lnTo>
                    <a:pt x="50292" y="0"/>
                  </a:lnTo>
                  <a:close/>
                  <a:moveTo>
                    <a:pt x="30226" y="10033"/>
                  </a:moveTo>
                  <a:lnTo>
                    <a:pt x="20066" y="10033"/>
                  </a:lnTo>
                  <a:lnTo>
                    <a:pt x="20066" y="0"/>
                  </a:lnTo>
                  <a:lnTo>
                    <a:pt x="30099" y="0"/>
                  </a:lnTo>
                  <a:close/>
                  <a:moveTo>
                    <a:pt x="10033" y="10033"/>
                  </a:moveTo>
                  <a:lnTo>
                    <a:pt x="0" y="10033"/>
                  </a:lnTo>
                  <a:lnTo>
                    <a:pt x="0" y="0"/>
                  </a:lnTo>
                  <a:lnTo>
                    <a:pt x="10033" y="0"/>
                  </a:lnTo>
                  <a:close/>
                  <a:moveTo>
                    <a:pt x="3732276" y="10668"/>
                  </a:moveTo>
                  <a:lnTo>
                    <a:pt x="3722243" y="10668"/>
                  </a:lnTo>
                  <a:lnTo>
                    <a:pt x="3722243" y="635"/>
                  </a:lnTo>
                  <a:lnTo>
                    <a:pt x="3732276" y="635"/>
                  </a:lnTo>
                  <a:close/>
                </a:path>
              </a:pathLst>
            </a:custGeom>
            <a:solidFill>
              <a:srgbClr val="4EA72E"/>
            </a:solidFill>
          </p:spPr>
        </p:sp>
      </p:grpSp>
      <p:grpSp>
        <p:nvGrpSpPr>
          <p:cNvPr id="16" name="Group 16"/>
          <p:cNvGrpSpPr>
            <a:grpSpLocks noChangeAspect="1"/>
          </p:cNvGrpSpPr>
          <p:nvPr/>
        </p:nvGrpSpPr>
        <p:grpSpPr>
          <a:xfrm>
            <a:off x="830942" y="1789786"/>
            <a:ext cx="9341758" cy="10058"/>
            <a:chOff x="0" y="0"/>
            <a:chExt cx="9341752" cy="10058"/>
          </a:xfrm>
        </p:grpSpPr>
        <p:sp>
          <p:nvSpPr>
            <p:cNvPr id="17" name="Freeform 17"/>
            <p:cNvSpPr/>
            <p:nvPr/>
          </p:nvSpPr>
          <p:spPr>
            <a:xfrm>
              <a:off x="0" y="0"/>
              <a:ext cx="9341739" cy="10033"/>
            </a:xfrm>
            <a:custGeom>
              <a:avLst/>
              <a:gdLst/>
              <a:ahLst/>
              <a:cxnLst/>
              <a:rect l="l" t="t" r="r" b="b"/>
              <a:pathLst>
                <a:path w="9341739" h="10033">
                  <a:moveTo>
                    <a:pt x="0" y="0"/>
                  </a:moveTo>
                  <a:lnTo>
                    <a:pt x="9341739" y="0"/>
                  </a:lnTo>
                  <a:lnTo>
                    <a:pt x="9341739" y="10033"/>
                  </a:lnTo>
                  <a:lnTo>
                    <a:pt x="0" y="10033"/>
                  </a:lnTo>
                  <a:close/>
                </a:path>
              </a:pathLst>
            </a:custGeom>
            <a:solidFill>
              <a:srgbClr val="7F7F7F"/>
            </a:solidFill>
          </p:spPr>
        </p:sp>
      </p:grpSp>
      <p:grpSp>
        <p:nvGrpSpPr>
          <p:cNvPr id="18" name="Group 18"/>
          <p:cNvGrpSpPr>
            <a:grpSpLocks noChangeAspect="1"/>
          </p:cNvGrpSpPr>
          <p:nvPr/>
        </p:nvGrpSpPr>
        <p:grpSpPr>
          <a:xfrm>
            <a:off x="3010919" y="1819151"/>
            <a:ext cx="1606296" cy="908304"/>
            <a:chOff x="0" y="0"/>
            <a:chExt cx="2141728" cy="1211072"/>
          </a:xfrm>
        </p:grpSpPr>
        <p:sp>
          <p:nvSpPr>
            <p:cNvPr id="19" name="Freeform 19"/>
            <p:cNvSpPr/>
            <p:nvPr/>
          </p:nvSpPr>
          <p:spPr>
            <a:xfrm>
              <a:off x="0" y="0"/>
              <a:ext cx="2141728" cy="1211072"/>
            </a:xfrm>
            <a:custGeom>
              <a:avLst/>
              <a:gdLst/>
              <a:ahLst/>
              <a:cxnLst/>
              <a:rect l="l" t="t" r="r" b="b"/>
              <a:pathLst>
                <a:path w="2141728" h="1211072">
                  <a:moveTo>
                    <a:pt x="2011934" y="31623"/>
                  </a:moveTo>
                  <a:cubicBezTo>
                    <a:pt x="2036445" y="31623"/>
                    <a:pt x="2056257" y="51435"/>
                    <a:pt x="2056257" y="75946"/>
                  </a:cubicBezTo>
                  <a:lnTo>
                    <a:pt x="2056257" y="1079754"/>
                  </a:lnTo>
                  <a:cubicBezTo>
                    <a:pt x="2056257" y="1104265"/>
                    <a:pt x="2036445" y="1124077"/>
                    <a:pt x="2011934" y="1124077"/>
                  </a:cubicBezTo>
                  <a:lnTo>
                    <a:pt x="76454" y="1124077"/>
                  </a:lnTo>
                  <a:cubicBezTo>
                    <a:pt x="51943" y="1124077"/>
                    <a:pt x="32131" y="1104265"/>
                    <a:pt x="32131" y="1079754"/>
                  </a:cubicBezTo>
                  <a:lnTo>
                    <a:pt x="32131" y="76073"/>
                  </a:lnTo>
                  <a:cubicBezTo>
                    <a:pt x="32131" y="51562"/>
                    <a:pt x="51943" y="31750"/>
                    <a:pt x="76454" y="31750"/>
                  </a:cubicBezTo>
                  <a:close/>
                  <a:moveTo>
                    <a:pt x="0" y="0"/>
                  </a:moveTo>
                  <a:lnTo>
                    <a:pt x="0" y="1211072"/>
                  </a:lnTo>
                  <a:lnTo>
                    <a:pt x="2141728" y="1211072"/>
                  </a:lnTo>
                  <a:lnTo>
                    <a:pt x="2141728" y="0"/>
                  </a:lnTo>
                  <a:close/>
                </a:path>
              </a:pathLst>
            </a:custGeom>
            <a:blipFill>
              <a:blip r:embed="rId7"/>
              <a:stretch>
                <a:fillRect/>
              </a:stretch>
            </a:blipFill>
          </p:spPr>
        </p:sp>
      </p:grpSp>
      <p:grpSp>
        <p:nvGrpSpPr>
          <p:cNvPr id="20" name="Group 20"/>
          <p:cNvGrpSpPr>
            <a:grpSpLocks noChangeAspect="1"/>
          </p:cNvGrpSpPr>
          <p:nvPr/>
        </p:nvGrpSpPr>
        <p:grpSpPr>
          <a:xfrm>
            <a:off x="3056639" y="1870967"/>
            <a:ext cx="1517904" cy="929640"/>
            <a:chOff x="0" y="0"/>
            <a:chExt cx="2023872" cy="1239520"/>
          </a:xfrm>
        </p:grpSpPr>
        <p:sp>
          <p:nvSpPr>
            <p:cNvPr id="21" name="Freeform 21"/>
            <p:cNvSpPr/>
            <p:nvPr/>
          </p:nvSpPr>
          <p:spPr>
            <a:xfrm>
              <a:off x="0" y="0"/>
              <a:ext cx="2023872" cy="1239520"/>
            </a:xfrm>
            <a:custGeom>
              <a:avLst/>
              <a:gdLst/>
              <a:ahLst/>
              <a:cxnLst/>
              <a:rect l="l" t="t" r="r" b="b"/>
              <a:pathLst>
                <a:path w="2023872" h="1239520">
                  <a:moveTo>
                    <a:pt x="1994662" y="0"/>
                  </a:moveTo>
                  <a:cubicBezTo>
                    <a:pt x="1995043" y="2286"/>
                    <a:pt x="1995170" y="4572"/>
                    <a:pt x="1995170" y="6985"/>
                  </a:cubicBezTo>
                  <a:lnTo>
                    <a:pt x="1995170" y="1010666"/>
                  </a:lnTo>
                  <a:cubicBezTo>
                    <a:pt x="1995170" y="1035177"/>
                    <a:pt x="1975358" y="1054989"/>
                    <a:pt x="1950847" y="1054989"/>
                  </a:cubicBezTo>
                  <a:lnTo>
                    <a:pt x="15494" y="1054989"/>
                  </a:lnTo>
                  <a:cubicBezTo>
                    <a:pt x="10033" y="1054989"/>
                    <a:pt x="4826" y="1054100"/>
                    <a:pt x="0" y="1052322"/>
                  </a:cubicBezTo>
                  <a:lnTo>
                    <a:pt x="0" y="1052322"/>
                  </a:lnTo>
                  <a:lnTo>
                    <a:pt x="0" y="1239520"/>
                  </a:lnTo>
                  <a:lnTo>
                    <a:pt x="2023872" y="1239520"/>
                  </a:lnTo>
                  <a:lnTo>
                    <a:pt x="2023872" y="0"/>
                  </a:lnTo>
                  <a:close/>
                </a:path>
              </a:pathLst>
            </a:custGeom>
            <a:blipFill>
              <a:blip r:embed="rId8"/>
              <a:stretch>
                <a:fillRect/>
              </a:stretch>
            </a:blipFill>
          </p:spPr>
        </p:sp>
      </p:grpSp>
      <p:sp>
        <p:nvSpPr>
          <p:cNvPr id="22" name="Freeform 22"/>
          <p:cNvSpPr/>
          <p:nvPr/>
        </p:nvSpPr>
        <p:spPr>
          <a:xfrm>
            <a:off x="2968962" y="1776898"/>
            <a:ext cx="1650111" cy="951357"/>
          </a:xfrm>
          <a:custGeom>
            <a:avLst/>
            <a:gdLst/>
            <a:ahLst/>
            <a:cxnLst/>
            <a:rect l="l" t="t" r="r" b="b"/>
            <a:pathLst>
              <a:path w="1650111" h="951357">
                <a:moveTo>
                  <a:pt x="0" y="0"/>
                </a:moveTo>
                <a:lnTo>
                  <a:pt x="1650111" y="0"/>
                </a:lnTo>
                <a:lnTo>
                  <a:pt x="1650111" y="951357"/>
                </a:lnTo>
                <a:lnTo>
                  <a:pt x="0" y="9513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3" name="Group 23"/>
          <p:cNvGrpSpPr>
            <a:grpSpLocks noChangeAspect="1"/>
          </p:cNvGrpSpPr>
          <p:nvPr/>
        </p:nvGrpSpPr>
        <p:grpSpPr>
          <a:xfrm>
            <a:off x="2998727" y="2748791"/>
            <a:ext cx="1606296" cy="1271016"/>
            <a:chOff x="0" y="0"/>
            <a:chExt cx="2141728" cy="1694688"/>
          </a:xfrm>
        </p:grpSpPr>
        <p:sp>
          <p:nvSpPr>
            <p:cNvPr id="24" name="Freeform 24"/>
            <p:cNvSpPr/>
            <p:nvPr/>
          </p:nvSpPr>
          <p:spPr>
            <a:xfrm>
              <a:off x="0" y="0"/>
              <a:ext cx="2141728" cy="1694688"/>
            </a:xfrm>
            <a:custGeom>
              <a:avLst/>
              <a:gdLst/>
              <a:ahLst/>
              <a:cxnLst/>
              <a:rect l="l" t="t" r="r" b="b"/>
              <a:pathLst>
                <a:path w="2141728" h="1694688">
                  <a:moveTo>
                    <a:pt x="1990217" y="28956"/>
                  </a:moveTo>
                  <a:cubicBezTo>
                    <a:pt x="2025523" y="28956"/>
                    <a:pt x="2054225" y="57658"/>
                    <a:pt x="2054225" y="92964"/>
                  </a:cubicBezTo>
                  <a:lnTo>
                    <a:pt x="2054225" y="1541526"/>
                  </a:lnTo>
                  <a:cubicBezTo>
                    <a:pt x="2054225" y="1576959"/>
                    <a:pt x="2025523" y="1605534"/>
                    <a:pt x="1990217" y="1605534"/>
                  </a:cubicBezTo>
                  <a:lnTo>
                    <a:pt x="94107" y="1605534"/>
                  </a:lnTo>
                  <a:cubicBezTo>
                    <a:pt x="58801" y="1605534"/>
                    <a:pt x="30099" y="1576832"/>
                    <a:pt x="30099" y="1541526"/>
                  </a:cubicBezTo>
                  <a:lnTo>
                    <a:pt x="30099" y="92964"/>
                  </a:lnTo>
                  <a:cubicBezTo>
                    <a:pt x="30099" y="57531"/>
                    <a:pt x="58801" y="28956"/>
                    <a:pt x="94107" y="28956"/>
                  </a:cubicBezTo>
                  <a:close/>
                  <a:moveTo>
                    <a:pt x="0" y="0"/>
                  </a:moveTo>
                  <a:lnTo>
                    <a:pt x="0" y="1694688"/>
                  </a:lnTo>
                  <a:lnTo>
                    <a:pt x="2141728" y="1694688"/>
                  </a:lnTo>
                  <a:lnTo>
                    <a:pt x="2141728" y="0"/>
                  </a:lnTo>
                  <a:close/>
                </a:path>
              </a:pathLst>
            </a:custGeom>
            <a:blipFill>
              <a:blip r:embed="rId11"/>
              <a:stretch>
                <a:fillRect/>
              </a:stretch>
            </a:blipFill>
          </p:spPr>
        </p:sp>
      </p:grpSp>
      <p:sp>
        <p:nvSpPr>
          <p:cNvPr id="25" name="Freeform 25"/>
          <p:cNvSpPr/>
          <p:nvPr/>
        </p:nvSpPr>
        <p:spPr>
          <a:xfrm>
            <a:off x="2955274" y="2704462"/>
            <a:ext cx="1650111" cy="1314536"/>
          </a:xfrm>
          <a:custGeom>
            <a:avLst/>
            <a:gdLst/>
            <a:ahLst/>
            <a:cxnLst/>
            <a:rect l="l" t="t" r="r" b="b"/>
            <a:pathLst>
              <a:path w="1650111" h="1314536">
                <a:moveTo>
                  <a:pt x="0" y="0"/>
                </a:moveTo>
                <a:lnTo>
                  <a:pt x="1650111" y="0"/>
                </a:lnTo>
                <a:lnTo>
                  <a:pt x="1650111" y="1314536"/>
                </a:lnTo>
                <a:lnTo>
                  <a:pt x="0" y="13145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26" name="Group 26"/>
          <p:cNvGrpSpPr>
            <a:grpSpLocks noChangeAspect="1"/>
          </p:cNvGrpSpPr>
          <p:nvPr/>
        </p:nvGrpSpPr>
        <p:grpSpPr>
          <a:xfrm>
            <a:off x="828551" y="4754375"/>
            <a:ext cx="2218944" cy="1310640"/>
            <a:chOff x="0" y="0"/>
            <a:chExt cx="2958592" cy="1747520"/>
          </a:xfrm>
        </p:grpSpPr>
        <p:sp>
          <p:nvSpPr>
            <p:cNvPr id="27" name="Freeform 27"/>
            <p:cNvSpPr/>
            <p:nvPr/>
          </p:nvSpPr>
          <p:spPr>
            <a:xfrm>
              <a:off x="0" y="0"/>
              <a:ext cx="2958592" cy="1747520"/>
            </a:xfrm>
            <a:custGeom>
              <a:avLst/>
              <a:gdLst/>
              <a:ahLst/>
              <a:cxnLst/>
              <a:rect l="l" t="t" r="r" b="b"/>
              <a:pathLst>
                <a:path w="2958592" h="1747520">
                  <a:moveTo>
                    <a:pt x="2805430" y="32639"/>
                  </a:moveTo>
                  <a:cubicBezTo>
                    <a:pt x="2841879" y="32639"/>
                    <a:pt x="2871470" y="62230"/>
                    <a:pt x="2871470" y="98806"/>
                  </a:cubicBezTo>
                  <a:lnTo>
                    <a:pt x="2871470" y="1594104"/>
                  </a:lnTo>
                  <a:cubicBezTo>
                    <a:pt x="2871470" y="1630680"/>
                    <a:pt x="2841879" y="1660271"/>
                    <a:pt x="2805430" y="1660271"/>
                  </a:cubicBezTo>
                  <a:lnTo>
                    <a:pt x="97917" y="1660271"/>
                  </a:lnTo>
                  <a:cubicBezTo>
                    <a:pt x="61468" y="1660271"/>
                    <a:pt x="31877" y="1630680"/>
                    <a:pt x="31877" y="1594104"/>
                  </a:cubicBezTo>
                  <a:lnTo>
                    <a:pt x="31877" y="98679"/>
                  </a:lnTo>
                  <a:cubicBezTo>
                    <a:pt x="31877" y="62230"/>
                    <a:pt x="61468" y="32512"/>
                    <a:pt x="97917" y="32512"/>
                  </a:cubicBezTo>
                  <a:close/>
                  <a:moveTo>
                    <a:pt x="0" y="0"/>
                  </a:moveTo>
                  <a:lnTo>
                    <a:pt x="0" y="1747520"/>
                  </a:lnTo>
                  <a:lnTo>
                    <a:pt x="2958592" y="1747520"/>
                  </a:lnTo>
                  <a:lnTo>
                    <a:pt x="2958592" y="0"/>
                  </a:lnTo>
                  <a:close/>
                </a:path>
              </a:pathLst>
            </a:custGeom>
            <a:blipFill>
              <a:blip r:embed="rId14"/>
              <a:stretch>
                <a:fillRect/>
              </a:stretch>
            </a:blipFill>
          </p:spPr>
        </p:sp>
      </p:grpSp>
      <p:grpSp>
        <p:nvGrpSpPr>
          <p:cNvPr id="28" name="Group 28"/>
          <p:cNvGrpSpPr>
            <a:grpSpLocks noChangeAspect="1"/>
          </p:cNvGrpSpPr>
          <p:nvPr/>
        </p:nvGrpSpPr>
        <p:grpSpPr>
          <a:xfrm>
            <a:off x="1020575" y="4559303"/>
            <a:ext cx="1834896" cy="1880616"/>
            <a:chOff x="0" y="0"/>
            <a:chExt cx="2446528" cy="2507488"/>
          </a:xfrm>
        </p:grpSpPr>
        <p:sp>
          <p:nvSpPr>
            <p:cNvPr id="29" name="Freeform 29"/>
            <p:cNvSpPr/>
            <p:nvPr/>
          </p:nvSpPr>
          <p:spPr>
            <a:xfrm>
              <a:off x="0" y="0"/>
              <a:ext cx="2446528" cy="2507488"/>
            </a:xfrm>
            <a:custGeom>
              <a:avLst/>
              <a:gdLst/>
              <a:ahLst/>
              <a:cxnLst/>
              <a:rect l="l" t="t" r="r" b="b"/>
              <a:pathLst>
                <a:path w="2446528" h="2507488">
                  <a:moveTo>
                    <a:pt x="0" y="0"/>
                  </a:moveTo>
                  <a:lnTo>
                    <a:pt x="0" y="292735"/>
                  </a:lnTo>
                  <a:lnTo>
                    <a:pt x="2446528" y="292735"/>
                  </a:lnTo>
                  <a:lnTo>
                    <a:pt x="2446528" y="0"/>
                  </a:lnTo>
                  <a:close/>
                  <a:moveTo>
                    <a:pt x="0" y="1920240"/>
                  </a:moveTo>
                  <a:lnTo>
                    <a:pt x="0" y="2507488"/>
                  </a:lnTo>
                  <a:lnTo>
                    <a:pt x="2446528" y="2507488"/>
                  </a:lnTo>
                  <a:lnTo>
                    <a:pt x="2446528" y="1920240"/>
                  </a:lnTo>
                  <a:close/>
                </a:path>
              </a:pathLst>
            </a:custGeom>
            <a:blipFill>
              <a:blip r:embed="rId15"/>
              <a:stretch>
                <a:fillRect/>
              </a:stretch>
            </a:blipFill>
          </p:spPr>
        </p:sp>
      </p:grpSp>
      <p:sp>
        <p:nvSpPr>
          <p:cNvPr id="30" name="Freeform 30"/>
          <p:cNvSpPr/>
          <p:nvPr/>
        </p:nvSpPr>
        <p:spPr>
          <a:xfrm>
            <a:off x="786403" y="4712827"/>
            <a:ext cx="2261768" cy="1352693"/>
          </a:xfrm>
          <a:custGeom>
            <a:avLst/>
            <a:gdLst/>
            <a:ahLst/>
            <a:cxnLst/>
            <a:rect l="l" t="t" r="r" b="b"/>
            <a:pathLst>
              <a:path w="2261768" h="1352693">
                <a:moveTo>
                  <a:pt x="0" y="0"/>
                </a:moveTo>
                <a:lnTo>
                  <a:pt x="2261768" y="0"/>
                </a:lnTo>
                <a:lnTo>
                  <a:pt x="2261768" y="1352693"/>
                </a:lnTo>
                <a:lnTo>
                  <a:pt x="0" y="135269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31" name="Group 31"/>
          <p:cNvGrpSpPr>
            <a:grpSpLocks noChangeAspect="1"/>
          </p:cNvGrpSpPr>
          <p:nvPr/>
        </p:nvGrpSpPr>
        <p:grpSpPr>
          <a:xfrm>
            <a:off x="3010919" y="4013711"/>
            <a:ext cx="1594104" cy="432816"/>
            <a:chOff x="0" y="0"/>
            <a:chExt cx="2125472" cy="577088"/>
          </a:xfrm>
        </p:grpSpPr>
        <p:sp>
          <p:nvSpPr>
            <p:cNvPr id="32" name="Freeform 32"/>
            <p:cNvSpPr/>
            <p:nvPr/>
          </p:nvSpPr>
          <p:spPr>
            <a:xfrm>
              <a:off x="0" y="0"/>
              <a:ext cx="2125472" cy="577088"/>
            </a:xfrm>
            <a:custGeom>
              <a:avLst/>
              <a:gdLst/>
              <a:ahLst/>
              <a:cxnLst/>
              <a:rect l="l" t="t" r="r" b="b"/>
              <a:pathLst>
                <a:path w="2125472" h="577088">
                  <a:moveTo>
                    <a:pt x="2019300" y="29591"/>
                  </a:moveTo>
                  <a:cubicBezTo>
                    <a:pt x="2029587" y="29591"/>
                    <a:pt x="2037969" y="37973"/>
                    <a:pt x="2037969" y="48260"/>
                  </a:cubicBezTo>
                  <a:lnTo>
                    <a:pt x="2037969" y="470408"/>
                  </a:lnTo>
                  <a:cubicBezTo>
                    <a:pt x="2037969" y="480695"/>
                    <a:pt x="2029587" y="489077"/>
                    <a:pt x="2019300" y="489077"/>
                  </a:cubicBezTo>
                  <a:lnTo>
                    <a:pt x="50673" y="489077"/>
                  </a:lnTo>
                  <a:cubicBezTo>
                    <a:pt x="40386" y="489077"/>
                    <a:pt x="32004" y="480695"/>
                    <a:pt x="32004" y="470408"/>
                  </a:cubicBezTo>
                  <a:lnTo>
                    <a:pt x="32004" y="48260"/>
                  </a:lnTo>
                  <a:cubicBezTo>
                    <a:pt x="32004" y="37973"/>
                    <a:pt x="40386" y="29591"/>
                    <a:pt x="50673" y="29591"/>
                  </a:cubicBezTo>
                  <a:close/>
                  <a:moveTo>
                    <a:pt x="0" y="0"/>
                  </a:moveTo>
                  <a:lnTo>
                    <a:pt x="0" y="577088"/>
                  </a:lnTo>
                  <a:lnTo>
                    <a:pt x="2125472" y="577088"/>
                  </a:lnTo>
                  <a:lnTo>
                    <a:pt x="2125472" y="0"/>
                  </a:lnTo>
                  <a:close/>
                </a:path>
              </a:pathLst>
            </a:custGeom>
            <a:blipFill>
              <a:blip r:embed="rId18"/>
              <a:stretch>
                <a:fillRect/>
              </a:stretch>
            </a:blipFill>
          </p:spPr>
        </p:sp>
      </p:grpSp>
      <p:grpSp>
        <p:nvGrpSpPr>
          <p:cNvPr id="33" name="Group 33"/>
          <p:cNvGrpSpPr>
            <a:grpSpLocks noChangeAspect="1"/>
          </p:cNvGrpSpPr>
          <p:nvPr/>
        </p:nvGrpSpPr>
        <p:grpSpPr>
          <a:xfrm>
            <a:off x="3468119" y="3998471"/>
            <a:ext cx="682752" cy="493776"/>
            <a:chOff x="0" y="0"/>
            <a:chExt cx="910336" cy="658368"/>
          </a:xfrm>
        </p:grpSpPr>
        <p:sp>
          <p:nvSpPr>
            <p:cNvPr id="34" name="Freeform 34"/>
            <p:cNvSpPr/>
            <p:nvPr/>
          </p:nvSpPr>
          <p:spPr>
            <a:xfrm>
              <a:off x="0" y="0"/>
              <a:ext cx="910336" cy="658368"/>
            </a:xfrm>
            <a:custGeom>
              <a:avLst/>
              <a:gdLst/>
              <a:ahLst/>
              <a:cxnLst/>
              <a:rect l="l" t="t" r="r" b="b"/>
              <a:pathLst>
                <a:path w="910336" h="658368">
                  <a:moveTo>
                    <a:pt x="0" y="0"/>
                  </a:moveTo>
                  <a:lnTo>
                    <a:pt x="0" y="49911"/>
                  </a:lnTo>
                  <a:lnTo>
                    <a:pt x="910336" y="49911"/>
                  </a:lnTo>
                  <a:lnTo>
                    <a:pt x="910336" y="0"/>
                  </a:lnTo>
                  <a:close/>
                  <a:moveTo>
                    <a:pt x="0" y="509397"/>
                  </a:moveTo>
                  <a:lnTo>
                    <a:pt x="0" y="658368"/>
                  </a:lnTo>
                  <a:lnTo>
                    <a:pt x="910336" y="658368"/>
                  </a:lnTo>
                  <a:lnTo>
                    <a:pt x="910336" y="509397"/>
                  </a:lnTo>
                  <a:close/>
                </a:path>
              </a:pathLst>
            </a:custGeom>
            <a:blipFill>
              <a:blip r:embed="rId19"/>
              <a:stretch>
                <a:fillRect/>
              </a:stretch>
            </a:blipFill>
          </p:spPr>
        </p:sp>
      </p:grpSp>
      <p:sp>
        <p:nvSpPr>
          <p:cNvPr id="35" name="Freeform 35"/>
          <p:cNvSpPr/>
          <p:nvPr/>
        </p:nvSpPr>
        <p:spPr>
          <a:xfrm>
            <a:off x="2968962" y="3969877"/>
            <a:ext cx="1636424" cy="476612"/>
          </a:xfrm>
          <a:custGeom>
            <a:avLst/>
            <a:gdLst/>
            <a:ahLst/>
            <a:cxnLst/>
            <a:rect l="l" t="t" r="r" b="b"/>
            <a:pathLst>
              <a:path w="1636424" h="476612">
                <a:moveTo>
                  <a:pt x="0" y="0"/>
                </a:moveTo>
                <a:lnTo>
                  <a:pt x="1636423" y="0"/>
                </a:lnTo>
                <a:lnTo>
                  <a:pt x="1636423" y="476612"/>
                </a:lnTo>
                <a:lnTo>
                  <a:pt x="0" y="47661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nvGrpSpPr>
          <p:cNvPr id="36" name="Group 36"/>
          <p:cNvGrpSpPr>
            <a:grpSpLocks noChangeAspect="1"/>
          </p:cNvGrpSpPr>
          <p:nvPr/>
        </p:nvGrpSpPr>
        <p:grpSpPr>
          <a:xfrm>
            <a:off x="3010919" y="4416047"/>
            <a:ext cx="1594104" cy="432816"/>
            <a:chOff x="0" y="0"/>
            <a:chExt cx="2125472" cy="577088"/>
          </a:xfrm>
        </p:grpSpPr>
        <p:sp>
          <p:nvSpPr>
            <p:cNvPr id="37" name="Freeform 37"/>
            <p:cNvSpPr/>
            <p:nvPr/>
          </p:nvSpPr>
          <p:spPr>
            <a:xfrm>
              <a:off x="0" y="0"/>
              <a:ext cx="2125472" cy="577088"/>
            </a:xfrm>
            <a:custGeom>
              <a:avLst/>
              <a:gdLst/>
              <a:ahLst/>
              <a:cxnLst/>
              <a:rect l="l" t="t" r="r" b="b"/>
              <a:pathLst>
                <a:path w="2125472" h="577088">
                  <a:moveTo>
                    <a:pt x="2019300" y="31496"/>
                  </a:moveTo>
                  <a:cubicBezTo>
                    <a:pt x="2029587" y="31496"/>
                    <a:pt x="2037969" y="39878"/>
                    <a:pt x="2037969" y="50165"/>
                  </a:cubicBezTo>
                  <a:lnTo>
                    <a:pt x="2037969" y="472313"/>
                  </a:lnTo>
                  <a:cubicBezTo>
                    <a:pt x="2037969" y="482600"/>
                    <a:pt x="2029587" y="490982"/>
                    <a:pt x="2019300" y="490982"/>
                  </a:cubicBezTo>
                  <a:lnTo>
                    <a:pt x="50673" y="490982"/>
                  </a:lnTo>
                  <a:cubicBezTo>
                    <a:pt x="40386" y="490982"/>
                    <a:pt x="32004" y="482600"/>
                    <a:pt x="32004" y="472313"/>
                  </a:cubicBezTo>
                  <a:lnTo>
                    <a:pt x="32004" y="50165"/>
                  </a:lnTo>
                  <a:cubicBezTo>
                    <a:pt x="32004" y="39878"/>
                    <a:pt x="40386" y="31496"/>
                    <a:pt x="50673" y="31496"/>
                  </a:cubicBezTo>
                  <a:close/>
                  <a:moveTo>
                    <a:pt x="0" y="0"/>
                  </a:moveTo>
                  <a:lnTo>
                    <a:pt x="0" y="577088"/>
                  </a:lnTo>
                  <a:lnTo>
                    <a:pt x="2125472" y="577088"/>
                  </a:lnTo>
                  <a:lnTo>
                    <a:pt x="2125472" y="0"/>
                  </a:lnTo>
                  <a:close/>
                </a:path>
              </a:pathLst>
            </a:custGeom>
            <a:blipFill>
              <a:blip r:embed="rId22"/>
              <a:stretch>
                <a:fillRect/>
              </a:stretch>
            </a:blipFill>
          </p:spPr>
        </p:sp>
      </p:grpSp>
      <p:grpSp>
        <p:nvGrpSpPr>
          <p:cNvPr id="38" name="Group 38"/>
          <p:cNvGrpSpPr>
            <a:grpSpLocks noChangeAspect="1"/>
          </p:cNvGrpSpPr>
          <p:nvPr/>
        </p:nvGrpSpPr>
        <p:grpSpPr>
          <a:xfrm>
            <a:off x="3446783" y="4385567"/>
            <a:ext cx="722376" cy="524256"/>
            <a:chOff x="0" y="0"/>
            <a:chExt cx="963168" cy="699008"/>
          </a:xfrm>
        </p:grpSpPr>
        <p:sp>
          <p:nvSpPr>
            <p:cNvPr id="39" name="Freeform 39"/>
            <p:cNvSpPr/>
            <p:nvPr/>
          </p:nvSpPr>
          <p:spPr>
            <a:xfrm>
              <a:off x="0" y="0"/>
              <a:ext cx="963168" cy="699008"/>
            </a:xfrm>
            <a:custGeom>
              <a:avLst/>
              <a:gdLst/>
              <a:ahLst/>
              <a:cxnLst/>
              <a:rect l="l" t="t" r="r" b="b"/>
              <a:pathLst>
                <a:path w="963168" h="699008">
                  <a:moveTo>
                    <a:pt x="0" y="0"/>
                  </a:moveTo>
                  <a:lnTo>
                    <a:pt x="0" y="72136"/>
                  </a:lnTo>
                  <a:lnTo>
                    <a:pt x="963168" y="72136"/>
                  </a:lnTo>
                  <a:lnTo>
                    <a:pt x="963168" y="0"/>
                  </a:lnTo>
                  <a:close/>
                  <a:moveTo>
                    <a:pt x="0" y="531622"/>
                  </a:moveTo>
                  <a:lnTo>
                    <a:pt x="0" y="699008"/>
                  </a:lnTo>
                  <a:lnTo>
                    <a:pt x="963168" y="699008"/>
                  </a:lnTo>
                  <a:lnTo>
                    <a:pt x="963168" y="531622"/>
                  </a:lnTo>
                  <a:close/>
                </a:path>
              </a:pathLst>
            </a:custGeom>
            <a:blipFill>
              <a:blip r:embed="rId23"/>
              <a:stretch>
                <a:fillRect/>
              </a:stretch>
            </a:blipFill>
          </p:spPr>
        </p:sp>
      </p:grpSp>
      <p:sp>
        <p:nvSpPr>
          <p:cNvPr id="40" name="Freeform 40"/>
          <p:cNvSpPr/>
          <p:nvPr/>
        </p:nvSpPr>
        <p:spPr>
          <a:xfrm>
            <a:off x="2968962" y="4373680"/>
            <a:ext cx="1636424" cy="476612"/>
          </a:xfrm>
          <a:custGeom>
            <a:avLst/>
            <a:gdLst/>
            <a:ahLst/>
            <a:cxnLst/>
            <a:rect l="l" t="t" r="r" b="b"/>
            <a:pathLst>
              <a:path w="1636424" h="476612">
                <a:moveTo>
                  <a:pt x="0" y="0"/>
                </a:moveTo>
                <a:lnTo>
                  <a:pt x="1636423" y="0"/>
                </a:lnTo>
                <a:lnTo>
                  <a:pt x="1636423" y="476612"/>
                </a:lnTo>
                <a:lnTo>
                  <a:pt x="0" y="476612"/>
                </a:lnTo>
                <a:lnTo>
                  <a:pt x="0" y="0"/>
                </a:lnTo>
                <a:close/>
              </a:path>
            </a:pathLst>
          </a:custGeom>
          <a:blipFill>
            <a:blip r:embed="rId20">
              <a:extLst>
                <a:ext uri="{96DAC541-7B7A-43D3-8B79-37D633B846F1}">
                  <asvg:svgBlip xmlns:asvg="http://schemas.microsoft.com/office/drawing/2016/SVG/main" r:embed="rId24"/>
                </a:ext>
              </a:extLst>
            </a:blip>
            <a:stretch>
              <a:fillRect/>
            </a:stretch>
          </a:blipFill>
        </p:spPr>
      </p:sp>
      <p:grpSp>
        <p:nvGrpSpPr>
          <p:cNvPr id="41" name="Group 41"/>
          <p:cNvGrpSpPr>
            <a:grpSpLocks noChangeAspect="1"/>
          </p:cNvGrpSpPr>
          <p:nvPr/>
        </p:nvGrpSpPr>
        <p:grpSpPr>
          <a:xfrm>
            <a:off x="3010919" y="4821431"/>
            <a:ext cx="1594104" cy="432816"/>
            <a:chOff x="0" y="0"/>
            <a:chExt cx="2125472" cy="577088"/>
          </a:xfrm>
        </p:grpSpPr>
        <p:sp>
          <p:nvSpPr>
            <p:cNvPr id="42" name="Freeform 42"/>
            <p:cNvSpPr/>
            <p:nvPr/>
          </p:nvSpPr>
          <p:spPr>
            <a:xfrm>
              <a:off x="0" y="0"/>
              <a:ext cx="2125472" cy="577088"/>
            </a:xfrm>
            <a:custGeom>
              <a:avLst/>
              <a:gdLst/>
              <a:ahLst/>
              <a:cxnLst/>
              <a:rect l="l" t="t" r="r" b="b"/>
              <a:pathLst>
                <a:path w="2125472" h="577088">
                  <a:moveTo>
                    <a:pt x="2019300" y="29464"/>
                  </a:moveTo>
                  <a:cubicBezTo>
                    <a:pt x="2029587" y="29464"/>
                    <a:pt x="2037969" y="37846"/>
                    <a:pt x="2037969" y="48133"/>
                  </a:cubicBezTo>
                  <a:lnTo>
                    <a:pt x="2037969" y="470154"/>
                  </a:lnTo>
                  <a:cubicBezTo>
                    <a:pt x="2037969" y="480441"/>
                    <a:pt x="2029587" y="488823"/>
                    <a:pt x="2019300" y="488823"/>
                  </a:cubicBezTo>
                  <a:lnTo>
                    <a:pt x="50673" y="488823"/>
                  </a:lnTo>
                  <a:cubicBezTo>
                    <a:pt x="40386" y="488823"/>
                    <a:pt x="32004" y="480441"/>
                    <a:pt x="32004" y="470154"/>
                  </a:cubicBezTo>
                  <a:lnTo>
                    <a:pt x="32004" y="48133"/>
                  </a:lnTo>
                  <a:cubicBezTo>
                    <a:pt x="32004" y="37846"/>
                    <a:pt x="40386" y="29464"/>
                    <a:pt x="50673" y="29464"/>
                  </a:cubicBezTo>
                  <a:close/>
                  <a:moveTo>
                    <a:pt x="0" y="0"/>
                  </a:moveTo>
                  <a:lnTo>
                    <a:pt x="0" y="577088"/>
                  </a:lnTo>
                  <a:lnTo>
                    <a:pt x="2125472" y="577088"/>
                  </a:lnTo>
                  <a:lnTo>
                    <a:pt x="2125472" y="0"/>
                  </a:lnTo>
                  <a:close/>
                </a:path>
              </a:pathLst>
            </a:custGeom>
            <a:blipFill>
              <a:blip r:embed="rId25"/>
              <a:stretch>
                <a:fillRect/>
              </a:stretch>
            </a:blipFill>
          </p:spPr>
        </p:sp>
      </p:grpSp>
      <p:grpSp>
        <p:nvGrpSpPr>
          <p:cNvPr id="43" name="Group 43"/>
          <p:cNvGrpSpPr>
            <a:grpSpLocks noChangeAspect="1"/>
          </p:cNvGrpSpPr>
          <p:nvPr/>
        </p:nvGrpSpPr>
        <p:grpSpPr>
          <a:xfrm>
            <a:off x="3330959" y="4812287"/>
            <a:ext cx="954024" cy="481584"/>
            <a:chOff x="0" y="0"/>
            <a:chExt cx="1272032" cy="642112"/>
          </a:xfrm>
        </p:grpSpPr>
        <p:sp>
          <p:nvSpPr>
            <p:cNvPr id="44" name="Freeform 44"/>
            <p:cNvSpPr/>
            <p:nvPr/>
          </p:nvSpPr>
          <p:spPr>
            <a:xfrm>
              <a:off x="0" y="0"/>
              <a:ext cx="1272032" cy="642112"/>
            </a:xfrm>
            <a:custGeom>
              <a:avLst/>
              <a:gdLst/>
              <a:ahLst/>
              <a:cxnLst/>
              <a:rect l="l" t="t" r="r" b="b"/>
              <a:pathLst>
                <a:path w="1272032" h="642112">
                  <a:moveTo>
                    <a:pt x="0" y="0"/>
                  </a:moveTo>
                  <a:lnTo>
                    <a:pt x="0" y="41656"/>
                  </a:lnTo>
                  <a:lnTo>
                    <a:pt x="1272032" y="41656"/>
                  </a:lnTo>
                  <a:lnTo>
                    <a:pt x="1272032" y="0"/>
                  </a:lnTo>
                  <a:close/>
                  <a:moveTo>
                    <a:pt x="0" y="501015"/>
                  </a:moveTo>
                  <a:lnTo>
                    <a:pt x="0" y="642112"/>
                  </a:lnTo>
                  <a:lnTo>
                    <a:pt x="1272032" y="642112"/>
                  </a:lnTo>
                  <a:lnTo>
                    <a:pt x="1272032" y="501015"/>
                  </a:lnTo>
                  <a:close/>
                </a:path>
              </a:pathLst>
            </a:custGeom>
            <a:blipFill>
              <a:blip r:embed="rId26"/>
              <a:stretch>
                <a:fillRect/>
              </a:stretch>
            </a:blipFill>
          </p:spPr>
        </p:sp>
      </p:grpSp>
      <p:sp>
        <p:nvSpPr>
          <p:cNvPr id="45" name="Freeform 45"/>
          <p:cNvSpPr/>
          <p:nvPr/>
        </p:nvSpPr>
        <p:spPr>
          <a:xfrm>
            <a:off x="2968962" y="4777492"/>
            <a:ext cx="1636424" cy="476612"/>
          </a:xfrm>
          <a:custGeom>
            <a:avLst/>
            <a:gdLst/>
            <a:ahLst/>
            <a:cxnLst/>
            <a:rect l="l" t="t" r="r" b="b"/>
            <a:pathLst>
              <a:path w="1636424" h="476612">
                <a:moveTo>
                  <a:pt x="0" y="0"/>
                </a:moveTo>
                <a:lnTo>
                  <a:pt x="1636423" y="0"/>
                </a:lnTo>
                <a:lnTo>
                  <a:pt x="1636423" y="476612"/>
                </a:lnTo>
                <a:lnTo>
                  <a:pt x="0" y="476612"/>
                </a:lnTo>
                <a:lnTo>
                  <a:pt x="0" y="0"/>
                </a:lnTo>
                <a:close/>
              </a:path>
            </a:pathLst>
          </a:custGeom>
          <a:blipFill>
            <a:blip r:embed="rId20">
              <a:extLst>
                <a:ext uri="{96DAC541-7B7A-43D3-8B79-37D633B846F1}">
                  <asvg:svgBlip xmlns:asvg="http://schemas.microsoft.com/office/drawing/2016/SVG/main" r:embed="rId27"/>
                </a:ext>
              </a:extLst>
            </a:blip>
            <a:stretch>
              <a:fillRect/>
            </a:stretch>
          </a:blipFill>
        </p:spPr>
      </p:sp>
      <p:grpSp>
        <p:nvGrpSpPr>
          <p:cNvPr id="46" name="Group 46"/>
          <p:cNvGrpSpPr>
            <a:grpSpLocks noChangeAspect="1"/>
          </p:cNvGrpSpPr>
          <p:nvPr/>
        </p:nvGrpSpPr>
        <p:grpSpPr>
          <a:xfrm>
            <a:off x="3010919" y="5223767"/>
            <a:ext cx="1594104" cy="432816"/>
            <a:chOff x="0" y="0"/>
            <a:chExt cx="2125472" cy="577088"/>
          </a:xfrm>
        </p:grpSpPr>
        <p:sp>
          <p:nvSpPr>
            <p:cNvPr id="47" name="Freeform 47"/>
            <p:cNvSpPr/>
            <p:nvPr/>
          </p:nvSpPr>
          <p:spPr>
            <a:xfrm>
              <a:off x="0" y="0"/>
              <a:ext cx="2125472" cy="577088"/>
            </a:xfrm>
            <a:custGeom>
              <a:avLst/>
              <a:gdLst/>
              <a:ahLst/>
              <a:cxnLst/>
              <a:rect l="l" t="t" r="r" b="b"/>
              <a:pathLst>
                <a:path w="2125472" h="577088">
                  <a:moveTo>
                    <a:pt x="2019300" y="31369"/>
                  </a:moveTo>
                  <a:cubicBezTo>
                    <a:pt x="2029587" y="31369"/>
                    <a:pt x="2037969" y="39751"/>
                    <a:pt x="2037969" y="50038"/>
                  </a:cubicBezTo>
                  <a:lnTo>
                    <a:pt x="2037969" y="472186"/>
                  </a:lnTo>
                  <a:cubicBezTo>
                    <a:pt x="2037969" y="482473"/>
                    <a:pt x="2029587" y="490855"/>
                    <a:pt x="2019300" y="490855"/>
                  </a:cubicBezTo>
                  <a:lnTo>
                    <a:pt x="50673" y="490855"/>
                  </a:lnTo>
                  <a:cubicBezTo>
                    <a:pt x="40386" y="490855"/>
                    <a:pt x="32004" y="482473"/>
                    <a:pt x="32004" y="472186"/>
                  </a:cubicBezTo>
                  <a:lnTo>
                    <a:pt x="32004" y="50038"/>
                  </a:lnTo>
                  <a:cubicBezTo>
                    <a:pt x="32004" y="39751"/>
                    <a:pt x="40386" y="31369"/>
                    <a:pt x="50673" y="31369"/>
                  </a:cubicBezTo>
                  <a:close/>
                  <a:moveTo>
                    <a:pt x="0" y="0"/>
                  </a:moveTo>
                  <a:lnTo>
                    <a:pt x="0" y="577088"/>
                  </a:lnTo>
                  <a:lnTo>
                    <a:pt x="2125472" y="577088"/>
                  </a:lnTo>
                  <a:lnTo>
                    <a:pt x="2125472" y="0"/>
                  </a:lnTo>
                  <a:close/>
                </a:path>
              </a:pathLst>
            </a:custGeom>
            <a:blipFill>
              <a:blip r:embed="rId28"/>
              <a:stretch>
                <a:fillRect/>
              </a:stretch>
            </a:blipFill>
          </p:spPr>
        </p:sp>
      </p:grpSp>
      <p:grpSp>
        <p:nvGrpSpPr>
          <p:cNvPr id="48" name="Group 48"/>
          <p:cNvGrpSpPr>
            <a:grpSpLocks noChangeAspect="1"/>
          </p:cNvGrpSpPr>
          <p:nvPr/>
        </p:nvGrpSpPr>
        <p:grpSpPr>
          <a:xfrm>
            <a:off x="3440687" y="5211575"/>
            <a:ext cx="734568" cy="493776"/>
            <a:chOff x="0" y="0"/>
            <a:chExt cx="979424" cy="658368"/>
          </a:xfrm>
        </p:grpSpPr>
        <p:sp>
          <p:nvSpPr>
            <p:cNvPr id="49" name="Freeform 49"/>
            <p:cNvSpPr/>
            <p:nvPr/>
          </p:nvSpPr>
          <p:spPr>
            <a:xfrm>
              <a:off x="0" y="0"/>
              <a:ext cx="979424" cy="658368"/>
            </a:xfrm>
            <a:custGeom>
              <a:avLst/>
              <a:gdLst/>
              <a:ahLst/>
              <a:cxnLst/>
              <a:rect l="l" t="t" r="r" b="b"/>
              <a:pathLst>
                <a:path w="979424" h="658368">
                  <a:moveTo>
                    <a:pt x="0" y="0"/>
                  </a:moveTo>
                  <a:lnTo>
                    <a:pt x="0" y="47625"/>
                  </a:lnTo>
                  <a:lnTo>
                    <a:pt x="979424" y="47625"/>
                  </a:lnTo>
                  <a:lnTo>
                    <a:pt x="979424" y="0"/>
                  </a:lnTo>
                  <a:close/>
                  <a:moveTo>
                    <a:pt x="0" y="507111"/>
                  </a:moveTo>
                  <a:lnTo>
                    <a:pt x="0" y="658368"/>
                  </a:lnTo>
                  <a:lnTo>
                    <a:pt x="979424" y="658368"/>
                  </a:lnTo>
                  <a:lnTo>
                    <a:pt x="979424" y="507111"/>
                  </a:lnTo>
                  <a:close/>
                </a:path>
              </a:pathLst>
            </a:custGeom>
            <a:blipFill>
              <a:blip r:embed="rId29"/>
              <a:stretch>
                <a:fillRect/>
              </a:stretch>
            </a:blipFill>
          </p:spPr>
        </p:sp>
      </p:grpSp>
      <p:sp>
        <p:nvSpPr>
          <p:cNvPr id="50" name="Freeform 50"/>
          <p:cNvSpPr/>
          <p:nvPr/>
        </p:nvSpPr>
        <p:spPr>
          <a:xfrm>
            <a:off x="2968962" y="5181295"/>
            <a:ext cx="1636424" cy="476612"/>
          </a:xfrm>
          <a:custGeom>
            <a:avLst/>
            <a:gdLst/>
            <a:ahLst/>
            <a:cxnLst/>
            <a:rect l="l" t="t" r="r" b="b"/>
            <a:pathLst>
              <a:path w="1636424" h="476612">
                <a:moveTo>
                  <a:pt x="0" y="0"/>
                </a:moveTo>
                <a:lnTo>
                  <a:pt x="1636423" y="0"/>
                </a:lnTo>
                <a:lnTo>
                  <a:pt x="1636423" y="476612"/>
                </a:lnTo>
                <a:lnTo>
                  <a:pt x="0" y="476612"/>
                </a:lnTo>
                <a:lnTo>
                  <a:pt x="0" y="0"/>
                </a:lnTo>
                <a:close/>
              </a:path>
            </a:pathLst>
          </a:custGeom>
          <a:blipFill>
            <a:blip r:embed="rId20">
              <a:extLst>
                <a:ext uri="{96DAC541-7B7A-43D3-8B79-37D633B846F1}">
                  <asvg:svgBlip xmlns:asvg="http://schemas.microsoft.com/office/drawing/2016/SVG/main" r:embed="rId30"/>
                </a:ext>
              </a:extLst>
            </a:blip>
            <a:stretch>
              <a:fillRect/>
            </a:stretch>
          </a:blipFill>
        </p:spPr>
      </p:sp>
      <p:grpSp>
        <p:nvGrpSpPr>
          <p:cNvPr id="51" name="Group 51"/>
          <p:cNvGrpSpPr>
            <a:grpSpLocks noChangeAspect="1"/>
          </p:cNvGrpSpPr>
          <p:nvPr/>
        </p:nvGrpSpPr>
        <p:grpSpPr>
          <a:xfrm>
            <a:off x="3010919" y="5629151"/>
            <a:ext cx="1594104" cy="432816"/>
            <a:chOff x="0" y="0"/>
            <a:chExt cx="2125472" cy="577088"/>
          </a:xfrm>
        </p:grpSpPr>
        <p:sp>
          <p:nvSpPr>
            <p:cNvPr id="52" name="Freeform 52"/>
            <p:cNvSpPr/>
            <p:nvPr/>
          </p:nvSpPr>
          <p:spPr>
            <a:xfrm>
              <a:off x="0" y="0"/>
              <a:ext cx="2125472" cy="577088"/>
            </a:xfrm>
            <a:custGeom>
              <a:avLst/>
              <a:gdLst/>
              <a:ahLst/>
              <a:cxnLst/>
              <a:rect l="l" t="t" r="r" b="b"/>
              <a:pathLst>
                <a:path w="2125472" h="577088">
                  <a:moveTo>
                    <a:pt x="2019300" y="29337"/>
                  </a:moveTo>
                  <a:cubicBezTo>
                    <a:pt x="2029587" y="29337"/>
                    <a:pt x="2037969" y="37719"/>
                    <a:pt x="2037969" y="48006"/>
                  </a:cubicBezTo>
                  <a:lnTo>
                    <a:pt x="2037969" y="470027"/>
                  </a:lnTo>
                  <a:cubicBezTo>
                    <a:pt x="2037969" y="480314"/>
                    <a:pt x="2029587" y="488696"/>
                    <a:pt x="2019300" y="488696"/>
                  </a:cubicBezTo>
                  <a:lnTo>
                    <a:pt x="50673" y="488696"/>
                  </a:lnTo>
                  <a:cubicBezTo>
                    <a:pt x="40386" y="488696"/>
                    <a:pt x="32004" y="480314"/>
                    <a:pt x="32004" y="470027"/>
                  </a:cubicBezTo>
                  <a:lnTo>
                    <a:pt x="32004" y="48006"/>
                  </a:lnTo>
                  <a:cubicBezTo>
                    <a:pt x="32004" y="37719"/>
                    <a:pt x="40386" y="29337"/>
                    <a:pt x="50673" y="29337"/>
                  </a:cubicBezTo>
                  <a:close/>
                  <a:moveTo>
                    <a:pt x="0" y="0"/>
                  </a:moveTo>
                  <a:lnTo>
                    <a:pt x="0" y="577088"/>
                  </a:lnTo>
                  <a:lnTo>
                    <a:pt x="2125472" y="577088"/>
                  </a:lnTo>
                  <a:lnTo>
                    <a:pt x="2125472" y="0"/>
                  </a:lnTo>
                  <a:close/>
                </a:path>
              </a:pathLst>
            </a:custGeom>
            <a:blipFill>
              <a:blip r:embed="rId31"/>
              <a:stretch>
                <a:fillRect/>
              </a:stretch>
            </a:blipFill>
          </p:spPr>
        </p:sp>
      </p:grpSp>
      <p:grpSp>
        <p:nvGrpSpPr>
          <p:cNvPr id="53" name="Group 53"/>
          <p:cNvGrpSpPr>
            <a:grpSpLocks noChangeAspect="1"/>
          </p:cNvGrpSpPr>
          <p:nvPr/>
        </p:nvGrpSpPr>
        <p:grpSpPr>
          <a:xfrm>
            <a:off x="3489455" y="5616959"/>
            <a:ext cx="637032" cy="493776"/>
            <a:chOff x="0" y="0"/>
            <a:chExt cx="849376" cy="658368"/>
          </a:xfrm>
        </p:grpSpPr>
        <p:sp>
          <p:nvSpPr>
            <p:cNvPr id="54" name="Freeform 54"/>
            <p:cNvSpPr/>
            <p:nvPr/>
          </p:nvSpPr>
          <p:spPr>
            <a:xfrm>
              <a:off x="0" y="0"/>
              <a:ext cx="849376" cy="658368"/>
            </a:xfrm>
            <a:custGeom>
              <a:avLst/>
              <a:gdLst/>
              <a:ahLst/>
              <a:cxnLst/>
              <a:rect l="l" t="t" r="r" b="b"/>
              <a:pathLst>
                <a:path w="849376" h="658368">
                  <a:moveTo>
                    <a:pt x="0" y="0"/>
                  </a:moveTo>
                  <a:lnTo>
                    <a:pt x="0" y="45593"/>
                  </a:lnTo>
                  <a:lnTo>
                    <a:pt x="849376" y="45593"/>
                  </a:lnTo>
                  <a:lnTo>
                    <a:pt x="849376" y="0"/>
                  </a:lnTo>
                  <a:close/>
                  <a:moveTo>
                    <a:pt x="0" y="504952"/>
                  </a:moveTo>
                  <a:lnTo>
                    <a:pt x="0" y="658368"/>
                  </a:lnTo>
                  <a:lnTo>
                    <a:pt x="849376" y="658368"/>
                  </a:lnTo>
                  <a:lnTo>
                    <a:pt x="849376" y="504952"/>
                  </a:lnTo>
                  <a:close/>
                </a:path>
              </a:pathLst>
            </a:custGeom>
            <a:blipFill>
              <a:blip r:embed="rId32"/>
              <a:stretch>
                <a:fillRect/>
              </a:stretch>
            </a:blipFill>
          </p:spPr>
        </p:sp>
      </p:grpSp>
      <p:sp>
        <p:nvSpPr>
          <p:cNvPr id="55" name="Freeform 55"/>
          <p:cNvSpPr/>
          <p:nvPr/>
        </p:nvSpPr>
        <p:spPr>
          <a:xfrm>
            <a:off x="2968962" y="5585098"/>
            <a:ext cx="1636424" cy="476612"/>
          </a:xfrm>
          <a:custGeom>
            <a:avLst/>
            <a:gdLst/>
            <a:ahLst/>
            <a:cxnLst/>
            <a:rect l="l" t="t" r="r" b="b"/>
            <a:pathLst>
              <a:path w="1636424" h="476612">
                <a:moveTo>
                  <a:pt x="0" y="0"/>
                </a:moveTo>
                <a:lnTo>
                  <a:pt x="1636423" y="0"/>
                </a:lnTo>
                <a:lnTo>
                  <a:pt x="1636423" y="476612"/>
                </a:lnTo>
                <a:lnTo>
                  <a:pt x="0" y="476612"/>
                </a:lnTo>
                <a:lnTo>
                  <a:pt x="0" y="0"/>
                </a:lnTo>
                <a:close/>
              </a:path>
            </a:pathLst>
          </a:custGeom>
          <a:blipFill>
            <a:blip r:embed="rId20">
              <a:extLst>
                <a:ext uri="{96DAC541-7B7A-43D3-8B79-37D633B846F1}">
                  <asvg:svgBlip xmlns:asvg="http://schemas.microsoft.com/office/drawing/2016/SVG/main" r:embed="rId33"/>
                </a:ext>
              </a:extLst>
            </a:blip>
            <a:stretch>
              <a:fillRect/>
            </a:stretch>
          </a:blipFill>
        </p:spPr>
      </p:sp>
      <p:sp>
        <p:nvSpPr>
          <p:cNvPr id="56" name="Freeform 56"/>
          <p:cNvSpPr/>
          <p:nvPr/>
        </p:nvSpPr>
        <p:spPr>
          <a:xfrm>
            <a:off x="918096" y="1909562"/>
            <a:ext cx="386896" cy="387353"/>
          </a:xfrm>
          <a:custGeom>
            <a:avLst/>
            <a:gdLst/>
            <a:ahLst/>
            <a:cxnLst/>
            <a:rect l="l" t="t" r="r" b="b"/>
            <a:pathLst>
              <a:path w="386896" h="387353">
                <a:moveTo>
                  <a:pt x="0" y="0"/>
                </a:moveTo>
                <a:lnTo>
                  <a:pt x="386896" y="0"/>
                </a:lnTo>
                <a:lnTo>
                  <a:pt x="386896" y="387354"/>
                </a:lnTo>
                <a:lnTo>
                  <a:pt x="0" y="387354"/>
                </a:lnTo>
                <a:lnTo>
                  <a:pt x="0" y="0"/>
                </a:lnTo>
                <a:close/>
              </a:path>
            </a:pathLst>
          </a:custGeom>
          <a:blipFill>
            <a:blip r:embed="rId34"/>
            <a:stretch>
              <a:fillRect/>
            </a:stretch>
          </a:blipFill>
        </p:spPr>
      </p:sp>
      <p:grpSp>
        <p:nvGrpSpPr>
          <p:cNvPr id="57" name="Group 57"/>
          <p:cNvGrpSpPr>
            <a:grpSpLocks noChangeAspect="1"/>
          </p:cNvGrpSpPr>
          <p:nvPr/>
        </p:nvGrpSpPr>
        <p:grpSpPr>
          <a:xfrm>
            <a:off x="823208" y="3995966"/>
            <a:ext cx="3732276" cy="10678"/>
            <a:chOff x="0" y="0"/>
            <a:chExt cx="3732276" cy="10681"/>
          </a:xfrm>
        </p:grpSpPr>
        <p:sp>
          <p:nvSpPr>
            <p:cNvPr id="58" name="Freeform 58"/>
            <p:cNvSpPr/>
            <p:nvPr/>
          </p:nvSpPr>
          <p:spPr>
            <a:xfrm>
              <a:off x="0" y="0"/>
              <a:ext cx="3732276" cy="10668"/>
            </a:xfrm>
            <a:custGeom>
              <a:avLst/>
              <a:gdLst/>
              <a:ahLst/>
              <a:cxnLst/>
              <a:rect l="l" t="t" r="r" b="b"/>
              <a:pathLst>
                <a:path w="3732276" h="10668">
                  <a:moveTo>
                    <a:pt x="3712210" y="10668"/>
                  </a:moveTo>
                  <a:lnTo>
                    <a:pt x="3702177" y="10668"/>
                  </a:lnTo>
                  <a:lnTo>
                    <a:pt x="3702177" y="635"/>
                  </a:lnTo>
                  <a:lnTo>
                    <a:pt x="3712210" y="635"/>
                  </a:lnTo>
                  <a:close/>
                  <a:moveTo>
                    <a:pt x="3692144" y="10668"/>
                  </a:moveTo>
                  <a:lnTo>
                    <a:pt x="3682111" y="10668"/>
                  </a:lnTo>
                  <a:lnTo>
                    <a:pt x="3682111" y="635"/>
                  </a:lnTo>
                  <a:lnTo>
                    <a:pt x="3692144" y="635"/>
                  </a:lnTo>
                  <a:close/>
                  <a:moveTo>
                    <a:pt x="3672078" y="10668"/>
                  </a:moveTo>
                  <a:lnTo>
                    <a:pt x="3662045" y="10668"/>
                  </a:lnTo>
                  <a:lnTo>
                    <a:pt x="3662045" y="635"/>
                  </a:lnTo>
                  <a:lnTo>
                    <a:pt x="3672078" y="635"/>
                  </a:lnTo>
                  <a:close/>
                  <a:moveTo>
                    <a:pt x="3652012" y="10668"/>
                  </a:moveTo>
                  <a:lnTo>
                    <a:pt x="3641979" y="10668"/>
                  </a:lnTo>
                  <a:lnTo>
                    <a:pt x="3641979" y="635"/>
                  </a:lnTo>
                  <a:lnTo>
                    <a:pt x="3652012" y="635"/>
                  </a:lnTo>
                  <a:close/>
                  <a:moveTo>
                    <a:pt x="3631947" y="10668"/>
                  </a:moveTo>
                  <a:lnTo>
                    <a:pt x="3621913" y="10668"/>
                  </a:lnTo>
                  <a:lnTo>
                    <a:pt x="3621913" y="635"/>
                  </a:lnTo>
                  <a:lnTo>
                    <a:pt x="3631947" y="635"/>
                  </a:lnTo>
                  <a:close/>
                  <a:moveTo>
                    <a:pt x="3611881" y="10668"/>
                  </a:moveTo>
                  <a:lnTo>
                    <a:pt x="3601848" y="10668"/>
                  </a:lnTo>
                  <a:lnTo>
                    <a:pt x="3601848" y="635"/>
                  </a:lnTo>
                  <a:lnTo>
                    <a:pt x="3611881" y="635"/>
                  </a:lnTo>
                  <a:close/>
                  <a:moveTo>
                    <a:pt x="3591815" y="10668"/>
                  </a:moveTo>
                  <a:lnTo>
                    <a:pt x="3581782" y="10668"/>
                  </a:lnTo>
                  <a:lnTo>
                    <a:pt x="3581782" y="635"/>
                  </a:lnTo>
                  <a:lnTo>
                    <a:pt x="3591815" y="635"/>
                  </a:lnTo>
                  <a:close/>
                  <a:moveTo>
                    <a:pt x="3571749" y="10668"/>
                  </a:moveTo>
                  <a:lnTo>
                    <a:pt x="3561716" y="10668"/>
                  </a:lnTo>
                  <a:lnTo>
                    <a:pt x="3561716" y="635"/>
                  </a:lnTo>
                  <a:lnTo>
                    <a:pt x="3571749" y="635"/>
                  </a:lnTo>
                  <a:close/>
                  <a:moveTo>
                    <a:pt x="3551556" y="10668"/>
                  </a:moveTo>
                  <a:lnTo>
                    <a:pt x="3541523" y="10668"/>
                  </a:lnTo>
                  <a:lnTo>
                    <a:pt x="3541523" y="635"/>
                  </a:lnTo>
                  <a:lnTo>
                    <a:pt x="3551556" y="635"/>
                  </a:lnTo>
                  <a:close/>
                  <a:moveTo>
                    <a:pt x="3531490" y="10668"/>
                  </a:moveTo>
                  <a:lnTo>
                    <a:pt x="3521457" y="10668"/>
                  </a:lnTo>
                  <a:lnTo>
                    <a:pt x="3521457" y="635"/>
                  </a:lnTo>
                  <a:lnTo>
                    <a:pt x="3531490" y="635"/>
                  </a:lnTo>
                  <a:close/>
                  <a:moveTo>
                    <a:pt x="3511424" y="10668"/>
                  </a:moveTo>
                  <a:lnTo>
                    <a:pt x="3501391" y="10668"/>
                  </a:lnTo>
                  <a:lnTo>
                    <a:pt x="3501391" y="635"/>
                  </a:lnTo>
                  <a:lnTo>
                    <a:pt x="3511424" y="635"/>
                  </a:lnTo>
                  <a:close/>
                  <a:moveTo>
                    <a:pt x="3491359" y="10668"/>
                  </a:moveTo>
                  <a:lnTo>
                    <a:pt x="3481325" y="10668"/>
                  </a:lnTo>
                  <a:lnTo>
                    <a:pt x="3481325" y="635"/>
                  </a:lnTo>
                  <a:lnTo>
                    <a:pt x="3491359" y="635"/>
                  </a:lnTo>
                  <a:close/>
                  <a:moveTo>
                    <a:pt x="3471166" y="10668"/>
                  </a:moveTo>
                  <a:lnTo>
                    <a:pt x="3461133" y="10668"/>
                  </a:lnTo>
                  <a:lnTo>
                    <a:pt x="3461133" y="635"/>
                  </a:lnTo>
                  <a:lnTo>
                    <a:pt x="3471166" y="635"/>
                  </a:lnTo>
                  <a:close/>
                  <a:moveTo>
                    <a:pt x="3451100" y="10668"/>
                  </a:moveTo>
                  <a:lnTo>
                    <a:pt x="3441067" y="10668"/>
                  </a:lnTo>
                  <a:lnTo>
                    <a:pt x="3441067" y="508"/>
                  </a:lnTo>
                  <a:lnTo>
                    <a:pt x="3451100" y="508"/>
                  </a:lnTo>
                  <a:close/>
                  <a:moveTo>
                    <a:pt x="3431034" y="10668"/>
                  </a:moveTo>
                  <a:lnTo>
                    <a:pt x="3421001" y="10668"/>
                  </a:lnTo>
                  <a:lnTo>
                    <a:pt x="3421001" y="508"/>
                  </a:lnTo>
                  <a:lnTo>
                    <a:pt x="3431034" y="508"/>
                  </a:lnTo>
                  <a:close/>
                  <a:moveTo>
                    <a:pt x="3410968" y="10668"/>
                  </a:moveTo>
                  <a:lnTo>
                    <a:pt x="3400935" y="10668"/>
                  </a:lnTo>
                  <a:lnTo>
                    <a:pt x="3400935" y="635"/>
                  </a:lnTo>
                  <a:lnTo>
                    <a:pt x="3410968" y="635"/>
                  </a:lnTo>
                  <a:close/>
                  <a:moveTo>
                    <a:pt x="3390902" y="10668"/>
                  </a:moveTo>
                  <a:lnTo>
                    <a:pt x="3380869" y="10668"/>
                  </a:lnTo>
                  <a:lnTo>
                    <a:pt x="3380869" y="508"/>
                  </a:lnTo>
                  <a:lnTo>
                    <a:pt x="3390902" y="508"/>
                  </a:lnTo>
                  <a:close/>
                  <a:moveTo>
                    <a:pt x="3370836" y="10668"/>
                  </a:moveTo>
                  <a:lnTo>
                    <a:pt x="3360803" y="10668"/>
                  </a:lnTo>
                  <a:lnTo>
                    <a:pt x="3360803" y="508"/>
                  </a:lnTo>
                  <a:lnTo>
                    <a:pt x="3370836" y="508"/>
                  </a:lnTo>
                  <a:close/>
                  <a:moveTo>
                    <a:pt x="3350771" y="10668"/>
                  </a:moveTo>
                  <a:lnTo>
                    <a:pt x="3340738" y="10668"/>
                  </a:lnTo>
                  <a:lnTo>
                    <a:pt x="3340738" y="508"/>
                  </a:lnTo>
                  <a:lnTo>
                    <a:pt x="3350771" y="508"/>
                  </a:lnTo>
                  <a:close/>
                  <a:moveTo>
                    <a:pt x="3330705" y="10668"/>
                  </a:moveTo>
                  <a:lnTo>
                    <a:pt x="3320672" y="10668"/>
                  </a:lnTo>
                  <a:lnTo>
                    <a:pt x="3320672" y="635"/>
                  </a:lnTo>
                  <a:lnTo>
                    <a:pt x="3330705" y="635"/>
                  </a:lnTo>
                  <a:close/>
                  <a:moveTo>
                    <a:pt x="3310639" y="10668"/>
                  </a:moveTo>
                  <a:lnTo>
                    <a:pt x="3300606" y="10668"/>
                  </a:lnTo>
                  <a:lnTo>
                    <a:pt x="3300606" y="508"/>
                  </a:lnTo>
                  <a:lnTo>
                    <a:pt x="3310639" y="508"/>
                  </a:lnTo>
                  <a:close/>
                  <a:moveTo>
                    <a:pt x="3290573" y="10668"/>
                  </a:moveTo>
                  <a:lnTo>
                    <a:pt x="3280540" y="10668"/>
                  </a:lnTo>
                  <a:lnTo>
                    <a:pt x="3280540" y="508"/>
                  </a:lnTo>
                  <a:lnTo>
                    <a:pt x="3290573" y="508"/>
                  </a:lnTo>
                  <a:close/>
                  <a:moveTo>
                    <a:pt x="3270507" y="10668"/>
                  </a:moveTo>
                  <a:lnTo>
                    <a:pt x="3260474" y="10668"/>
                  </a:lnTo>
                  <a:lnTo>
                    <a:pt x="3260474" y="508"/>
                  </a:lnTo>
                  <a:lnTo>
                    <a:pt x="3270507" y="508"/>
                  </a:lnTo>
                  <a:close/>
                  <a:moveTo>
                    <a:pt x="3250441" y="10668"/>
                  </a:moveTo>
                  <a:lnTo>
                    <a:pt x="3240408" y="10668"/>
                  </a:lnTo>
                  <a:lnTo>
                    <a:pt x="3240408" y="635"/>
                  </a:lnTo>
                  <a:lnTo>
                    <a:pt x="3250441" y="635"/>
                  </a:lnTo>
                  <a:close/>
                  <a:moveTo>
                    <a:pt x="3230375" y="10668"/>
                  </a:moveTo>
                  <a:lnTo>
                    <a:pt x="3220342" y="10668"/>
                  </a:lnTo>
                  <a:lnTo>
                    <a:pt x="3220342" y="508"/>
                  </a:lnTo>
                  <a:lnTo>
                    <a:pt x="3230375" y="508"/>
                  </a:lnTo>
                  <a:close/>
                  <a:moveTo>
                    <a:pt x="3210309" y="10668"/>
                  </a:moveTo>
                  <a:lnTo>
                    <a:pt x="3200276" y="10668"/>
                  </a:lnTo>
                  <a:lnTo>
                    <a:pt x="3200276" y="508"/>
                  </a:lnTo>
                  <a:lnTo>
                    <a:pt x="3210309" y="508"/>
                  </a:lnTo>
                  <a:close/>
                  <a:moveTo>
                    <a:pt x="3190243" y="10668"/>
                  </a:moveTo>
                  <a:lnTo>
                    <a:pt x="3180210" y="10668"/>
                  </a:lnTo>
                  <a:lnTo>
                    <a:pt x="3180210" y="508"/>
                  </a:lnTo>
                  <a:lnTo>
                    <a:pt x="3190243" y="508"/>
                  </a:lnTo>
                  <a:close/>
                  <a:moveTo>
                    <a:pt x="3170050" y="10668"/>
                  </a:moveTo>
                  <a:lnTo>
                    <a:pt x="3160017" y="10668"/>
                  </a:lnTo>
                  <a:lnTo>
                    <a:pt x="3160017" y="508"/>
                  </a:lnTo>
                  <a:lnTo>
                    <a:pt x="3170050" y="508"/>
                  </a:lnTo>
                  <a:close/>
                  <a:moveTo>
                    <a:pt x="3149984" y="10668"/>
                  </a:moveTo>
                  <a:lnTo>
                    <a:pt x="3139951" y="10668"/>
                  </a:lnTo>
                  <a:lnTo>
                    <a:pt x="3139951" y="508"/>
                  </a:lnTo>
                  <a:lnTo>
                    <a:pt x="3149984" y="508"/>
                  </a:lnTo>
                  <a:close/>
                  <a:moveTo>
                    <a:pt x="3129918" y="10668"/>
                  </a:moveTo>
                  <a:lnTo>
                    <a:pt x="3119885" y="10668"/>
                  </a:lnTo>
                  <a:lnTo>
                    <a:pt x="3119885" y="508"/>
                  </a:lnTo>
                  <a:lnTo>
                    <a:pt x="3129918" y="508"/>
                  </a:lnTo>
                  <a:close/>
                  <a:moveTo>
                    <a:pt x="3109852" y="10668"/>
                  </a:moveTo>
                  <a:lnTo>
                    <a:pt x="3099819" y="10668"/>
                  </a:lnTo>
                  <a:lnTo>
                    <a:pt x="3099819" y="508"/>
                  </a:lnTo>
                  <a:lnTo>
                    <a:pt x="3109852" y="508"/>
                  </a:lnTo>
                  <a:close/>
                  <a:moveTo>
                    <a:pt x="3089659" y="10668"/>
                  </a:moveTo>
                  <a:lnTo>
                    <a:pt x="3079626" y="10668"/>
                  </a:lnTo>
                  <a:lnTo>
                    <a:pt x="3079626" y="508"/>
                  </a:lnTo>
                  <a:lnTo>
                    <a:pt x="3089659" y="508"/>
                  </a:lnTo>
                  <a:close/>
                  <a:moveTo>
                    <a:pt x="3069593" y="10668"/>
                  </a:moveTo>
                  <a:lnTo>
                    <a:pt x="3059560" y="10668"/>
                  </a:lnTo>
                  <a:lnTo>
                    <a:pt x="3059560" y="508"/>
                  </a:lnTo>
                  <a:lnTo>
                    <a:pt x="3069593" y="508"/>
                  </a:lnTo>
                  <a:close/>
                  <a:moveTo>
                    <a:pt x="3049527" y="10668"/>
                  </a:moveTo>
                  <a:lnTo>
                    <a:pt x="3039494" y="10668"/>
                  </a:lnTo>
                  <a:lnTo>
                    <a:pt x="3039494" y="508"/>
                  </a:lnTo>
                  <a:lnTo>
                    <a:pt x="3049527" y="508"/>
                  </a:lnTo>
                  <a:close/>
                  <a:moveTo>
                    <a:pt x="3029461" y="10668"/>
                  </a:moveTo>
                  <a:lnTo>
                    <a:pt x="3019428" y="10668"/>
                  </a:lnTo>
                  <a:lnTo>
                    <a:pt x="3019428" y="508"/>
                  </a:lnTo>
                  <a:lnTo>
                    <a:pt x="3029461" y="508"/>
                  </a:lnTo>
                  <a:close/>
                  <a:moveTo>
                    <a:pt x="3009395" y="10668"/>
                  </a:moveTo>
                  <a:lnTo>
                    <a:pt x="2999362" y="10668"/>
                  </a:lnTo>
                  <a:lnTo>
                    <a:pt x="2999362" y="508"/>
                  </a:lnTo>
                  <a:lnTo>
                    <a:pt x="3009395" y="508"/>
                  </a:lnTo>
                  <a:close/>
                  <a:moveTo>
                    <a:pt x="2989329" y="10668"/>
                  </a:moveTo>
                  <a:lnTo>
                    <a:pt x="2979296" y="10668"/>
                  </a:lnTo>
                  <a:lnTo>
                    <a:pt x="2979296" y="508"/>
                  </a:lnTo>
                  <a:lnTo>
                    <a:pt x="2989329" y="508"/>
                  </a:lnTo>
                  <a:close/>
                  <a:moveTo>
                    <a:pt x="2969263" y="10668"/>
                  </a:moveTo>
                  <a:lnTo>
                    <a:pt x="2959230" y="10668"/>
                  </a:lnTo>
                  <a:lnTo>
                    <a:pt x="2959230" y="508"/>
                  </a:lnTo>
                  <a:lnTo>
                    <a:pt x="2969263" y="508"/>
                  </a:lnTo>
                  <a:close/>
                  <a:moveTo>
                    <a:pt x="2949197" y="10668"/>
                  </a:moveTo>
                  <a:lnTo>
                    <a:pt x="2939164" y="10668"/>
                  </a:lnTo>
                  <a:lnTo>
                    <a:pt x="2939164" y="635"/>
                  </a:lnTo>
                  <a:lnTo>
                    <a:pt x="2949197" y="635"/>
                  </a:lnTo>
                  <a:close/>
                  <a:moveTo>
                    <a:pt x="2929131" y="10668"/>
                  </a:moveTo>
                  <a:lnTo>
                    <a:pt x="2919098" y="10668"/>
                  </a:lnTo>
                  <a:lnTo>
                    <a:pt x="2919098" y="508"/>
                  </a:lnTo>
                  <a:lnTo>
                    <a:pt x="2929131" y="508"/>
                  </a:lnTo>
                  <a:close/>
                  <a:moveTo>
                    <a:pt x="2909065" y="10668"/>
                  </a:moveTo>
                  <a:lnTo>
                    <a:pt x="2899032" y="10668"/>
                  </a:lnTo>
                  <a:lnTo>
                    <a:pt x="2899032" y="508"/>
                  </a:lnTo>
                  <a:lnTo>
                    <a:pt x="2909065" y="508"/>
                  </a:lnTo>
                  <a:close/>
                  <a:moveTo>
                    <a:pt x="2888999" y="10668"/>
                  </a:moveTo>
                  <a:lnTo>
                    <a:pt x="2878966" y="10668"/>
                  </a:lnTo>
                  <a:lnTo>
                    <a:pt x="2878966" y="508"/>
                  </a:lnTo>
                  <a:lnTo>
                    <a:pt x="2888999" y="508"/>
                  </a:lnTo>
                  <a:close/>
                  <a:moveTo>
                    <a:pt x="2868933" y="10668"/>
                  </a:moveTo>
                  <a:lnTo>
                    <a:pt x="2858900" y="10668"/>
                  </a:lnTo>
                  <a:lnTo>
                    <a:pt x="2858900" y="635"/>
                  </a:lnTo>
                  <a:lnTo>
                    <a:pt x="2868933" y="635"/>
                  </a:lnTo>
                  <a:close/>
                  <a:moveTo>
                    <a:pt x="2848867" y="10668"/>
                  </a:moveTo>
                  <a:lnTo>
                    <a:pt x="2838834" y="10668"/>
                  </a:lnTo>
                  <a:lnTo>
                    <a:pt x="2838834" y="508"/>
                  </a:lnTo>
                  <a:lnTo>
                    <a:pt x="2848867" y="508"/>
                  </a:lnTo>
                  <a:close/>
                  <a:moveTo>
                    <a:pt x="2828801" y="10668"/>
                  </a:moveTo>
                  <a:lnTo>
                    <a:pt x="2818768" y="10668"/>
                  </a:lnTo>
                  <a:lnTo>
                    <a:pt x="2818768" y="508"/>
                  </a:lnTo>
                  <a:lnTo>
                    <a:pt x="2828801" y="508"/>
                  </a:lnTo>
                  <a:close/>
                  <a:moveTo>
                    <a:pt x="2806700" y="10541"/>
                  </a:moveTo>
                  <a:lnTo>
                    <a:pt x="2796667" y="10541"/>
                  </a:lnTo>
                  <a:lnTo>
                    <a:pt x="2796667" y="508"/>
                  </a:lnTo>
                  <a:lnTo>
                    <a:pt x="2806700" y="508"/>
                  </a:lnTo>
                  <a:close/>
                  <a:moveTo>
                    <a:pt x="2786634" y="10541"/>
                  </a:moveTo>
                  <a:lnTo>
                    <a:pt x="2776601" y="10541"/>
                  </a:lnTo>
                  <a:lnTo>
                    <a:pt x="2776601" y="508"/>
                  </a:lnTo>
                  <a:lnTo>
                    <a:pt x="2786634" y="508"/>
                  </a:lnTo>
                  <a:close/>
                  <a:moveTo>
                    <a:pt x="2766441" y="10541"/>
                  </a:moveTo>
                  <a:lnTo>
                    <a:pt x="2756408" y="10541"/>
                  </a:lnTo>
                  <a:lnTo>
                    <a:pt x="2756408" y="508"/>
                  </a:lnTo>
                  <a:lnTo>
                    <a:pt x="2766441" y="508"/>
                  </a:lnTo>
                  <a:close/>
                  <a:moveTo>
                    <a:pt x="2746375" y="10541"/>
                  </a:moveTo>
                  <a:lnTo>
                    <a:pt x="2736342" y="10541"/>
                  </a:lnTo>
                  <a:lnTo>
                    <a:pt x="2736342" y="508"/>
                  </a:lnTo>
                  <a:lnTo>
                    <a:pt x="2746375" y="508"/>
                  </a:lnTo>
                  <a:close/>
                  <a:moveTo>
                    <a:pt x="2726309" y="10541"/>
                  </a:moveTo>
                  <a:lnTo>
                    <a:pt x="2716276" y="10541"/>
                  </a:lnTo>
                  <a:lnTo>
                    <a:pt x="2716276" y="508"/>
                  </a:lnTo>
                  <a:lnTo>
                    <a:pt x="2726309" y="508"/>
                  </a:lnTo>
                  <a:close/>
                  <a:moveTo>
                    <a:pt x="2706243" y="10541"/>
                  </a:moveTo>
                  <a:lnTo>
                    <a:pt x="2696210" y="10541"/>
                  </a:lnTo>
                  <a:lnTo>
                    <a:pt x="2696210" y="508"/>
                  </a:lnTo>
                  <a:lnTo>
                    <a:pt x="2706243" y="508"/>
                  </a:lnTo>
                  <a:close/>
                  <a:moveTo>
                    <a:pt x="2686050" y="10541"/>
                  </a:moveTo>
                  <a:lnTo>
                    <a:pt x="2676017" y="10541"/>
                  </a:lnTo>
                  <a:lnTo>
                    <a:pt x="2676017" y="381"/>
                  </a:lnTo>
                  <a:lnTo>
                    <a:pt x="2686050" y="381"/>
                  </a:lnTo>
                  <a:close/>
                  <a:moveTo>
                    <a:pt x="2665984" y="10541"/>
                  </a:moveTo>
                  <a:lnTo>
                    <a:pt x="2655951" y="10541"/>
                  </a:lnTo>
                  <a:lnTo>
                    <a:pt x="2655951" y="381"/>
                  </a:lnTo>
                  <a:lnTo>
                    <a:pt x="2665984" y="381"/>
                  </a:lnTo>
                  <a:close/>
                  <a:moveTo>
                    <a:pt x="2645918" y="10541"/>
                  </a:moveTo>
                  <a:lnTo>
                    <a:pt x="2635885" y="10541"/>
                  </a:lnTo>
                  <a:lnTo>
                    <a:pt x="2635885" y="381"/>
                  </a:lnTo>
                  <a:lnTo>
                    <a:pt x="2645918" y="381"/>
                  </a:lnTo>
                  <a:close/>
                  <a:moveTo>
                    <a:pt x="2625852" y="10541"/>
                  </a:moveTo>
                  <a:lnTo>
                    <a:pt x="2615819" y="10541"/>
                  </a:lnTo>
                  <a:lnTo>
                    <a:pt x="2615819" y="381"/>
                  </a:lnTo>
                  <a:lnTo>
                    <a:pt x="2625852" y="381"/>
                  </a:lnTo>
                  <a:close/>
                  <a:moveTo>
                    <a:pt x="2605786" y="10541"/>
                  </a:moveTo>
                  <a:lnTo>
                    <a:pt x="2595753" y="10541"/>
                  </a:lnTo>
                  <a:lnTo>
                    <a:pt x="2595753" y="381"/>
                  </a:lnTo>
                  <a:lnTo>
                    <a:pt x="2605786" y="381"/>
                  </a:lnTo>
                  <a:close/>
                  <a:moveTo>
                    <a:pt x="2585720" y="10541"/>
                  </a:moveTo>
                  <a:lnTo>
                    <a:pt x="2575687" y="10541"/>
                  </a:lnTo>
                  <a:lnTo>
                    <a:pt x="2575687" y="381"/>
                  </a:lnTo>
                  <a:lnTo>
                    <a:pt x="2585720" y="381"/>
                  </a:lnTo>
                  <a:close/>
                  <a:moveTo>
                    <a:pt x="2565654" y="10541"/>
                  </a:moveTo>
                  <a:lnTo>
                    <a:pt x="2555621" y="10541"/>
                  </a:lnTo>
                  <a:lnTo>
                    <a:pt x="2555621" y="381"/>
                  </a:lnTo>
                  <a:lnTo>
                    <a:pt x="2565654" y="381"/>
                  </a:lnTo>
                  <a:close/>
                  <a:moveTo>
                    <a:pt x="2545588" y="10541"/>
                  </a:moveTo>
                  <a:lnTo>
                    <a:pt x="2535555" y="10541"/>
                  </a:lnTo>
                  <a:lnTo>
                    <a:pt x="2535555" y="381"/>
                  </a:lnTo>
                  <a:lnTo>
                    <a:pt x="2545588" y="381"/>
                  </a:lnTo>
                  <a:close/>
                  <a:moveTo>
                    <a:pt x="2525522" y="10541"/>
                  </a:moveTo>
                  <a:lnTo>
                    <a:pt x="2515489" y="10541"/>
                  </a:lnTo>
                  <a:lnTo>
                    <a:pt x="2515489" y="381"/>
                  </a:lnTo>
                  <a:lnTo>
                    <a:pt x="2525522" y="381"/>
                  </a:lnTo>
                  <a:close/>
                  <a:moveTo>
                    <a:pt x="2505456" y="10541"/>
                  </a:moveTo>
                  <a:lnTo>
                    <a:pt x="2495423" y="10541"/>
                  </a:lnTo>
                  <a:lnTo>
                    <a:pt x="2495423" y="381"/>
                  </a:lnTo>
                  <a:lnTo>
                    <a:pt x="2505456" y="381"/>
                  </a:lnTo>
                  <a:close/>
                  <a:moveTo>
                    <a:pt x="2485390" y="10541"/>
                  </a:moveTo>
                  <a:lnTo>
                    <a:pt x="2475357" y="10541"/>
                  </a:lnTo>
                  <a:lnTo>
                    <a:pt x="2475357" y="381"/>
                  </a:lnTo>
                  <a:lnTo>
                    <a:pt x="2485390" y="381"/>
                  </a:lnTo>
                  <a:close/>
                  <a:moveTo>
                    <a:pt x="2465324" y="10541"/>
                  </a:moveTo>
                  <a:lnTo>
                    <a:pt x="2455291" y="10541"/>
                  </a:lnTo>
                  <a:lnTo>
                    <a:pt x="2455291" y="381"/>
                  </a:lnTo>
                  <a:lnTo>
                    <a:pt x="2465324" y="381"/>
                  </a:lnTo>
                  <a:close/>
                  <a:moveTo>
                    <a:pt x="2445258" y="10541"/>
                  </a:moveTo>
                  <a:lnTo>
                    <a:pt x="2435225" y="10541"/>
                  </a:lnTo>
                  <a:lnTo>
                    <a:pt x="2435225" y="381"/>
                  </a:lnTo>
                  <a:lnTo>
                    <a:pt x="2445258" y="381"/>
                  </a:lnTo>
                  <a:close/>
                  <a:moveTo>
                    <a:pt x="2425192" y="10541"/>
                  </a:moveTo>
                  <a:lnTo>
                    <a:pt x="2415159" y="10541"/>
                  </a:lnTo>
                  <a:lnTo>
                    <a:pt x="2415159" y="381"/>
                  </a:lnTo>
                  <a:lnTo>
                    <a:pt x="2425192" y="381"/>
                  </a:lnTo>
                  <a:close/>
                  <a:moveTo>
                    <a:pt x="2405126" y="10541"/>
                  </a:moveTo>
                  <a:lnTo>
                    <a:pt x="2395093" y="10541"/>
                  </a:lnTo>
                  <a:lnTo>
                    <a:pt x="2395093" y="508"/>
                  </a:lnTo>
                  <a:lnTo>
                    <a:pt x="2405126" y="508"/>
                  </a:lnTo>
                  <a:close/>
                  <a:moveTo>
                    <a:pt x="2384933" y="10541"/>
                  </a:moveTo>
                  <a:lnTo>
                    <a:pt x="2374900" y="10541"/>
                  </a:lnTo>
                  <a:lnTo>
                    <a:pt x="2374900" y="381"/>
                  </a:lnTo>
                  <a:lnTo>
                    <a:pt x="2384933" y="381"/>
                  </a:lnTo>
                  <a:close/>
                  <a:moveTo>
                    <a:pt x="2364867" y="10541"/>
                  </a:moveTo>
                  <a:lnTo>
                    <a:pt x="2354834" y="10541"/>
                  </a:lnTo>
                  <a:lnTo>
                    <a:pt x="2354834" y="381"/>
                  </a:lnTo>
                  <a:lnTo>
                    <a:pt x="2364867" y="381"/>
                  </a:lnTo>
                  <a:close/>
                  <a:moveTo>
                    <a:pt x="2344801" y="10541"/>
                  </a:moveTo>
                  <a:lnTo>
                    <a:pt x="2334768" y="10541"/>
                  </a:lnTo>
                  <a:lnTo>
                    <a:pt x="2334768" y="381"/>
                  </a:lnTo>
                  <a:lnTo>
                    <a:pt x="2344801" y="381"/>
                  </a:lnTo>
                  <a:close/>
                  <a:moveTo>
                    <a:pt x="2324735" y="10541"/>
                  </a:moveTo>
                  <a:lnTo>
                    <a:pt x="2314702" y="10541"/>
                  </a:lnTo>
                  <a:lnTo>
                    <a:pt x="2314702" y="508"/>
                  </a:lnTo>
                  <a:lnTo>
                    <a:pt x="2324735" y="508"/>
                  </a:lnTo>
                  <a:close/>
                  <a:moveTo>
                    <a:pt x="2304669" y="10541"/>
                  </a:moveTo>
                  <a:lnTo>
                    <a:pt x="2294636" y="10541"/>
                  </a:lnTo>
                  <a:lnTo>
                    <a:pt x="2294636" y="381"/>
                  </a:lnTo>
                  <a:lnTo>
                    <a:pt x="2304669" y="381"/>
                  </a:lnTo>
                  <a:close/>
                  <a:moveTo>
                    <a:pt x="2284603" y="10541"/>
                  </a:moveTo>
                  <a:lnTo>
                    <a:pt x="2274570" y="10541"/>
                  </a:lnTo>
                  <a:lnTo>
                    <a:pt x="2274570" y="381"/>
                  </a:lnTo>
                  <a:lnTo>
                    <a:pt x="2284603" y="381"/>
                  </a:lnTo>
                  <a:close/>
                  <a:moveTo>
                    <a:pt x="2264537" y="10541"/>
                  </a:moveTo>
                  <a:lnTo>
                    <a:pt x="2254504" y="10541"/>
                  </a:lnTo>
                  <a:lnTo>
                    <a:pt x="2254504" y="381"/>
                  </a:lnTo>
                  <a:lnTo>
                    <a:pt x="2264537" y="381"/>
                  </a:lnTo>
                  <a:close/>
                  <a:moveTo>
                    <a:pt x="2244471" y="10541"/>
                  </a:moveTo>
                  <a:lnTo>
                    <a:pt x="2234438" y="10541"/>
                  </a:lnTo>
                  <a:lnTo>
                    <a:pt x="2234438" y="508"/>
                  </a:lnTo>
                  <a:lnTo>
                    <a:pt x="2244471" y="508"/>
                  </a:lnTo>
                  <a:close/>
                  <a:moveTo>
                    <a:pt x="2224278" y="10541"/>
                  </a:moveTo>
                  <a:lnTo>
                    <a:pt x="2214245" y="10541"/>
                  </a:lnTo>
                  <a:lnTo>
                    <a:pt x="2214245" y="381"/>
                  </a:lnTo>
                  <a:lnTo>
                    <a:pt x="2224278" y="381"/>
                  </a:lnTo>
                  <a:close/>
                  <a:moveTo>
                    <a:pt x="2204212" y="10541"/>
                  </a:moveTo>
                  <a:lnTo>
                    <a:pt x="2194179" y="10541"/>
                  </a:lnTo>
                  <a:lnTo>
                    <a:pt x="2194179" y="381"/>
                  </a:lnTo>
                  <a:lnTo>
                    <a:pt x="2204212" y="381"/>
                  </a:lnTo>
                  <a:close/>
                  <a:moveTo>
                    <a:pt x="2184146" y="10541"/>
                  </a:moveTo>
                  <a:lnTo>
                    <a:pt x="2174113" y="10541"/>
                  </a:lnTo>
                  <a:lnTo>
                    <a:pt x="2174113" y="381"/>
                  </a:lnTo>
                  <a:lnTo>
                    <a:pt x="2184146" y="381"/>
                  </a:lnTo>
                  <a:close/>
                  <a:moveTo>
                    <a:pt x="2164080" y="10541"/>
                  </a:moveTo>
                  <a:lnTo>
                    <a:pt x="2154047" y="10541"/>
                  </a:lnTo>
                  <a:lnTo>
                    <a:pt x="2154047" y="508"/>
                  </a:lnTo>
                  <a:lnTo>
                    <a:pt x="2164080" y="508"/>
                  </a:lnTo>
                  <a:close/>
                  <a:moveTo>
                    <a:pt x="2144014" y="10541"/>
                  </a:moveTo>
                  <a:lnTo>
                    <a:pt x="2133981" y="10541"/>
                  </a:lnTo>
                  <a:lnTo>
                    <a:pt x="2133981" y="381"/>
                  </a:lnTo>
                  <a:lnTo>
                    <a:pt x="2144014" y="381"/>
                  </a:lnTo>
                  <a:close/>
                  <a:moveTo>
                    <a:pt x="2123947" y="10541"/>
                  </a:moveTo>
                  <a:lnTo>
                    <a:pt x="2113915" y="10541"/>
                  </a:lnTo>
                  <a:lnTo>
                    <a:pt x="2113915" y="381"/>
                  </a:lnTo>
                  <a:lnTo>
                    <a:pt x="2123947" y="381"/>
                  </a:lnTo>
                  <a:close/>
                  <a:moveTo>
                    <a:pt x="2103881" y="10541"/>
                  </a:moveTo>
                  <a:lnTo>
                    <a:pt x="2093849" y="10541"/>
                  </a:lnTo>
                  <a:lnTo>
                    <a:pt x="2093849" y="381"/>
                  </a:lnTo>
                  <a:lnTo>
                    <a:pt x="2103881" y="381"/>
                  </a:lnTo>
                  <a:close/>
                  <a:moveTo>
                    <a:pt x="2083689" y="10541"/>
                  </a:moveTo>
                  <a:lnTo>
                    <a:pt x="2073656" y="10541"/>
                  </a:lnTo>
                  <a:lnTo>
                    <a:pt x="2073656" y="381"/>
                  </a:lnTo>
                  <a:lnTo>
                    <a:pt x="2083689" y="381"/>
                  </a:lnTo>
                  <a:close/>
                  <a:moveTo>
                    <a:pt x="2063622" y="10541"/>
                  </a:moveTo>
                  <a:lnTo>
                    <a:pt x="2053590" y="10541"/>
                  </a:lnTo>
                  <a:lnTo>
                    <a:pt x="2053590" y="381"/>
                  </a:lnTo>
                  <a:lnTo>
                    <a:pt x="2063622" y="381"/>
                  </a:lnTo>
                  <a:close/>
                  <a:moveTo>
                    <a:pt x="2043556" y="10541"/>
                  </a:moveTo>
                  <a:lnTo>
                    <a:pt x="2033524" y="10541"/>
                  </a:lnTo>
                  <a:lnTo>
                    <a:pt x="2033524" y="381"/>
                  </a:lnTo>
                  <a:lnTo>
                    <a:pt x="2043556" y="381"/>
                  </a:lnTo>
                  <a:close/>
                  <a:moveTo>
                    <a:pt x="2023490" y="10541"/>
                  </a:moveTo>
                  <a:lnTo>
                    <a:pt x="2013458" y="10541"/>
                  </a:lnTo>
                  <a:lnTo>
                    <a:pt x="2013458" y="381"/>
                  </a:lnTo>
                  <a:lnTo>
                    <a:pt x="2023490" y="381"/>
                  </a:lnTo>
                  <a:close/>
                  <a:moveTo>
                    <a:pt x="2003297" y="10541"/>
                  </a:moveTo>
                  <a:lnTo>
                    <a:pt x="1993265" y="10541"/>
                  </a:lnTo>
                  <a:lnTo>
                    <a:pt x="1993265" y="381"/>
                  </a:lnTo>
                  <a:lnTo>
                    <a:pt x="2003297" y="381"/>
                  </a:lnTo>
                  <a:close/>
                  <a:moveTo>
                    <a:pt x="1983231" y="10541"/>
                  </a:moveTo>
                  <a:lnTo>
                    <a:pt x="1973199" y="10541"/>
                  </a:lnTo>
                  <a:lnTo>
                    <a:pt x="1973199" y="381"/>
                  </a:lnTo>
                  <a:lnTo>
                    <a:pt x="1983231" y="381"/>
                  </a:lnTo>
                  <a:close/>
                  <a:moveTo>
                    <a:pt x="1963165" y="10541"/>
                  </a:moveTo>
                  <a:lnTo>
                    <a:pt x="1953133" y="10541"/>
                  </a:lnTo>
                  <a:lnTo>
                    <a:pt x="1953133" y="381"/>
                  </a:lnTo>
                  <a:lnTo>
                    <a:pt x="1963165" y="381"/>
                  </a:lnTo>
                  <a:close/>
                  <a:moveTo>
                    <a:pt x="1943099" y="10541"/>
                  </a:moveTo>
                  <a:lnTo>
                    <a:pt x="1933067" y="10541"/>
                  </a:lnTo>
                  <a:lnTo>
                    <a:pt x="1933067" y="381"/>
                  </a:lnTo>
                  <a:lnTo>
                    <a:pt x="1943099" y="381"/>
                  </a:lnTo>
                  <a:close/>
                  <a:moveTo>
                    <a:pt x="1923033" y="10541"/>
                  </a:moveTo>
                  <a:lnTo>
                    <a:pt x="1913000" y="10541"/>
                  </a:lnTo>
                  <a:lnTo>
                    <a:pt x="1913000" y="254"/>
                  </a:lnTo>
                  <a:lnTo>
                    <a:pt x="1923033" y="254"/>
                  </a:lnTo>
                  <a:close/>
                  <a:moveTo>
                    <a:pt x="1902967" y="10541"/>
                  </a:moveTo>
                  <a:lnTo>
                    <a:pt x="1892934" y="10541"/>
                  </a:lnTo>
                  <a:lnTo>
                    <a:pt x="1892934" y="254"/>
                  </a:lnTo>
                  <a:lnTo>
                    <a:pt x="1902967" y="254"/>
                  </a:lnTo>
                  <a:close/>
                  <a:moveTo>
                    <a:pt x="1882901" y="10541"/>
                  </a:moveTo>
                  <a:lnTo>
                    <a:pt x="1872868" y="10541"/>
                  </a:lnTo>
                  <a:lnTo>
                    <a:pt x="1872868" y="254"/>
                  </a:lnTo>
                  <a:lnTo>
                    <a:pt x="1882901" y="254"/>
                  </a:lnTo>
                  <a:close/>
                  <a:moveTo>
                    <a:pt x="1862835" y="10541"/>
                  </a:moveTo>
                  <a:lnTo>
                    <a:pt x="1852802" y="10541"/>
                  </a:lnTo>
                  <a:lnTo>
                    <a:pt x="1852802" y="508"/>
                  </a:lnTo>
                  <a:lnTo>
                    <a:pt x="1862835" y="508"/>
                  </a:lnTo>
                  <a:close/>
                  <a:moveTo>
                    <a:pt x="1842642" y="10541"/>
                  </a:moveTo>
                  <a:lnTo>
                    <a:pt x="1832609" y="10541"/>
                  </a:lnTo>
                  <a:lnTo>
                    <a:pt x="1832609" y="254"/>
                  </a:lnTo>
                  <a:lnTo>
                    <a:pt x="1842642" y="254"/>
                  </a:lnTo>
                  <a:close/>
                  <a:moveTo>
                    <a:pt x="1822576" y="10541"/>
                  </a:moveTo>
                  <a:lnTo>
                    <a:pt x="1812543" y="10541"/>
                  </a:lnTo>
                  <a:lnTo>
                    <a:pt x="1812543" y="254"/>
                  </a:lnTo>
                  <a:lnTo>
                    <a:pt x="1822576" y="254"/>
                  </a:lnTo>
                  <a:close/>
                  <a:moveTo>
                    <a:pt x="1802510" y="10541"/>
                  </a:moveTo>
                  <a:lnTo>
                    <a:pt x="1790700" y="10541"/>
                  </a:lnTo>
                  <a:lnTo>
                    <a:pt x="1790700" y="254"/>
                  </a:lnTo>
                  <a:lnTo>
                    <a:pt x="1800733" y="254"/>
                  </a:lnTo>
                  <a:close/>
                  <a:moveTo>
                    <a:pt x="1782444" y="10541"/>
                  </a:moveTo>
                  <a:lnTo>
                    <a:pt x="1772411" y="10541"/>
                  </a:lnTo>
                  <a:lnTo>
                    <a:pt x="1772411" y="508"/>
                  </a:lnTo>
                  <a:lnTo>
                    <a:pt x="1782444" y="508"/>
                  </a:lnTo>
                  <a:close/>
                  <a:moveTo>
                    <a:pt x="1762378" y="10541"/>
                  </a:moveTo>
                  <a:lnTo>
                    <a:pt x="1752345" y="10541"/>
                  </a:lnTo>
                  <a:lnTo>
                    <a:pt x="1752345" y="254"/>
                  </a:lnTo>
                  <a:lnTo>
                    <a:pt x="1762378" y="254"/>
                  </a:lnTo>
                  <a:close/>
                  <a:moveTo>
                    <a:pt x="1742312" y="10541"/>
                  </a:moveTo>
                  <a:lnTo>
                    <a:pt x="1732279" y="10541"/>
                  </a:lnTo>
                  <a:lnTo>
                    <a:pt x="1732279" y="254"/>
                  </a:lnTo>
                  <a:lnTo>
                    <a:pt x="1742312" y="254"/>
                  </a:lnTo>
                  <a:close/>
                  <a:moveTo>
                    <a:pt x="1722246" y="10541"/>
                  </a:moveTo>
                  <a:lnTo>
                    <a:pt x="1712213" y="10541"/>
                  </a:lnTo>
                  <a:lnTo>
                    <a:pt x="1712213" y="254"/>
                  </a:lnTo>
                  <a:lnTo>
                    <a:pt x="1722246" y="254"/>
                  </a:lnTo>
                  <a:close/>
                  <a:moveTo>
                    <a:pt x="1702180" y="10541"/>
                  </a:moveTo>
                  <a:lnTo>
                    <a:pt x="1692147" y="10541"/>
                  </a:lnTo>
                  <a:lnTo>
                    <a:pt x="1692147" y="508"/>
                  </a:lnTo>
                  <a:lnTo>
                    <a:pt x="1702180" y="508"/>
                  </a:lnTo>
                  <a:close/>
                  <a:moveTo>
                    <a:pt x="1681987" y="10541"/>
                  </a:moveTo>
                  <a:lnTo>
                    <a:pt x="1671954" y="10541"/>
                  </a:lnTo>
                  <a:lnTo>
                    <a:pt x="1671954" y="254"/>
                  </a:lnTo>
                  <a:lnTo>
                    <a:pt x="1681987" y="254"/>
                  </a:lnTo>
                  <a:close/>
                  <a:moveTo>
                    <a:pt x="1661921" y="10541"/>
                  </a:moveTo>
                  <a:lnTo>
                    <a:pt x="1651888" y="10541"/>
                  </a:lnTo>
                  <a:lnTo>
                    <a:pt x="1651888" y="254"/>
                  </a:lnTo>
                  <a:lnTo>
                    <a:pt x="1661921" y="254"/>
                  </a:lnTo>
                  <a:close/>
                  <a:moveTo>
                    <a:pt x="1641855" y="10541"/>
                  </a:moveTo>
                  <a:lnTo>
                    <a:pt x="1631822" y="10541"/>
                  </a:lnTo>
                  <a:lnTo>
                    <a:pt x="1631822" y="254"/>
                  </a:lnTo>
                  <a:lnTo>
                    <a:pt x="1641855" y="254"/>
                  </a:lnTo>
                  <a:close/>
                  <a:moveTo>
                    <a:pt x="1621662" y="10541"/>
                  </a:moveTo>
                  <a:lnTo>
                    <a:pt x="1611629" y="10541"/>
                  </a:lnTo>
                  <a:lnTo>
                    <a:pt x="1611629" y="508"/>
                  </a:lnTo>
                  <a:lnTo>
                    <a:pt x="1621662" y="508"/>
                  </a:lnTo>
                  <a:close/>
                  <a:moveTo>
                    <a:pt x="1601596" y="10541"/>
                  </a:moveTo>
                  <a:lnTo>
                    <a:pt x="1591563" y="10541"/>
                  </a:lnTo>
                  <a:lnTo>
                    <a:pt x="1591563" y="254"/>
                  </a:lnTo>
                  <a:lnTo>
                    <a:pt x="1601596" y="254"/>
                  </a:lnTo>
                  <a:close/>
                  <a:moveTo>
                    <a:pt x="1581530" y="10541"/>
                  </a:moveTo>
                  <a:lnTo>
                    <a:pt x="1571497" y="10541"/>
                  </a:lnTo>
                  <a:lnTo>
                    <a:pt x="1571497" y="254"/>
                  </a:lnTo>
                  <a:lnTo>
                    <a:pt x="1581530" y="254"/>
                  </a:lnTo>
                  <a:close/>
                  <a:moveTo>
                    <a:pt x="1561464" y="10541"/>
                  </a:moveTo>
                  <a:lnTo>
                    <a:pt x="1551431" y="10541"/>
                  </a:lnTo>
                  <a:lnTo>
                    <a:pt x="1551431" y="254"/>
                  </a:lnTo>
                  <a:lnTo>
                    <a:pt x="1561464" y="254"/>
                  </a:lnTo>
                  <a:close/>
                  <a:moveTo>
                    <a:pt x="1541271" y="10541"/>
                  </a:moveTo>
                  <a:lnTo>
                    <a:pt x="1531238" y="10541"/>
                  </a:lnTo>
                  <a:lnTo>
                    <a:pt x="1531238" y="254"/>
                  </a:lnTo>
                  <a:lnTo>
                    <a:pt x="1541271" y="254"/>
                  </a:lnTo>
                  <a:close/>
                  <a:moveTo>
                    <a:pt x="1521205" y="10541"/>
                  </a:moveTo>
                  <a:lnTo>
                    <a:pt x="1511172" y="10541"/>
                  </a:lnTo>
                  <a:lnTo>
                    <a:pt x="1511172" y="254"/>
                  </a:lnTo>
                  <a:lnTo>
                    <a:pt x="1521205" y="254"/>
                  </a:lnTo>
                  <a:close/>
                  <a:moveTo>
                    <a:pt x="1501139" y="10541"/>
                  </a:moveTo>
                  <a:lnTo>
                    <a:pt x="1491106" y="10541"/>
                  </a:lnTo>
                  <a:lnTo>
                    <a:pt x="1491106" y="254"/>
                  </a:lnTo>
                  <a:lnTo>
                    <a:pt x="1501139" y="254"/>
                  </a:lnTo>
                  <a:close/>
                  <a:moveTo>
                    <a:pt x="1481073" y="10541"/>
                  </a:moveTo>
                  <a:lnTo>
                    <a:pt x="1471040" y="10541"/>
                  </a:lnTo>
                  <a:lnTo>
                    <a:pt x="1471040" y="254"/>
                  </a:lnTo>
                  <a:lnTo>
                    <a:pt x="1481073" y="254"/>
                  </a:lnTo>
                  <a:close/>
                  <a:moveTo>
                    <a:pt x="1460880" y="10541"/>
                  </a:moveTo>
                  <a:lnTo>
                    <a:pt x="1450847" y="10541"/>
                  </a:lnTo>
                  <a:lnTo>
                    <a:pt x="1450847" y="254"/>
                  </a:lnTo>
                  <a:lnTo>
                    <a:pt x="1460880" y="254"/>
                  </a:lnTo>
                  <a:close/>
                  <a:moveTo>
                    <a:pt x="1440814" y="10541"/>
                  </a:moveTo>
                  <a:lnTo>
                    <a:pt x="1430781" y="10541"/>
                  </a:lnTo>
                  <a:lnTo>
                    <a:pt x="1430781" y="254"/>
                  </a:lnTo>
                  <a:lnTo>
                    <a:pt x="1440814" y="254"/>
                  </a:lnTo>
                  <a:close/>
                  <a:moveTo>
                    <a:pt x="1420748" y="10541"/>
                  </a:moveTo>
                  <a:lnTo>
                    <a:pt x="1410715" y="10541"/>
                  </a:lnTo>
                  <a:lnTo>
                    <a:pt x="1410715" y="254"/>
                  </a:lnTo>
                  <a:lnTo>
                    <a:pt x="1420748" y="254"/>
                  </a:lnTo>
                  <a:close/>
                  <a:moveTo>
                    <a:pt x="1400682" y="10541"/>
                  </a:moveTo>
                  <a:lnTo>
                    <a:pt x="1390649" y="10541"/>
                  </a:lnTo>
                  <a:lnTo>
                    <a:pt x="1390649" y="254"/>
                  </a:lnTo>
                  <a:lnTo>
                    <a:pt x="1400682" y="254"/>
                  </a:lnTo>
                  <a:close/>
                  <a:moveTo>
                    <a:pt x="1380616" y="10541"/>
                  </a:moveTo>
                  <a:lnTo>
                    <a:pt x="1370583" y="10541"/>
                  </a:lnTo>
                  <a:lnTo>
                    <a:pt x="1370583" y="254"/>
                  </a:lnTo>
                  <a:lnTo>
                    <a:pt x="1380616" y="254"/>
                  </a:lnTo>
                  <a:close/>
                  <a:moveTo>
                    <a:pt x="1360550" y="10541"/>
                  </a:moveTo>
                  <a:lnTo>
                    <a:pt x="1350517" y="10541"/>
                  </a:lnTo>
                  <a:lnTo>
                    <a:pt x="1350517" y="254"/>
                  </a:lnTo>
                  <a:lnTo>
                    <a:pt x="1360550" y="254"/>
                  </a:lnTo>
                  <a:close/>
                  <a:moveTo>
                    <a:pt x="1340484" y="10541"/>
                  </a:moveTo>
                  <a:lnTo>
                    <a:pt x="1330451" y="10541"/>
                  </a:lnTo>
                  <a:lnTo>
                    <a:pt x="1330451" y="254"/>
                  </a:lnTo>
                  <a:lnTo>
                    <a:pt x="1340484" y="254"/>
                  </a:lnTo>
                  <a:close/>
                  <a:moveTo>
                    <a:pt x="1320418" y="10541"/>
                  </a:moveTo>
                  <a:lnTo>
                    <a:pt x="1310385" y="10541"/>
                  </a:lnTo>
                  <a:lnTo>
                    <a:pt x="1310385" y="508"/>
                  </a:lnTo>
                  <a:lnTo>
                    <a:pt x="1320418" y="508"/>
                  </a:lnTo>
                  <a:close/>
                  <a:moveTo>
                    <a:pt x="1300225" y="10541"/>
                  </a:moveTo>
                  <a:lnTo>
                    <a:pt x="1290192" y="10541"/>
                  </a:lnTo>
                  <a:lnTo>
                    <a:pt x="1290192" y="254"/>
                  </a:lnTo>
                  <a:lnTo>
                    <a:pt x="1300225" y="254"/>
                  </a:lnTo>
                  <a:close/>
                  <a:moveTo>
                    <a:pt x="1280159" y="10541"/>
                  </a:moveTo>
                  <a:lnTo>
                    <a:pt x="1270126" y="10541"/>
                  </a:lnTo>
                  <a:lnTo>
                    <a:pt x="1270126" y="254"/>
                  </a:lnTo>
                  <a:lnTo>
                    <a:pt x="1280159" y="254"/>
                  </a:lnTo>
                  <a:close/>
                  <a:moveTo>
                    <a:pt x="1260093" y="10541"/>
                  </a:moveTo>
                  <a:lnTo>
                    <a:pt x="1250060" y="10541"/>
                  </a:lnTo>
                  <a:lnTo>
                    <a:pt x="1250060" y="254"/>
                  </a:lnTo>
                  <a:lnTo>
                    <a:pt x="1260093" y="254"/>
                  </a:lnTo>
                  <a:close/>
                  <a:moveTo>
                    <a:pt x="1240027" y="10541"/>
                  </a:moveTo>
                  <a:lnTo>
                    <a:pt x="1229994" y="10541"/>
                  </a:lnTo>
                  <a:lnTo>
                    <a:pt x="1229994" y="508"/>
                  </a:lnTo>
                  <a:lnTo>
                    <a:pt x="1240027" y="508"/>
                  </a:lnTo>
                  <a:close/>
                  <a:moveTo>
                    <a:pt x="1219834" y="10541"/>
                  </a:moveTo>
                  <a:lnTo>
                    <a:pt x="1209801" y="10541"/>
                  </a:lnTo>
                  <a:lnTo>
                    <a:pt x="1209801" y="254"/>
                  </a:lnTo>
                  <a:lnTo>
                    <a:pt x="1219834" y="254"/>
                  </a:lnTo>
                  <a:close/>
                  <a:moveTo>
                    <a:pt x="1199768" y="10541"/>
                  </a:moveTo>
                  <a:lnTo>
                    <a:pt x="1189735" y="10541"/>
                  </a:lnTo>
                  <a:lnTo>
                    <a:pt x="1189735" y="254"/>
                  </a:lnTo>
                  <a:lnTo>
                    <a:pt x="1199768" y="254"/>
                  </a:lnTo>
                  <a:close/>
                  <a:moveTo>
                    <a:pt x="1179702" y="10541"/>
                  </a:moveTo>
                  <a:lnTo>
                    <a:pt x="1169669" y="10541"/>
                  </a:lnTo>
                  <a:lnTo>
                    <a:pt x="1169669" y="254"/>
                  </a:lnTo>
                  <a:lnTo>
                    <a:pt x="1179702" y="254"/>
                  </a:lnTo>
                  <a:close/>
                  <a:moveTo>
                    <a:pt x="1156970" y="10287"/>
                  </a:moveTo>
                  <a:lnTo>
                    <a:pt x="1146937" y="10287"/>
                  </a:lnTo>
                  <a:lnTo>
                    <a:pt x="1146937" y="254"/>
                  </a:lnTo>
                  <a:lnTo>
                    <a:pt x="1156970" y="254"/>
                  </a:lnTo>
                  <a:close/>
                  <a:moveTo>
                    <a:pt x="1136904" y="10287"/>
                  </a:moveTo>
                  <a:lnTo>
                    <a:pt x="1126871" y="10287"/>
                  </a:lnTo>
                  <a:lnTo>
                    <a:pt x="1126871" y="127"/>
                  </a:lnTo>
                  <a:lnTo>
                    <a:pt x="1136904" y="127"/>
                  </a:lnTo>
                  <a:close/>
                  <a:moveTo>
                    <a:pt x="1116838" y="10287"/>
                  </a:moveTo>
                  <a:lnTo>
                    <a:pt x="1106805" y="10287"/>
                  </a:lnTo>
                  <a:lnTo>
                    <a:pt x="1106805" y="127"/>
                  </a:lnTo>
                  <a:lnTo>
                    <a:pt x="1116838" y="127"/>
                  </a:lnTo>
                  <a:close/>
                  <a:moveTo>
                    <a:pt x="1096772" y="10287"/>
                  </a:moveTo>
                  <a:lnTo>
                    <a:pt x="1086739" y="10287"/>
                  </a:lnTo>
                  <a:lnTo>
                    <a:pt x="1086739" y="127"/>
                  </a:lnTo>
                  <a:lnTo>
                    <a:pt x="1096772" y="127"/>
                  </a:lnTo>
                  <a:close/>
                  <a:moveTo>
                    <a:pt x="1076579" y="10287"/>
                  </a:moveTo>
                  <a:lnTo>
                    <a:pt x="1066546" y="10287"/>
                  </a:lnTo>
                  <a:lnTo>
                    <a:pt x="1066546" y="127"/>
                  </a:lnTo>
                  <a:lnTo>
                    <a:pt x="1076579" y="127"/>
                  </a:lnTo>
                  <a:close/>
                  <a:moveTo>
                    <a:pt x="1056513" y="10287"/>
                  </a:moveTo>
                  <a:lnTo>
                    <a:pt x="1046480" y="10287"/>
                  </a:lnTo>
                  <a:lnTo>
                    <a:pt x="1046480" y="127"/>
                  </a:lnTo>
                  <a:lnTo>
                    <a:pt x="1056513" y="127"/>
                  </a:lnTo>
                  <a:close/>
                  <a:moveTo>
                    <a:pt x="1036447" y="10287"/>
                  </a:moveTo>
                  <a:lnTo>
                    <a:pt x="1026160" y="10287"/>
                  </a:lnTo>
                  <a:lnTo>
                    <a:pt x="1026160" y="127"/>
                  </a:lnTo>
                  <a:lnTo>
                    <a:pt x="1036193" y="127"/>
                  </a:lnTo>
                  <a:close/>
                  <a:moveTo>
                    <a:pt x="1016381" y="10287"/>
                  </a:moveTo>
                  <a:lnTo>
                    <a:pt x="1006348" y="10287"/>
                  </a:lnTo>
                  <a:lnTo>
                    <a:pt x="1006348" y="127"/>
                  </a:lnTo>
                  <a:lnTo>
                    <a:pt x="1016381" y="127"/>
                  </a:lnTo>
                  <a:close/>
                  <a:moveTo>
                    <a:pt x="995934" y="10160"/>
                  </a:moveTo>
                  <a:lnTo>
                    <a:pt x="985901" y="10160"/>
                  </a:lnTo>
                  <a:lnTo>
                    <a:pt x="985901" y="127"/>
                  </a:lnTo>
                  <a:lnTo>
                    <a:pt x="995934" y="127"/>
                  </a:lnTo>
                  <a:close/>
                  <a:moveTo>
                    <a:pt x="975868" y="10160"/>
                  </a:moveTo>
                  <a:lnTo>
                    <a:pt x="965835" y="10160"/>
                  </a:lnTo>
                  <a:lnTo>
                    <a:pt x="965835" y="127"/>
                  </a:lnTo>
                  <a:lnTo>
                    <a:pt x="975868" y="127"/>
                  </a:lnTo>
                  <a:close/>
                  <a:moveTo>
                    <a:pt x="955675" y="10160"/>
                  </a:moveTo>
                  <a:lnTo>
                    <a:pt x="945642" y="10160"/>
                  </a:lnTo>
                  <a:lnTo>
                    <a:pt x="945642" y="127"/>
                  </a:lnTo>
                  <a:lnTo>
                    <a:pt x="955675" y="127"/>
                  </a:lnTo>
                  <a:close/>
                  <a:moveTo>
                    <a:pt x="935609" y="10160"/>
                  </a:moveTo>
                  <a:lnTo>
                    <a:pt x="925576" y="10160"/>
                  </a:lnTo>
                  <a:lnTo>
                    <a:pt x="925576" y="127"/>
                  </a:lnTo>
                  <a:lnTo>
                    <a:pt x="935609" y="127"/>
                  </a:lnTo>
                  <a:close/>
                  <a:moveTo>
                    <a:pt x="915416" y="10160"/>
                  </a:moveTo>
                  <a:lnTo>
                    <a:pt x="905383" y="10160"/>
                  </a:lnTo>
                  <a:lnTo>
                    <a:pt x="905383" y="127"/>
                  </a:lnTo>
                  <a:lnTo>
                    <a:pt x="915416" y="127"/>
                  </a:lnTo>
                  <a:close/>
                  <a:moveTo>
                    <a:pt x="895350" y="10160"/>
                  </a:moveTo>
                  <a:lnTo>
                    <a:pt x="885317" y="10160"/>
                  </a:lnTo>
                  <a:lnTo>
                    <a:pt x="885317" y="127"/>
                  </a:lnTo>
                  <a:lnTo>
                    <a:pt x="895350" y="127"/>
                  </a:lnTo>
                  <a:close/>
                  <a:moveTo>
                    <a:pt x="875284" y="10160"/>
                  </a:moveTo>
                  <a:lnTo>
                    <a:pt x="865251" y="10160"/>
                  </a:lnTo>
                  <a:lnTo>
                    <a:pt x="865251" y="127"/>
                  </a:lnTo>
                  <a:lnTo>
                    <a:pt x="875284" y="127"/>
                  </a:lnTo>
                  <a:close/>
                  <a:moveTo>
                    <a:pt x="855091" y="10160"/>
                  </a:moveTo>
                  <a:lnTo>
                    <a:pt x="845058" y="10160"/>
                  </a:lnTo>
                  <a:lnTo>
                    <a:pt x="845058" y="127"/>
                  </a:lnTo>
                  <a:lnTo>
                    <a:pt x="855091" y="127"/>
                  </a:lnTo>
                  <a:close/>
                  <a:moveTo>
                    <a:pt x="835025" y="10160"/>
                  </a:moveTo>
                  <a:lnTo>
                    <a:pt x="824992" y="10160"/>
                  </a:lnTo>
                  <a:lnTo>
                    <a:pt x="824992" y="127"/>
                  </a:lnTo>
                  <a:lnTo>
                    <a:pt x="835025" y="127"/>
                  </a:lnTo>
                  <a:close/>
                  <a:moveTo>
                    <a:pt x="814832" y="10160"/>
                  </a:moveTo>
                  <a:lnTo>
                    <a:pt x="804799" y="10160"/>
                  </a:lnTo>
                  <a:lnTo>
                    <a:pt x="804799" y="127"/>
                  </a:lnTo>
                  <a:lnTo>
                    <a:pt x="814832" y="127"/>
                  </a:lnTo>
                  <a:close/>
                  <a:moveTo>
                    <a:pt x="794766" y="10160"/>
                  </a:moveTo>
                  <a:lnTo>
                    <a:pt x="784733" y="10160"/>
                  </a:lnTo>
                  <a:lnTo>
                    <a:pt x="784733" y="127"/>
                  </a:lnTo>
                  <a:lnTo>
                    <a:pt x="794766" y="127"/>
                  </a:lnTo>
                  <a:close/>
                  <a:moveTo>
                    <a:pt x="774573" y="10160"/>
                  </a:moveTo>
                  <a:lnTo>
                    <a:pt x="764540" y="10160"/>
                  </a:lnTo>
                  <a:lnTo>
                    <a:pt x="764540" y="127"/>
                  </a:lnTo>
                  <a:lnTo>
                    <a:pt x="774573" y="127"/>
                  </a:lnTo>
                  <a:close/>
                  <a:moveTo>
                    <a:pt x="754507" y="10160"/>
                  </a:moveTo>
                  <a:lnTo>
                    <a:pt x="744474" y="10160"/>
                  </a:lnTo>
                  <a:lnTo>
                    <a:pt x="744474" y="127"/>
                  </a:lnTo>
                  <a:lnTo>
                    <a:pt x="754507" y="127"/>
                  </a:lnTo>
                  <a:close/>
                  <a:moveTo>
                    <a:pt x="734441" y="10160"/>
                  </a:moveTo>
                  <a:lnTo>
                    <a:pt x="724408" y="10160"/>
                  </a:lnTo>
                  <a:lnTo>
                    <a:pt x="724408" y="127"/>
                  </a:lnTo>
                  <a:lnTo>
                    <a:pt x="734441" y="127"/>
                  </a:lnTo>
                  <a:close/>
                  <a:moveTo>
                    <a:pt x="714248" y="10160"/>
                  </a:moveTo>
                  <a:lnTo>
                    <a:pt x="704215" y="10160"/>
                  </a:lnTo>
                  <a:lnTo>
                    <a:pt x="704215" y="127"/>
                  </a:lnTo>
                  <a:lnTo>
                    <a:pt x="714248" y="127"/>
                  </a:lnTo>
                  <a:close/>
                  <a:moveTo>
                    <a:pt x="694182" y="10160"/>
                  </a:moveTo>
                  <a:lnTo>
                    <a:pt x="684149" y="10160"/>
                  </a:lnTo>
                  <a:lnTo>
                    <a:pt x="684149" y="127"/>
                  </a:lnTo>
                  <a:lnTo>
                    <a:pt x="694182" y="127"/>
                  </a:lnTo>
                  <a:close/>
                  <a:moveTo>
                    <a:pt x="673989" y="10160"/>
                  </a:moveTo>
                  <a:lnTo>
                    <a:pt x="663956" y="10160"/>
                  </a:lnTo>
                  <a:lnTo>
                    <a:pt x="663956" y="127"/>
                  </a:lnTo>
                  <a:lnTo>
                    <a:pt x="673989" y="127"/>
                  </a:lnTo>
                  <a:close/>
                  <a:moveTo>
                    <a:pt x="653923" y="10160"/>
                  </a:moveTo>
                  <a:lnTo>
                    <a:pt x="643890" y="10160"/>
                  </a:lnTo>
                  <a:lnTo>
                    <a:pt x="643890" y="127"/>
                  </a:lnTo>
                  <a:lnTo>
                    <a:pt x="653923" y="127"/>
                  </a:lnTo>
                  <a:close/>
                  <a:moveTo>
                    <a:pt x="633730" y="10160"/>
                  </a:moveTo>
                  <a:lnTo>
                    <a:pt x="623697" y="10160"/>
                  </a:lnTo>
                  <a:lnTo>
                    <a:pt x="623697" y="127"/>
                  </a:lnTo>
                  <a:lnTo>
                    <a:pt x="633730" y="127"/>
                  </a:lnTo>
                  <a:close/>
                  <a:moveTo>
                    <a:pt x="613664" y="10160"/>
                  </a:moveTo>
                  <a:lnTo>
                    <a:pt x="603631" y="10160"/>
                  </a:lnTo>
                  <a:lnTo>
                    <a:pt x="603631" y="127"/>
                  </a:lnTo>
                  <a:lnTo>
                    <a:pt x="613664" y="127"/>
                  </a:lnTo>
                  <a:close/>
                  <a:moveTo>
                    <a:pt x="593598" y="10160"/>
                  </a:moveTo>
                  <a:lnTo>
                    <a:pt x="583565" y="10160"/>
                  </a:lnTo>
                  <a:lnTo>
                    <a:pt x="583565" y="127"/>
                  </a:lnTo>
                  <a:lnTo>
                    <a:pt x="593598" y="127"/>
                  </a:lnTo>
                  <a:close/>
                  <a:moveTo>
                    <a:pt x="573405" y="10160"/>
                  </a:moveTo>
                  <a:lnTo>
                    <a:pt x="563372" y="10160"/>
                  </a:lnTo>
                  <a:lnTo>
                    <a:pt x="563372" y="127"/>
                  </a:lnTo>
                  <a:lnTo>
                    <a:pt x="573405" y="127"/>
                  </a:lnTo>
                  <a:close/>
                  <a:moveTo>
                    <a:pt x="553339" y="10160"/>
                  </a:moveTo>
                  <a:lnTo>
                    <a:pt x="543306" y="10160"/>
                  </a:lnTo>
                  <a:lnTo>
                    <a:pt x="543306" y="127"/>
                  </a:lnTo>
                  <a:lnTo>
                    <a:pt x="553339" y="127"/>
                  </a:lnTo>
                  <a:close/>
                  <a:moveTo>
                    <a:pt x="533146" y="10160"/>
                  </a:moveTo>
                  <a:lnTo>
                    <a:pt x="523113" y="10160"/>
                  </a:lnTo>
                  <a:lnTo>
                    <a:pt x="523113" y="127"/>
                  </a:lnTo>
                  <a:lnTo>
                    <a:pt x="533146" y="127"/>
                  </a:lnTo>
                  <a:close/>
                  <a:moveTo>
                    <a:pt x="513080" y="10160"/>
                  </a:moveTo>
                  <a:lnTo>
                    <a:pt x="503047" y="10160"/>
                  </a:lnTo>
                  <a:lnTo>
                    <a:pt x="503047" y="127"/>
                  </a:lnTo>
                  <a:lnTo>
                    <a:pt x="513080" y="127"/>
                  </a:lnTo>
                  <a:close/>
                  <a:moveTo>
                    <a:pt x="492887" y="10160"/>
                  </a:moveTo>
                  <a:lnTo>
                    <a:pt x="482854" y="10160"/>
                  </a:lnTo>
                  <a:lnTo>
                    <a:pt x="482854" y="127"/>
                  </a:lnTo>
                  <a:lnTo>
                    <a:pt x="492887" y="127"/>
                  </a:lnTo>
                  <a:close/>
                  <a:moveTo>
                    <a:pt x="472821" y="10160"/>
                  </a:moveTo>
                  <a:lnTo>
                    <a:pt x="462788" y="10160"/>
                  </a:lnTo>
                  <a:lnTo>
                    <a:pt x="462788" y="127"/>
                  </a:lnTo>
                  <a:lnTo>
                    <a:pt x="472821" y="127"/>
                  </a:lnTo>
                  <a:close/>
                  <a:moveTo>
                    <a:pt x="452755" y="10160"/>
                  </a:moveTo>
                  <a:lnTo>
                    <a:pt x="442722" y="10160"/>
                  </a:lnTo>
                  <a:lnTo>
                    <a:pt x="442722" y="127"/>
                  </a:lnTo>
                  <a:lnTo>
                    <a:pt x="452755" y="127"/>
                  </a:lnTo>
                  <a:close/>
                  <a:moveTo>
                    <a:pt x="432562" y="10160"/>
                  </a:moveTo>
                  <a:lnTo>
                    <a:pt x="422529" y="10160"/>
                  </a:lnTo>
                  <a:lnTo>
                    <a:pt x="422529" y="127"/>
                  </a:lnTo>
                  <a:lnTo>
                    <a:pt x="432562" y="127"/>
                  </a:lnTo>
                  <a:close/>
                  <a:moveTo>
                    <a:pt x="412496" y="10160"/>
                  </a:moveTo>
                  <a:lnTo>
                    <a:pt x="402463" y="10160"/>
                  </a:lnTo>
                  <a:lnTo>
                    <a:pt x="402463" y="127"/>
                  </a:lnTo>
                  <a:lnTo>
                    <a:pt x="412496" y="127"/>
                  </a:lnTo>
                  <a:close/>
                  <a:moveTo>
                    <a:pt x="392303" y="10160"/>
                  </a:moveTo>
                  <a:lnTo>
                    <a:pt x="382270" y="10160"/>
                  </a:lnTo>
                  <a:lnTo>
                    <a:pt x="382270" y="0"/>
                  </a:lnTo>
                  <a:lnTo>
                    <a:pt x="392303" y="0"/>
                  </a:lnTo>
                  <a:close/>
                  <a:moveTo>
                    <a:pt x="372237" y="10160"/>
                  </a:moveTo>
                  <a:lnTo>
                    <a:pt x="362204" y="10160"/>
                  </a:lnTo>
                  <a:lnTo>
                    <a:pt x="362204" y="0"/>
                  </a:lnTo>
                  <a:lnTo>
                    <a:pt x="372237" y="0"/>
                  </a:lnTo>
                  <a:close/>
                  <a:moveTo>
                    <a:pt x="352044" y="10160"/>
                  </a:moveTo>
                  <a:lnTo>
                    <a:pt x="342011" y="10160"/>
                  </a:lnTo>
                  <a:lnTo>
                    <a:pt x="342011" y="0"/>
                  </a:lnTo>
                  <a:lnTo>
                    <a:pt x="352044" y="0"/>
                  </a:lnTo>
                  <a:close/>
                  <a:moveTo>
                    <a:pt x="331978" y="10160"/>
                  </a:moveTo>
                  <a:lnTo>
                    <a:pt x="321945" y="10160"/>
                  </a:lnTo>
                  <a:lnTo>
                    <a:pt x="321945" y="0"/>
                  </a:lnTo>
                  <a:lnTo>
                    <a:pt x="331978" y="0"/>
                  </a:lnTo>
                  <a:close/>
                  <a:moveTo>
                    <a:pt x="311912" y="10160"/>
                  </a:moveTo>
                  <a:lnTo>
                    <a:pt x="301879" y="10160"/>
                  </a:lnTo>
                  <a:lnTo>
                    <a:pt x="301879" y="0"/>
                  </a:lnTo>
                  <a:lnTo>
                    <a:pt x="311912" y="0"/>
                  </a:lnTo>
                  <a:close/>
                  <a:moveTo>
                    <a:pt x="291719" y="10160"/>
                  </a:moveTo>
                  <a:lnTo>
                    <a:pt x="281686" y="10160"/>
                  </a:lnTo>
                  <a:lnTo>
                    <a:pt x="281686" y="0"/>
                  </a:lnTo>
                  <a:lnTo>
                    <a:pt x="291719" y="0"/>
                  </a:lnTo>
                  <a:close/>
                  <a:moveTo>
                    <a:pt x="271653" y="10160"/>
                  </a:moveTo>
                  <a:lnTo>
                    <a:pt x="261620" y="10160"/>
                  </a:lnTo>
                  <a:lnTo>
                    <a:pt x="261620" y="0"/>
                  </a:lnTo>
                  <a:lnTo>
                    <a:pt x="271653" y="0"/>
                  </a:lnTo>
                  <a:close/>
                  <a:moveTo>
                    <a:pt x="251460" y="10160"/>
                  </a:moveTo>
                  <a:lnTo>
                    <a:pt x="241427" y="10160"/>
                  </a:lnTo>
                  <a:lnTo>
                    <a:pt x="241427" y="0"/>
                  </a:lnTo>
                  <a:lnTo>
                    <a:pt x="251460" y="0"/>
                  </a:lnTo>
                  <a:close/>
                  <a:moveTo>
                    <a:pt x="231394" y="10160"/>
                  </a:moveTo>
                  <a:lnTo>
                    <a:pt x="221361" y="10160"/>
                  </a:lnTo>
                  <a:lnTo>
                    <a:pt x="221361" y="127"/>
                  </a:lnTo>
                  <a:lnTo>
                    <a:pt x="231394" y="127"/>
                  </a:lnTo>
                  <a:close/>
                  <a:moveTo>
                    <a:pt x="211201" y="10160"/>
                  </a:moveTo>
                  <a:lnTo>
                    <a:pt x="201168" y="10160"/>
                  </a:lnTo>
                  <a:lnTo>
                    <a:pt x="201168" y="0"/>
                  </a:lnTo>
                  <a:lnTo>
                    <a:pt x="211201" y="0"/>
                  </a:lnTo>
                  <a:close/>
                  <a:moveTo>
                    <a:pt x="191135" y="10160"/>
                  </a:moveTo>
                  <a:lnTo>
                    <a:pt x="181102" y="10160"/>
                  </a:lnTo>
                  <a:lnTo>
                    <a:pt x="181102" y="0"/>
                  </a:lnTo>
                  <a:lnTo>
                    <a:pt x="191135" y="0"/>
                  </a:lnTo>
                  <a:close/>
                  <a:moveTo>
                    <a:pt x="171069" y="10160"/>
                  </a:moveTo>
                  <a:lnTo>
                    <a:pt x="161036" y="10160"/>
                  </a:lnTo>
                  <a:lnTo>
                    <a:pt x="161036" y="0"/>
                  </a:lnTo>
                  <a:lnTo>
                    <a:pt x="171069" y="0"/>
                  </a:lnTo>
                  <a:close/>
                  <a:moveTo>
                    <a:pt x="151003" y="10160"/>
                  </a:moveTo>
                  <a:lnTo>
                    <a:pt x="140970" y="10160"/>
                  </a:lnTo>
                  <a:lnTo>
                    <a:pt x="140970" y="127"/>
                  </a:lnTo>
                  <a:lnTo>
                    <a:pt x="151003" y="127"/>
                  </a:lnTo>
                  <a:close/>
                  <a:moveTo>
                    <a:pt x="130810" y="10033"/>
                  </a:moveTo>
                  <a:lnTo>
                    <a:pt x="120777" y="10033"/>
                  </a:lnTo>
                  <a:lnTo>
                    <a:pt x="120777" y="0"/>
                  </a:lnTo>
                  <a:lnTo>
                    <a:pt x="130810" y="0"/>
                  </a:lnTo>
                  <a:close/>
                  <a:moveTo>
                    <a:pt x="110617" y="10033"/>
                  </a:moveTo>
                  <a:lnTo>
                    <a:pt x="100584" y="10033"/>
                  </a:lnTo>
                  <a:lnTo>
                    <a:pt x="100584" y="0"/>
                  </a:lnTo>
                  <a:lnTo>
                    <a:pt x="110617" y="0"/>
                  </a:lnTo>
                  <a:close/>
                  <a:moveTo>
                    <a:pt x="90551" y="10033"/>
                  </a:moveTo>
                  <a:lnTo>
                    <a:pt x="80518" y="10033"/>
                  </a:lnTo>
                  <a:lnTo>
                    <a:pt x="80518" y="0"/>
                  </a:lnTo>
                  <a:lnTo>
                    <a:pt x="90551" y="0"/>
                  </a:lnTo>
                  <a:close/>
                  <a:moveTo>
                    <a:pt x="70485" y="10033"/>
                  </a:moveTo>
                  <a:lnTo>
                    <a:pt x="60325" y="10033"/>
                  </a:lnTo>
                  <a:lnTo>
                    <a:pt x="60325" y="0"/>
                  </a:lnTo>
                  <a:lnTo>
                    <a:pt x="70358" y="0"/>
                  </a:lnTo>
                  <a:close/>
                  <a:moveTo>
                    <a:pt x="50292" y="10033"/>
                  </a:moveTo>
                  <a:lnTo>
                    <a:pt x="40259" y="10033"/>
                  </a:lnTo>
                  <a:lnTo>
                    <a:pt x="40259" y="0"/>
                  </a:lnTo>
                  <a:lnTo>
                    <a:pt x="50292" y="0"/>
                  </a:lnTo>
                  <a:close/>
                  <a:moveTo>
                    <a:pt x="30226" y="10033"/>
                  </a:moveTo>
                  <a:lnTo>
                    <a:pt x="20066" y="10033"/>
                  </a:lnTo>
                  <a:lnTo>
                    <a:pt x="20066" y="0"/>
                  </a:lnTo>
                  <a:lnTo>
                    <a:pt x="30099" y="0"/>
                  </a:lnTo>
                  <a:close/>
                  <a:moveTo>
                    <a:pt x="10033" y="10033"/>
                  </a:moveTo>
                  <a:lnTo>
                    <a:pt x="0" y="10033"/>
                  </a:lnTo>
                  <a:lnTo>
                    <a:pt x="0" y="0"/>
                  </a:lnTo>
                  <a:lnTo>
                    <a:pt x="10033" y="0"/>
                  </a:lnTo>
                  <a:close/>
                  <a:moveTo>
                    <a:pt x="3732276" y="10668"/>
                  </a:moveTo>
                  <a:lnTo>
                    <a:pt x="3722243" y="10668"/>
                  </a:lnTo>
                  <a:lnTo>
                    <a:pt x="3722243" y="635"/>
                  </a:lnTo>
                  <a:lnTo>
                    <a:pt x="3732276" y="635"/>
                  </a:lnTo>
                  <a:close/>
                </a:path>
              </a:pathLst>
            </a:custGeom>
            <a:solidFill>
              <a:srgbClr val="4EA72E"/>
            </a:solidFill>
          </p:spPr>
        </p:sp>
      </p:grpSp>
      <p:sp>
        <p:nvSpPr>
          <p:cNvPr id="59" name="Freeform 59"/>
          <p:cNvSpPr/>
          <p:nvPr/>
        </p:nvSpPr>
        <p:spPr>
          <a:xfrm>
            <a:off x="914162" y="4052030"/>
            <a:ext cx="351730" cy="352139"/>
          </a:xfrm>
          <a:custGeom>
            <a:avLst/>
            <a:gdLst/>
            <a:ahLst/>
            <a:cxnLst/>
            <a:rect l="l" t="t" r="r" b="b"/>
            <a:pathLst>
              <a:path w="351730" h="352139">
                <a:moveTo>
                  <a:pt x="0" y="0"/>
                </a:moveTo>
                <a:lnTo>
                  <a:pt x="351730" y="0"/>
                </a:lnTo>
                <a:lnTo>
                  <a:pt x="351730" y="352140"/>
                </a:lnTo>
                <a:lnTo>
                  <a:pt x="0" y="352140"/>
                </a:lnTo>
                <a:lnTo>
                  <a:pt x="0" y="0"/>
                </a:lnTo>
                <a:close/>
              </a:path>
            </a:pathLst>
          </a:custGeom>
          <a:blipFill>
            <a:blip r:embed="rId35"/>
            <a:stretch>
              <a:fillRect/>
            </a:stretch>
          </a:blipFill>
        </p:spPr>
      </p:sp>
      <p:sp>
        <p:nvSpPr>
          <p:cNvPr id="60" name="Freeform 60"/>
          <p:cNvSpPr/>
          <p:nvPr/>
        </p:nvSpPr>
        <p:spPr>
          <a:xfrm>
            <a:off x="942518" y="2830468"/>
            <a:ext cx="386896" cy="387353"/>
          </a:xfrm>
          <a:custGeom>
            <a:avLst/>
            <a:gdLst/>
            <a:ahLst/>
            <a:cxnLst/>
            <a:rect l="l" t="t" r="r" b="b"/>
            <a:pathLst>
              <a:path w="386896" h="387353">
                <a:moveTo>
                  <a:pt x="0" y="0"/>
                </a:moveTo>
                <a:lnTo>
                  <a:pt x="386896" y="0"/>
                </a:lnTo>
                <a:lnTo>
                  <a:pt x="386896" y="387353"/>
                </a:lnTo>
                <a:lnTo>
                  <a:pt x="0" y="387353"/>
                </a:lnTo>
                <a:lnTo>
                  <a:pt x="0" y="0"/>
                </a:lnTo>
                <a:close/>
              </a:path>
            </a:pathLst>
          </a:custGeom>
          <a:blipFill>
            <a:blip r:embed="rId36"/>
            <a:stretch>
              <a:fillRect/>
            </a:stretch>
          </a:blipFill>
        </p:spPr>
      </p:sp>
      <p:grpSp>
        <p:nvGrpSpPr>
          <p:cNvPr id="61" name="Group 61"/>
          <p:cNvGrpSpPr>
            <a:grpSpLocks noChangeAspect="1"/>
          </p:cNvGrpSpPr>
          <p:nvPr/>
        </p:nvGrpSpPr>
        <p:grpSpPr>
          <a:xfrm>
            <a:off x="4669031" y="1794767"/>
            <a:ext cx="2627376" cy="4267200"/>
            <a:chOff x="0" y="0"/>
            <a:chExt cx="3503168" cy="5689600"/>
          </a:xfrm>
        </p:grpSpPr>
        <p:sp>
          <p:nvSpPr>
            <p:cNvPr id="62" name="Freeform 62"/>
            <p:cNvSpPr/>
            <p:nvPr/>
          </p:nvSpPr>
          <p:spPr>
            <a:xfrm>
              <a:off x="0" y="0"/>
              <a:ext cx="3503168" cy="5689600"/>
            </a:xfrm>
            <a:custGeom>
              <a:avLst/>
              <a:gdLst/>
              <a:ahLst/>
              <a:cxnLst/>
              <a:rect l="l" t="t" r="r" b="b"/>
              <a:pathLst>
                <a:path w="3503168" h="5689600">
                  <a:moveTo>
                    <a:pt x="3294380" y="32258"/>
                  </a:moveTo>
                  <a:cubicBezTo>
                    <a:pt x="3362071" y="32258"/>
                    <a:pt x="3417062" y="87249"/>
                    <a:pt x="3417062" y="155067"/>
                  </a:cubicBezTo>
                  <a:lnTo>
                    <a:pt x="3417062" y="5478399"/>
                  </a:lnTo>
                  <a:cubicBezTo>
                    <a:pt x="3417062" y="5546217"/>
                    <a:pt x="3362198" y="5601208"/>
                    <a:pt x="3294380" y="5601208"/>
                  </a:cubicBezTo>
                  <a:lnTo>
                    <a:pt x="154813" y="5601208"/>
                  </a:lnTo>
                  <a:cubicBezTo>
                    <a:pt x="87122" y="5601208"/>
                    <a:pt x="32131" y="5546217"/>
                    <a:pt x="32131" y="5478399"/>
                  </a:cubicBezTo>
                  <a:lnTo>
                    <a:pt x="32131" y="155067"/>
                  </a:lnTo>
                  <a:cubicBezTo>
                    <a:pt x="32131" y="87249"/>
                    <a:pt x="86995" y="32258"/>
                    <a:pt x="154813" y="32258"/>
                  </a:cubicBezTo>
                  <a:close/>
                  <a:moveTo>
                    <a:pt x="0" y="0"/>
                  </a:moveTo>
                  <a:lnTo>
                    <a:pt x="0" y="5689600"/>
                  </a:lnTo>
                  <a:lnTo>
                    <a:pt x="3503168" y="5689600"/>
                  </a:lnTo>
                  <a:lnTo>
                    <a:pt x="3503168" y="0"/>
                  </a:lnTo>
                  <a:close/>
                </a:path>
              </a:pathLst>
            </a:custGeom>
            <a:blipFill>
              <a:blip r:embed="rId37"/>
              <a:stretch>
                <a:fillRect/>
              </a:stretch>
            </a:blipFill>
          </p:spPr>
        </p:sp>
      </p:grpSp>
      <p:sp>
        <p:nvSpPr>
          <p:cNvPr id="63" name="Freeform 63"/>
          <p:cNvSpPr/>
          <p:nvPr/>
        </p:nvSpPr>
        <p:spPr>
          <a:xfrm>
            <a:off x="4627159" y="1752924"/>
            <a:ext cx="2670677" cy="4308786"/>
          </a:xfrm>
          <a:custGeom>
            <a:avLst/>
            <a:gdLst/>
            <a:ahLst/>
            <a:cxnLst/>
            <a:rect l="l" t="t" r="r" b="b"/>
            <a:pathLst>
              <a:path w="2670677" h="4308786">
                <a:moveTo>
                  <a:pt x="0" y="0"/>
                </a:moveTo>
                <a:lnTo>
                  <a:pt x="2670677" y="0"/>
                </a:lnTo>
                <a:lnTo>
                  <a:pt x="2670677" y="4308786"/>
                </a:lnTo>
                <a:lnTo>
                  <a:pt x="0" y="4308786"/>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grpSp>
        <p:nvGrpSpPr>
          <p:cNvPr id="64" name="Group 64"/>
          <p:cNvGrpSpPr>
            <a:grpSpLocks noChangeAspect="1"/>
          </p:cNvGrpSpPr>
          <p:nvPr/>
        </p:nvGrpSpPr>
        <p:grpSpPr>
          <a:xfrm>
            <a:off x="5771779" y="2157851"/>
            <a:ext cx="371618" cy="372056"/>
            <a:chOff x="0" y="0"/>
            <a:chExt cx="495490" cy="496075"/>
          </a:xfrm>
        </p:grpSpPr>
        <p:sp>
          <p:nvSpPr>
            <p:cNvPr id="65" name="Freeform 65"/>
            <p:cNvSpPr/>
            <p:nvPr/>
          </p:nvSpPr>
          <p:spPr>
            <a:xfrm>
              <a:off x="0" y="0"/>
              <a:ext cx="495554" cy="496062"/>
            </a:xfrm>
            <a:custGeom>
              <a:avLst/>
              <a:gdLst/>
              <a:ahLst/>
              <a:cxnLst/>
              <a:rect l="l" t="t" r="r" b="b"/>
              <a:pathLst>
                <a:path w="495554" h="496062">
                  <a:moveTo>
                    <a:pt x="247269" y="0"/>
                  </a:moveTo>
                  <a:cubicBezTo>
                    <a:pt x="110617" y="254"/>
                    <a:pt x="0" y="111252"/>
                    <a:pt x="0" y="248031"/>
                  </a:cubicBezTo>
                  <a:cubicBezTo>
                    <a:pt x="0" y="385064"/>
                    <a:pt x="110871" y="496062"/>
                    <a:pt x="247777" y="496062"/>
                  </a:cubicBezTo>
                  <a:cubicBezTo>
                    <a:pt x="384429" y="496062"/>
                    <a:pt x="495173" y="385318"/>
                    <a:pt x="495554" y="248539"/>
                  </a:cubicBezTo>
                  <a:lnTo>
                    <a:pt x="495554" y="248539"/>
                  </a:lnTo>
                  <a:lnTo>
                    <a:pt x="495554" y="247396"/>
                  </a:lnTo>
                  <a:lnTo>
                    <a:pt x="495554" y="247396"/>
                  </a:lnTo>
                  <a:cubicBezTo>
                    <a:pt x="495173" y="110871"/>
                    <a:pt x="384683" y="254"/>
                    <a:pt x="248285" y="0"/>
                  </a:cubicBezTo>
                  <a:close/>
                </a:path>
              </a:pathLst>
            </a:custGeom>
            <a:blipFill>
              <a:blip r:embed="rId40"/>
              <a:stretch>
                <a:fillRect r="12" b="-2"/>
              </a:stretch>
            </a:blipFill>
          </p:spPr>
        </p:sp>
      </p:grpSp>
      <p:grpSp>
        <p:nvGrpSpPr>
          <p:cNvPr id="66" name="Group 66"/>
          <p:cNvGrpSpPr>
            <a:grpSpLocks noChangeAspect="1"/>
          </p:cNvGrpSpPr>
          <p:nvPr/>
        </p:nvGrpSpPr>
        <p:grpSpPr>
          <a:xfrm>
            <a:off x="5764235" y="2150307"/>
            <a:ext cx="386705" cy="387153"/>
            <a:chOff x="0" y="0"/>
            <a:chExt cx="386702" cy="387147"/>
          </a:xfrm>
        </p:grpSpPr>
        <p:sp>
          <p:nvSpPr>
            <p:cNvPr id="67" name="Freeform 67"/>
            <p:cNvSpPr/>
            <p:nvPr/>
          </p:nvSpPr>
          <p:spPr>
            <a:xfrm>
              <a:off x="0" y="0"/>
              <a:ext cx="386715" cy="387223"/>
            </a:xfrm>
            <a:custGeom>
              <a:avLst/>
              <a:gdLst/>
              <a:ahLst/>
              <a:cxnLst/>
              <a:rect l="l" t="t" r="r" b="b"/>
              <a:pathLst>
                <a:path w="386715" h="387223">
                  <a:moveTo>
                    <a:pt x="193548" y="0"/>
                  </a:moveTo>
                  <a:lnTo>
                    <a:pt x="212979" y="1016"/>
                  </a:lnTo>
                  <a:lnTo>
                    <a:pt x="213360" y="1016"/>
                  </a:lnTo>
                  <a:lnTo>
                    <a:pt x="232283" y="3937"/>
                  </a:lnTo>
                  <a:lnTo>
                    <a:pt x="232791" y="4064"/>
                  </a:lnTo>
                  <a:lnTo>
                    <a:pt x="268351" y="15113"/>
                  </a:lnTo>
                  <a:lnTo>
                    <a:pt x="268986" y="15367"/>
                  </a:lnTo>
                  <a:lnTo>
                    <a:pt x="301244" y="32893"/>
                  </a:lnTo>
                  <a:lnTo>
                    <a:pt x="301879" y="33274"/>
                  </a:lnTo>
                  <a:lnTo>
                    <a:pt x="329946" y="56515"/>
                  </a:lnTo>
                  <a:lnTo>
                    <a:pt x="330454" y="57023"/>
                  </a:lnTo>
                  <a:lnTo>
                    <a:pt x="353441" y="85090"/>
                  </a:lnTo>
                  <a:lnTo>
                    <a:pt x="353822" y="85725"/>
                  </a:lnTo>
                  <a:lnTo>
                    <a:pt x="371348" y="117983"/>
                  </a:lnTo>
                  <a:lnTo>
                    <a:pt x="371602" y="118618"/>
                  </a:lnTo>
                  <a:lnTo>
                    <a:pt x="382651" y="154178"/>
                  </a:lnTo>
                  <a:lnTo>
                    <a:pt x="382778" y="154686"/>
                  </a:lnTo>
                  <a:lnTo>
                    <a:pt x="385699" y="173609"/>
                  </a:lnTo>
                  <a:lnTo>
                    <a:pt x="385699" y="173990"/>
                  </a:lnTo>
                  <a:lnTo>
                    <a:pt x="386715" y="193421"/>
                  </a:lnTo>
                  <a:lnTo>
                    <a:pt x="386715" y="193802"/>
                  </a:lnTo>
                  <a:lnTo>
                    <a:pt x="385699" y="213233"/>
                  </a:lnTo>
                  <a:lnTo>
                    <a:pt x="385699" y="213614"/>
                  </a:lnTo>
                  <a:lnTo>
                    <a:pt x="382778" y="232537"/>
                  </a:lnTo>
                  <a:lnTo>
                    <a:pt x="382651" y="233045"/>
                  </a:lnTo>
                  <a:lnTo>
                    <a:pt x="371602" y="268605"/>
                  </a:lnTo>
                  <a:lnTo>
                    <a:pt x="371348" y="269240"/>
                  </a:lnTo>
                  <a:lnTo>
                    <a:pt x="353822" y="301498"/>
                  </a:lnTo>
                  <a:lnTo>
                    <a:pt x="353441" y="302133"/>
                  </a:lnTo>
                  <a:lnTo>
                    <a:pt x="330327" y="330200"/>
                  </a:lnTo>
                  <a:lnTo>
                    <a:pt x="329819" y="330708"/>
                  </a:lnTo>
                  <a:lnTo>
                    <a:pt x="301752" y="353949"/>
                  </a:lnTo>
                  <a:lnTo>
                    <a:pt x="301117" y="354330"/>
                  </a:lnTo>
                  <a:lnTo>
                    <a:pt x="268859" y="371856"/>
                  </a:lnTo>
                  <a:lnTo>
                    <a:pt x="268224" y="372110"/>
                  </a:lnTo>
                  <a:lnTo>
                    <a:pt x="232664" y="383159"/>
                  </a:lnTo>
                  <a:lnTo>
                    <a:pt x="232156" y="383286"/>
                  </a:lnTo>
                  <a:lnTo>
                    <a:pt x="213233" y="386207"/>
                  </a:lnTo>
                  <a:lnTo>
                    <a:pt x="212852" y="386207"/>
                  </a:lnTo>
                  <a:lnTo>
                    <a:pt x="193421" y="387223"/>
                  </a:lnTo>
                  <a:lnTo>
                    <a:pt x="193040" y="387223"/>
                  </a:lnTo>
                  <a:lnTo>
                    <a:pt x="173609" y="386207"/>
                  </a:lnTo>
                  <a:lnTo>
                    <a:pt x="173228" y="386207"/>
                  </a:lnTo>
                  <a:lnTo>
                    <a:pt x="154305" y="383286"/>
                  </a:lnTo>
                  <a:lnTo>
                    <a:pt x="153797" y="383159"/>
                  </a:lnTo>
                  <a:lnTo>
                    <a:pt x="118237" y="372110"/>
                  </a:lnTo>
                  <a:lnTo>
                    <a:pt x="117602" y="371856"/>
                  </a:lnTo>
                  <a:lnTo>
                    <a:pt x="85598" y="354330"/>
                  </a:lnTo>
                  <a:lnTo>
                    <a:pt x="84963" y="353949"/>
                  </a:lnTo>
                  <a:lnTo>
                    <a:pt x="56896" y="330708"/>
                  </a:lnTo>
                  <a:lnTo>
                    <a:pt x="56388" y="330200"/>
                  </a:lnTo>
                  <a:lnTo>
                    <a:pt x="33274" y="302133"/>
                  </a:lnTo>
                  <a:lnTo>
                    <a:pt x="32893" y="301498"/>
                  </a:lnTo>
                  <a:lnTo>
                    <a:pt x="15367" y="269240"/>
                  </a:lnTo>
                  <a:lnTo>
                    <a:pt x="15113" y="268605"/>
                  </a:lnTo>
                  <a:lnTo>
                    <a:pt x="4064" y="233045"/>
                  </a:lnTo>
                  <a:lnTo>
                    <a:pt x="3937" y="232537"/>
                  </a:lnTo>
                  <a:lnTo>
                    <a:pt x="1016" y="213614"/>
                  </a:lnTo>
                  <a:lnTo>
                    <a:pt x="1016" y="213233"/>
                  </a:lnTo>
                  <a:lnTo>
                    <a:pt x="0" y="193802"/>
                  </a:lnTo>
                  <a:lnTo>
                    <a:pt x="0" y="193421"/>
                  </a:lnTo>
                  <a:lnTo>
                    <a:pt x="1016" y="173990"/>
                  </a:lnTo>
                  <a:lnTo>
                    <a:pt x="1016" y="173609"/>
                  </a:lnTo>
                  <a:lnTo>
                    <a:pt x="3937" y="154686"/>
                  </a:lnTo>
                  <a:lnTo>
                    <a:pt x="4064" y="154178"/>
                  </a:lnTo>
                  <a:lnTo>
                    <a:pt x="15113" y="118618"/>
                  </a:lnTo>
                  <a:lnTo>
                    <a:pt x="15367" y="117983"/>
                  </a:lnTo>
                  <a:lnTo>
                    <a:pt x="32766" y="85598"/>
                  </a:lnTo>
                  <a:lnTo>
                    <a:pt x="33147" y="84963"/>
                  </a:lnTo>
                  <a:lnTo>
                    <a:pt x="56388" y="56896"/>
                  </a:lnTo>
                  <a:lnTo>
                    <a:pt x="56896" y="56388"/>
                  </a:lnTo>
                  <a:lnTo>
                    <a:pt x="84963" y="33274"/>
                  </a:lnTo>
                  <a:lnTo>
                    <a:pt x="85598" y="32893"/>
                  </a:lnTo>
                  <a:lnTo>
                    <a:pt x="117729" y="15367"/>
                  </a:lnTo>
                  <a:lnTo>
                    <a:pt x="118364" y="15113"/>
                  </a:lnTo>
                  <a:lnTo>
                    <a:pt x="153924" y="4064"/>
                  </a:lnTo>
                  <a:lnTo>
                    <a:pt x="154432" y="3937"/>
                  </a:lnTo>
                  <a:lnTo>
                    <a:pt x="173355" y="1016"/>
                  </a:lnTo>
                  <a:lnTo>
                    <a:pt x="173736" y="1016"/>
                  </a:lnTo>
                  <a:lnTo>
                    <a:pt x="193167" y="0"/>
                  </a:lnTo>
                  <a:lnTo>
                    <a:pt x="193548" y="0"/>
                  </a:lnTo>
                  <a:moveTo>
                    <a:pt x="193167" y="7493"/>
                  </a:moveTo>
                  <a:lnTo>
                    <a:pt x="193294" y="3683"/>
                  </a:lnTo>
                  <a:lnTo>
                    <a:pt x="193421" y="7493"/>
                  </a:lnTo>
                  <a:lnTo>
                    <a:pt x="173990" y="8509"/>
                  </a:lnTo>
                  <a:lnTo>
                    <a:pt x="173863" y="4699"/>
                  </a:lnTo>
                  <a:lnTo>
                    <a:pt x="174371" y="8382"/>
                  </a:lnTo>
                  <a:lnTo>
                    <a:pt x="155575" y="11430"/>
                  </a:lnTo>
                  <a:lnTo>
                    <a:pt x="155067" y="7620"/>
                  </a:lnTo>
                  <a:lnTo>
                    <a:pt x="156210" y="11176"/>
                  </a:lnTo>
                  <a:lnTo>
                    <a:pt x="120650" y="22225"/>
                  </a:lnTo>
                  <a:lnTo>
                    <a:pt x="119507" y="18669"/>
                  </a:lnTo>
                  <a:lnTo>
                    <a:pt x="121285" y="21971"/>
                  </a:lnTo>
                  <a:lnTo>
                    <a:pt x="89154" y="39497"/>
                  </a:lnTo>
                  <a:lnTo>
                    <a:pt x="87376" y="36195"/>
                  </a:lnTo>
                  <a:lnTo>
                    <a:pt x="89789" y="39116"/>
                  </a:lnTo>
                  <a:lnTo>
                    <a:pt x="61722" y="62230"/>
                  </a:lnTo>
                  <a:lnTo>
                    <a:pt x="59309" y="59309"/>
                  </a:lnTo>
                  <a:lnTo>
                    <a:pt x="62230" y="61722"/>
                  </a:lnTo>
                  <a:lnTo>
                    <a:pt x="38989" y="89789"/>
                  </a:lnTo>
                  <a:lnTo>
                    <a:pt x="36068" y="87376"/>
                  </a:lnTo>
                  <a:lnTo>
                    <a:pt x="39370" y="89154"/>
                  </a:lnTo>
                  <a:lnTo>
                    <a:pt x="21971" y="121539"/>
                  </a:lnTo>
                  <a:lnTo>
                    <a:pt x="18669" y="119761"/>
                  </a:lnTo>
                  <a:lnTo>
                    <a:pt x="22225" y="120904"/>
                  </a:lnTo>
                  <a:lnTo>
                    <a:pt x="11176" y="156464"/>
                  </a:lnTo>
                  <a:lnTo>
                    <a:pt x="7620" y="155321"/>
                  </a:lnTo>
                  <a:lnTo>
                    <a:pt x="11303" y="155829"/>
                  </a:lnTo>
                  <a:lnTo>
                    <a:pt x="8382" y="174752"/>
                  </a:lnTo>
                  <a:lnTo>
                    <a:pt x="4699" y="174244"/>
                  </a:lnTo>
                  <a:lnTo>
                    <a:pt x="8509" y="174371"/>
                  </a:lnTo>
                  <a:lnTo>
                    <a:pt x="7493" y="193802"/>
                  </a:lnTo>
                  <a:lnTo>
                    <a:pt x="3683" y="193675"/>
                  </a:lnTo>
                  <a:lnTo>
                    <a:pt x="7493" y="193548"/>
                  </a:lnTo>
                  <a:lnTo>
                    <a:pt x="8509" y="212979"/>
                  </a:lnTo>
                  <a:lnTo>
                    <a:pt x="4699" y="213106"/>
                  </a:lnTo>
                  <a:lnTo>
                    <a:pt x="8382" y="212598"/>
                  </a:lnTo>
                  <a:lnTo>
                    <a:pt x="11303" y="231521"/>
                  </a:lnTo>
                  <a:lnTo>
                    <a:pt x="7620" y="232029"/>
                  </a:lnTo>
                  <a:lnTo>
                    <a:pt x="11176" y="230886"/>
                  </a:lnTo>
                  <a:lnTo>
                    <a:pt x="22225" y="266446"/>
                  </a:lnTo>
                  <a:lnTo>
                    <a:pt x="18669" y="267589"/>
                  </a:lnTo>
                  <a:lnTo>
                    <a:pt x="21971" y="265811"/>
                  </a:lnTo>
                  <a:lnTo>
                    <a:pt x="39497" y="298069"/>
                  </a:lnTo>
                  <a:lnTo>
                    <a:pt x="36195" y="299847"/>
                  </a:lnTo>
                  <a:lnTo>
                    <a:pt x="39116" y="297434"/>
                  </a:lnTo>
                  <a:lnTo>
                    <a:pt x="62230" y="325374"/>
                  </a:lnTo>
                  <a:lnTo>
                    <a:pt x="59309" y="327787"/>
                  </a:lnTo>
                  <a:lnTo>
                    <a:pt x="61722" y="324866"/>
                  </a:lnTo>
                  <a:lnTo>
                    <a:pt x="89789" y="348107"/>
                  </a:lnTo>
                  <a:lnTo>
                    <a:pt x="87376" y="351028"/>
                  </a:lnTo>
                  <a:lnTo>
                    <a:pt x="89154" y="347726"/>
                  </a:lnTo>
                  <a:lnTo>
                    <a:pt x="121412" y="365252"/>
                  </a:lnTo>
                  <a:lnTo>
                    <a:pt x="119634" y="368554"/>
                  </a:lnTo>
                  <a:lnTo>
                    <a:pt x="120777" y="364998"/>
                  </a:lnTo>
                  <a:lnTo>
                    <a:pt x="156337" y="376047"/>
                  </a:lnTo>
                  <a:lnTo>
                    <a:pt x="155194" y="379603"/>
                  </a:lnTo>
                  <a:lnTo>
                    <a:pt x="155702" y="375920"/>
                  </a:lnTo>
                  <a:lnTo>
                    <a:pt x="174625" y="378841"/>
                  </a:lnTo>
                  <a:lnTo>
                    <a:pt x="174117" y="382524"/>
                  </a:lnTo>
                  <a:lnTo>
                    <a:pt x="174244" y="378714"/>
                  </a:lnTo>
                  <a:lnTo>
                    <a:pt x="193675" y="379730"/>
                  </a:lnTo>
                  <a:lnTo>
                    <a:pt x="193548" y="383540"/>
                  </a:lnTo>
                  <a:lnTo>
                    <a:pt x="193421" y="379730"/>
                  </a:lnTo>
                  <a:lnTo>
                    <a:pt x="212852" y="378714"/>
                  </a:lnTo>
                  <a:lnTo>
                    <a:pt x="212979" y="382524"/>
                  </a:lnTo>
                  <a:lnTo>
                    <a:pt x="212471" y="378841"/>
                  </a:lnTo>
                  <a:lnTo>
                    <a:pt x="231394" y="375920"/>
                  </a:lnTo>
                  <a:lnTo>
                    <a:pt x="231902" y="379603"/>
                  </a:lnTo>
                  <a:lnTo>
                    <a:pt x="230759" y="376047"/>
                  </a:lnTo>
                  <a:lnTo>
                    <a:pt x="266319" y="364998"/>
                  </a:lnTo>
                  <a:lnTo>
                    <a:pt x="267462" y="368554"/>
                  </a:lnTo>
                  <a:lnTo>
                    <a:pt x="265684" y="365252"/>
                  </a:lnTo>
                  <a:lnTo>
                    <a:pt x="297942" y="347726"/>
                  </a:lnTo>
                  <a:lnTo>
                    <a:pt x="299720" y="351028"/>
                  </a:lnTo>
                  <a:lnTo>
                    <a:pt x="297307" y="348107"/>
                  </a:lnTo>
                  <a:lnTo>
                    <a:pt x="325374" y="324866"/>
                  </a:lnTo>
                  <a:lnTo>
                    <a:pt x="327787" y="327787"/>
                  </a:lnTo>
                  <a:lnTo>
                    <a:pt x="324866" y="325374"/>
                  </a:lnTo>
                  <a:lnTo>
                    <a:pt x="347980" y="297307"/>
                  </a:lnTo>
                  <a:lnTo>
                    <a:pt x="350901" y="299720"/>
                  </a:lnTo>
                  <a:lnTo>
                    <a:pt x="347599" y="297942"/>
                  </a:lnTo>
                  <a:lnTo>
                    <a:pt x="365125" y="265684"/>
                  </a:lnTo>
                  <a:lnTo>
                    <a:pt x="368427" y="267462"/>
                  </a:lnTo>
                  <a:lnTo>
                    <a:pt x="364871" y="266319"/>
                  </a:lnTo>
                  <a:lnTo>
                    <a:pt x="375920" y="230759"/>
                  </a:lnTo>
                  <a:lnTo>
                    <a:pt x="379476" y="231902"/>
                  </a:lnTo>
                  <a:lnTo>
                    <a:pt x="375793" y="231394"/>
                  </a:lnTo>
                  <a:lnTo>
                    <a:pt x="378714" y="212471"/>
                  </a:lnTo>
                  <a:lnTo>
                    <a:pt x="382397" y="212979"/>
                  </a:lnTo>
                  <a:lnTo>
                    <a:pt x="378587" y="212852"/>
                  </a:lnTo>
                  <a:lnTo>
                    <a:pt x="379603" y="193421"/>
                  </a:lnTo>
                  <a:lnTo>
                    <a:pt x="383413" y="193548"/>
                  </a:lnTo>
                  <a:lnTo>
                    <a:pt x="379603" y="193675"/>
                  </a:lnTo>
                  <a:lnTo>
                    <a:pt x="378587" y="174244"/>
                  </a:lnTo>
                  <a:lnTo>
                    <a:pt x="382397" y="174117"/>
                  </a:lnTo>
                  <a:lnTo>
                    <a:pt x="378714" y="174625"/>
                  </a:lnTo>
                  <a:lnTo>
                    <a:pt x="375793" y="155702"/>
                  </a:lnTo>
                  <a:lnTo>
                    <a:pt x="379476" y="155194"/>
                  </a:lnTo>
                  <a:lnTo>
                    <a:pt x="375920" y="156337"/>
                  </a:lnTo>
                  <a:lnTo>
                    <a:pt x="364871" y="120777"/>
                  </a:lnTo>
                  <a:lnTo>
                    <a:pt x="368427" y="119634"/>
                  </a:lnTo>
                  <a:lnTo>
                    <a:pt x="365125" y="121412"/>
                  </a:lnTo>
                  <a:lnTo>
                    <a:pt x="347599" y="89154"/>
                  </a:lnTo>
                  <a:lnTo>
                    <a:pt x="350901" y="87376"/>
                  </a:lnTo>
                  <a:lnTo>
                    <a:pt x="347980" y="89789"/>
                  </a:lnTo>
                  <a:lnTo>
                    <a:pt x="324866" y="61722"/>
                  </a:lnTo>
                  <a:lnTo>
                    <a:pt x="327787" y="59309"/>
                  </a:lnTo>
                  <a:lnTo>
                    <a:pt x="325374" y="62230"/>
                  </a:lnTo>
                  <a:lnTo>
                    <a:pt x="297307" y="38989"/>
                  </a:lnTo>
                  <a:lnTo>
                    <a:pt x="299720" y="36068"/>
                  </a:lnTo>
                  <a:lnTo>
                    <a:pt x="297942" y="39370"/>
                  </a:lnTo>
                  <a:lnTo>
                    <a:pt x="265684" y="21844"/>
                  </a:lnTo>
                  <a:lnTo>
                    <a:pt x="267462" y="18542"/>
                  </a:lnTo>
                  <a:lnTo>
                    <a:pt x="266319" y="22098"/>
                  </a:lnTo>
                  <a:lnTo>
                    <a:pt x="230759" y="11049"/>
                  </a:lnTo>
                  <a:lnTo>
                    <a:pt x="231902" y="7493"/>
                  </a:lnTo>
                  <a:lnTo>
                    <a:pt x="231140" y="11430"/>
                  </a:lnTo>
                  <a:lnTo>
                    <a:pt x="212217" y="8509"/>
                  </a:lnTo>
                  <a:lnTo>
                    <a:pt x="212725" y="4826"/>
                  </a:lnTo>
                  <a:lnTo>
                    <a:pt x="212598" y="8636"/>
                  </a:lnTo>
                  <a:lnTo>
                    <a:pt x="193167" y="7493"/>
                  </a:lnTo>
                  <a:close/>
                </a:path>
              </a:pathLst>
            </a:custGeom>
            <a:solidFill>
              <a:srgbClr val="4EA72E"/>
            </a:solidFill>
          </p:spPr>
        </p:sp>
      </p:grpSp>
      <p:grpSp>
        <p:nvGrpSpPr>
          <p:cNvPr id="68" name="Group 68"/>
          <p:cNvGrpSpPr>
            <a:grpSpLocks noChangeAspect="1"/>
          </p:cNvGrpSpPr>
          <p:nvPr/>
        </p:nvGrpSpPr>
        <p:grpSpPr>
          <a:xfrm>
            <a:off x="5350373" y="2157851"/>
            <a:ext cx="371618" cy="372056"/>
            <a:chOff x="0" y="0"/>
            <a:chExt cx="495490" cy="496075"/>
          </a:xfrm>
        </p:grpSpPr>
        <p:sp>
          <p:nvSpPr>
            <p:cNvPr id="69" name="Freeform 69"/>
            <p:cNvSpPr/>
            <p:nvPr/>
          </p:nvSpPr>
          <p:spPr>
            <a:xfrm>
              <a:off x="0" y="0"/>
              <a:ext cx="495554" cy="496062"/>
            </a:xfrm>
            <a:custGeom>
              <a:avLst/>
              <a:gdLst/>
              <a:ahLst/>
              <a:cxnLst/>
              <a:rect l="l" t="t" r="r" b="b"/>
              <a:pathLst>
                <a:path w="495554" h="496062">
                  <a:moveTo>
                    <a:pt x="247269" y="0"/>
                  </a:moveTo>
                  <a:cubicBezTo>
                    <a:pt x="110617" y="254"/>
                    <a:pt x="0" y="111252"/>
                    <a:pt x="0" y="248031"/>
                  </a:cubicBezTo>
                  <a:cubicBezTo>
                    <a:pt x="0" y="385064"/>
                    <a:pt x="110871" y="496062"/>
                    <a:pt x="247777" y="496062"/>
                  </a:cubicBezTo>
                  <a:cubicBezTo>
                    <a:pt x="384683" y="496062"/>
                    <a:pt x="495554" y="385064"/>
                    <a:pt x="495554" y="248031"/>
                  </a:cubicBezTo>
                  <a:cubicBezTo>
                    <a:pt x="495554" y="111252"/>
                    <a:pt x="384810" y="254"/>
                    <a:pt x="248285" y="0"/>
                  </a:cubicBezTo>
                  <a:close/>
                </a:path>
              </a:pathLst>
            </a:custGeom>
            <a:blipFill>
              <a:blip r:embed="rId41"/>
              <a:stretch>
                <a:fillRect r="12" b="-2"/>
              </a:stretch>
            </a:blipFill>
          </p:spPr>
        </p:sp>
      </p:grpSp>
      <p:grpSp>
        <p:nvGrpSpPr>
          <p:cNvPr id="70" name="Group 70"/>
          <p:cNvGrpSpPr>
            <a:grpSpLocks noChangeAspect="1"/>
          </p:cNvGrpSpPr>
          <p:nvPr/>
        </p:nvGrpSpPr>
        <p:grpSpPr>
          <a:xfrm>
            <a:off x="5342830" y="2150307"/>
            <a:ext cx="386705" cy="387153"/>
            <a:chOff x="0" y="0"/>
            <a:chExt cx="386702" cy="387147"/>
          </a:xfrm>
        </p:grpSpPr>
        <p:sp>
          <p:nvSpPr>
            <p:cNvPr id="71" name="Freeform 71"/>
            <p:cNvSpPr/>
            <p:nvPr/>
          </p:nvSpPr>
          <p:spPr>
            <a:xfrm>
              <a:off x="0" y="0"/>
              <a:ext cx="386715" cy="387223"/>
            </a:xfrm>
            <a:custGeom>
              <a:avLst/>
              <a:gdLst/>
              <a:ahLst/>
              <a:cxnLst/>
              <a:rect l="l" t="t" r="r" b="b"/>
              <a:pathLst>
                <a:path w="386715" h="387223">
                  <a:moveTo>
                    <a:pt x="193548" y="0"/>
                  </a:moveTo>
                  <a:lnTo>
                    <a:pt x="212979" y="1016"/>
                  </a:lnTo>
                  <a:lnTo>
                    <a:pt x="213360" y="1016"/>
                  </a:lnTo>
                  <a:lnTo>
                    <a:pt x="232283" y="3937"/>
                  </a:lnTo>
                  <a:lnTo>
                    <a:pt x="232791" y="4064"/>
                  </a:lnTo>
                  <a:lnTo>
                    <a:pt x="268351" y="15113"/>
                  </a:lnTo>
                  <a:lnTo>
                    <a:pt x="268986" y="15367"/>
                  </a:lnTo>
                  <a:lnTo>
                    <a:pt x="301244" y="32893"/>
                  </a:lnTo>
                  <a:lnTo>
                    <a:pt x="301879" y="33274"/>
                  </a:lnTo>
                  <a:lnTo>
                    <a:pt x="329946" y="56515"/>
                  </a:lnTo>
                  <a:lnTo>
                    <a:pt x="330454" y="57023"/>
                  </a:lnTo>
                  <a:lnTo>
                    <a:pt x="353441" y="85090"/>
                  </a:lnTo>
                  <a:lnTo>
                    <a:pt x="353822" y="85725"/>
                  </a:lnTo>
                  <a:lnTo>
                    <a:pt x="371348" y="117983"/>
                  </a:lnTo>
                  <a:lnTo>
                    <a:pt x="371602" y="118618"/>
                  </a:lnTo>
                  <a:lnTo>
                    <a:pt x="382651" y="154178"/>
                  </a:lnTo>
                  <a:lnTo>
                    <a:pt x="382778" y="154686"/>
                  </a:lnTo>
                  <a:lnTo>
                    <a:pt x="385699" y="173609"/>
                  </a:lnTo>
                  <a:lnTo>
                    <a:pt x="385699" y="173990"/>
                  </a:lnTo>
                  <a:lnTo>
                    <a:pt x="386715" y="193421"/>
                  </a:lnTo>
                  <a:lnTo>
                    <a:pt x="386715" y="193802"/>
                  </a:lnTo>
                  <a:lnTo>
                    <a:pt x="385699" y="213233"/>
                  </a:lnTo>
                  <a:lnTo>
                    <a:pt x="385699" y="213614"/>
                  </a:lnTo>
                  <a:lnTo>
                    <a:pt x="382778" y="232537"/>
                  </a:lnTo>
                  <a:lnTo>
                    <a:pt x="382651" y="233045"/>
                  </a:lnTo>
                  <a:lnTo>
                    <a:pt x="371602" y="268605"/>
                  </a:lnTo>
                  <a:lnTo>
                    <a:pt x="371348" y="269240"/>
                  </a:lnTo>
                  <a:lnTo>
                    <a:pt x="353822" y="301498"/>
                  </a:lnTo>
                  <a:lnTo>
                    <a:pt x="353441" y="302133"/>
                  </a:lnTo>
                  <a:lnTo>
                    <a:pt x="330327" y="330200"/>
                  </a:lnTo>
                  <a:lnTo>
                    <a:pt x="329819" y="330708"/>
                  </a:lnTo>
                  <a:lnTo>
                    <a:pt x="301752" y="353949"/>
                  </a:lnTo>
                  <a:lnTo>
                    <a:pt x="301117" y="354330"/>
                  </a:lnTo>
                  <a:lnTo>
                    <a:pt x="268859" y="371856"/>
                  </a:lnTo>
                  <a:lnTo>
                    <a:pt x="268224" y="372110"/>
                  </a:lnTo>
                  <a:lnTo>
                    <a:pt x="232664" y="383159"/>
                  </a:lnTo>
                  <a:lnTo>
                    <a:pt x="232156" y="383286"/>
                  </a:lnTo>
                  <a:lnTo>
                    <a:pt x="213233" y="386207"/>
                  </a:lnTo>
                  <a:lnTo>
                    <a:pt x="212852" y="386207"/>
                  </a:lnTo>
                  <a:lnTo>
                    <a:pt x="193421" y="387223"/>
                  </a:lnTo>
                  <a:lnTo>
                    <a:pt x="193040" y="387223"/>
                  </a:lnTo>
                  <a:lnTo>
                    <a:pt x="173609" y="386207"/>
                  </a:lnTo>
                  <a:lnTo>
                    <a:pt x="173228" y="386207"/>
                  </a:lnTo>
                  <a:lnTo>
                    <a:pt x="154305" y="383286"/>
                  </a:lnTo>
                  <a:lnTo>
                    <a:pt x="153797" y="383159"/>
                  </a:lnTo>
                  <a:lnTo>
                    <a:pt x="118237" y="372110"/>
                  </a:lnTo>
                  <a:lnTo>
                    <a:pt x="117602" y="371856"/>
                  </a:lnTo>
                  <a:lnTo>
                    <a:pt x="85598" y="354330"/>
                  </a:lnTo>
                  <a:lnTo>
                    <a:pt x="84963" y="353949"/>
                  </a:lnTo>
                  <a:lnTo>
                    <a:pt x="56896" y="330708"/>
                  </a:lnTo>
                  <a:lnTo>
                    <a:pt x="56388" y="330200"/>
                  </a:lnTo>
                  <a:lnTo>
                    <a:pt x="33274" y="302133"/>
                  </a:lnTo>
                  <a:lnTo>
                    <a:pt x="32893" y="301498"/>
                  </a:lnTo>
                  <a:lnTo>
                    <a:pt x="15367" y="269240"/>
                  </a:lnTo>
                  <a:lnTo>
                    <a:pt x="15113" y="268605"/>
                  </a:lnTo>
                  <a:lnTo>
                    <a:pt x="4064" y="233045"/>
                  </a:lnTo>
                  <a:lnTo>
                    <a:pt x="3937" y="232537"/>
                  </a:lnTo>
                  <a:lnTo>
                    <a:pt x="1016" y="213614"/>
                  </a:lnTo>
                  <a:lnTo>
                    <a:pt x="1016" y="213233"/>
                  </a:lnTo>
                  <a:lnTo>
                    <a:pt x="0" y="193802"/>
                  </a:lnTo>
                  <a:lnTo>
                    <a:pt x="0" y="193421"/>
                  </a:lnTo>
                  <a:lnTo>
                    <a:pt x="1016" y="173990"/>
                  </a:lnTo>
                  <a:lnTo>
                    <a:pt x="1016" y="173609"/>
                  </a:lnTo>
                  <a:lnTo>
                    <a:pt x="3937" y="154686"/>
                  </a:lnTo>
                  <a:lnTo>
                    <a:pt x="4064" y="154178"/>
                  </a:lnTo>
                  <a:lnTo>
                    <a:pt x="15113" y="118618"/>
                  </a:lnTo>
                  <a:lnTo>
                    <a:pt x="15367" y="117983"/>
                  </a:lnTo>
                  <a:lnTo>
                    <a:pt x="32766" y="85598"/>
                  </a:lnTo>
                  <a:lnTo>
                    <a:pt x="33147" y="84963"/>
                  </a:lnTo>
                  <a:lnTo>
                    <a:pt x="56388" y="56896"/>
                  </a:lnTo>
                  <a:lnTo>
                    <a:pt x="56896" y="56388"/>
                  </a:lnTo>
                  <a:lnTo>
                    <a:pt x="84963" y="33274"/>
                  </a:lnTo>
                  <a:lnTo>
                    <a:pt x="85598" y="32893"/>
                  </a:lnTo>
                  <a:lnTo>
                    <a:pt x="117729" y="15367"/>
                  </a:lnTo>
                  <a:lnTo>
                    <a:pt x="118364" y="15113"/>
                  </a:lnTo>
                  <a:lnTo>
                    <a:pt x="153924" y="4064"/>
                  </a:lnTo>
                  <a:lnTo>
                    <a:pt x="154432" y="3937"/>
                  </a:lnTo>
                  <a:lnTo>
                    <a:pt x="173355" y="1016"/>
                  </a:lnTo>
                  <a:lnTo>
                    <a:pt x="173736" y="1016"/>
                  </a:lnTo>
                  <a:lnTo>
                    <a:pt x="193167" y="0"/>
                  </a:lnTo>
                  <a:lnTo>
                    <a:pt x="193548" y="0"/>
                  </a:lnTo>
                  <a:moveTo>
                    <a:pt x="193167" y="7493"/>
                  </a:moveTo>
                  <a:lnTo>
                    <a:pt x="193294" y="3683"/>
                  </a:lnTo>
                  <a:lnTo>
                    <a:pt x="193421" y="7493"/>
                  </a:lnTo>
                  <a:lnTo>
                    <a:pt x="173990" y="8509"/>
                  </a:lnTo>
                  <a:lnTo>
                    <a:pt x="173863" y="4699"/>
                  </a:lnTo>
                  <a:lnTo>
                    <a:pt x="174371" y="8382"/>
                  </a:lnTo>
                  <a:lnTo>
                    <a:pt x="155575" y="11430"/>
                  </a:lnTo>
                  <a:lnTo>
                    <a:pt x="155067" y="7620"/>
                  </a:lnTo>
                  <a:lnTo>
                    <a:pt x="156210" y="11176"/>
                  </a:lnTo>
                  <a:lnTo>
                    <a:pt x="120650" y="22225"/>
                  </a:lnTo>
                  <a:lnTo>
                    <a:pt x="119507" y="18669"/>
                  </a:lnTo>
                  <a:lnTo>
                    <a:pt x="121285" y="21971"/>
                  </a:lnTo>
                  <a:lnTo>
                    <a:pt x="89154" y="39497"/>
                  </a:lnTo>
                  <a:lnTo>
                    <a:pt x="87376" y="36195"/>
                  </a:lnTo>
                  <a:lnTo>
                    <a:pt x="89789" y="39116"/>
                  </a:lnTo>
                  <a:lnTo>
                    <a:pt x="61722" y="62230"/>
                  </a:lnTo>
                  <a:lnTo>
                    <a:pt x="59309" y="59309"/>
                  </a:lnTo>
                  <a:lnTo>
                    <a:pt x="62230" y="61722"/>
                  </a:lnTo>
                  <a:lnTo>
                    <a:pt x="38989" y="89789"/>
                  </a:lnTo>
                  <a:lnTo>
                    <a:pt x="36068" y="87376"/>
                  </a:lnTo>
                  <a:lnTo>
                    <a:pt x="39370" y="89154"/>
                  </a:lnTo>
                  <a:lnTo>
                    <a:pt x="21971" y="121539"/>
                  </a:lnTo>
                  <a:lnTo>
                    <a:pt x="18669" y="119761"/>
                  </a:lnTo>
                  <a:lnTo>
                    <a:pt x="22225" y="120904"/>
                  </a:lnTo>
                  <a:lnTo>
                    <a:pt x="11176" y="156464"/>
                  </a:lnTo>
                  <a:lnTo>
                    <a:pt x="7620" y="155321"/>
                  </a:lnTo>
                  <a:lnTo>
                    <a:pt x="11303" y="155829"/>
                  </a:lnTo>
                  <a:lnTo>
                    <a:pt x="8382" y="174752"/>
                  </a:lnTo>
                  <a:lnTo>
                    <a:pt x="4699" y="174244"/>
                  </a:lnTo>
                  <a:lnTo>
                    <a:pt x="8509" y="174371"/>
                  </a:lnTo>
                  <a:lnTo>
                    <a:pt x="7493" y="193802"/>
                  </a:lnTo>
                  <a:lnTo>
                    <a:pt x="3683" y="193675"/>
                  </a:lnTo>
                  <a:lnTo>
                    <a:pt x="7493" y="193548"/>
                  </a:lnTo>
                  <a:lnTo>
                    <a:pt x="8509" y="212979"/>
                  </a:lnTo>
                  <a:lnTo>
                    <a:pt x="4699" y="213106"/>
                  </a:lnTo>
                  <a:lnTo>
                    <a:pt x="8382" y="212598"/>
                  </a:lnTo>
                  <a:lnTo>
                    <a:pt x="11303" y="231521"/>
                  </a:lnTo>
                  <a:lnTo>
                    <a:pt x="7620" y="232029"/>
                  </a:lnTo>
                  <a:lnTo>
                    <a:pt x="11176" y="230886"/>
                  </a:lnTo>
                  <a:lnTo>
                    <a:pt x="22225" y="266446"/>
                  </a:lnTo>
                  <a:lnTo>
                    <a:pt x="18669" y="267589"/>
                  </a:lnTo>
                  <a:lnTo>
                    <a:pt x="21971" y="265811"/>
                  </a:lnTo>
                  <a:lnTo>
                    <a:pt x="39497" y="298069"/>
                  </a:lnTo>
                  <a:lnTo>
                    <a:pt x="36195" y="299847"/>
                  </a:lnTo>
                  <a:lnTo>
                    <a:pt x="39116" y="297434"/>
                  </a:lnTo>
                  <a:lnTo>
                    <a:pt x="62230" y="325374"/>
                  </a:lnTo>
                  <a:lnTo>
                    <a:pt x="59309" y="327787"/>
                  </a:lnTo>
                  <a:lnTo>
                    <a:pt x="61722" y="324866"/>
                  </a:lnTo>
                  <a:lnTo>
                    <a:pt x="89789" y="348107"/>
                  </a:lnTo>
                  <a:lnTo>
                    <a:pt x="87376" y="351028"/>
                  </a:lnTo>
                  <a:lnTo>
                    <a:pt x="89154" y="347726"/>
                  </a:lnTo>
                  <a:lnTo>
                    <a:pt x="121412" y="365252"/>
                  </a:lnTo>
                  <a:lnTo>
                    <a:pt x="119634" y="368554"/>
                  </a:lnTo>
                  <a:lnTo>
                    <a:pt x="120777" y="364998"/>
                  </a:lnTo>
                  <a:lnTo>
                    <a:pt x="156337" y="376047"/>
                  </a:lnTo>
                  <a:lnTo>
                    <a:pt x="155194" y="379603"/>
                  </a:lnTo>
                  <a:lnTo>
                    <a:pt x="155702" y="375920"/>
                  </a:lnTo>
                  <a:lnTo>
                    <a:pt x="174625" y="378841"/>
                  </a:lnTo>
                  <a:lnTo>
                    <a:pt x="174117" y="382524"/>
                  </a:lnTo>
                  <a:lnTo>
                    <a:pt x="174244" y="378714"/>
                  </a:lnTo>
                  <a:lnTo>
                    <a:pt x="193675" y="379730"/>
                  </a:lnTo>
                  <a:lnTo>
                    <a:pt x="193548" y="383540"/>
                  </a:lnTo>
                  <a:lnTo>
                    <a:pt x="193421" y="379730"/>
                  </a:lnTo>
                  <a:lnTo>
                    <a:pt x="212852" y="378714"/>
                  </a:lnTo>
                  <a:lnTo>
                    <a:pt x="212979" y="382524"/>
                  </a:lnTo>
                  <a:lnTo>
                    <a:pt x="212471" y="378841"/>
                  </a:lnTo>
                  <a:lnTo>
                    <a:pt x="231394" y="375920"/>
                  </a:lnTo>
                  <a:lnTo>
                    <a:pt x="231902" y="379603"/>
                  </a:lnTo>
                  <a:lnTo>
                    <a:pt x="230759" y="376047"/>
                  </a:lnTo>
                  <a:lnTo>
                    <a:pt x="266319" y="364998"/>
                  </a:lnTo>
                  <a:lnTo>
                    <a:pt x="267462" y="368554"/>
                  </a:lnTo>
                  <a:lnTo>
                    <a:pt x="265684" y="365252"/>
                  </a:lnTo>
                  <a:lnTo>
                    <a:pt x="297942" y="347726"/>
                  </a:lnTo>
                  <a:lnTo>
                    <a:pt x="299720" y="351028"/>
                  </a:lnTo>
                  <a:lnTo>
                    <a:pt x="297307" y="348107"/>
                  </a:lnTo>
                  <a:lnTo>
                    <a:pt x="325374" y="324866"/>
                  </a:lnTo>
                  <a:lnTo>
                    <a:pt x="327787" y="327787"/>
                  </a:lnTo>
                  <a:lnTo>
                    <a:pt x="324866" y="325374"/>
                  </a:lnTo>
                  <a:lnTo>
                    <a:pt x="347980" y="297307"/>
                  </a:lnTo>
                  <a:lnTo>
                    <a:pt x="350901" y="299720"/>
                  </a:lnTo>
                  <a:lnTo>
                    <a:pt x="347599" y="297942"/>
                  </a:lnTo>
                  <a:lnTo>
                    <a:pt x="365125" y="265684"/>
                  </a:lnTo>
                  <a:lnTo>
                    <a:pt x="368427" y="267462"/>
                  </a:lnTo>
                  <a:lnTo>
                    <a:pt x="364871" y="266319"/>
                  </a:lnTo>
                  <a:lnTo>
                    <a:pt x="375920" y="230759"/>
                  </a:lnTo>
                  <a:lnTo>
                    <a:pt x="379476" y="231902"/>
                  </a:lnTo>
                  <a:lnTo>
                    <a:pt x="375793" y="231394"/>
                  </a:lnTo>
                  <a:lnTo>
                    <a:pt x="378714" y="212471"/>
                  </a:lnTo>
                  <a:lnTo>
                    <a:pt x="382397" y="212979"/>
                  </a:lnTo>
                  <a:lnTo>
                    <a:pt x="378587" y="212852"/>
                  </a:lnTo>
                  <a:lnTo>
                    <a:pt x="379603" y="193421"/>
                  </a:lnTo>
                  <a:lnTo>
                    <a:pt x="383413" y="193548"/>
                  </a:lnTo>
                  <a:lnTo>
                    <a:pt x="379603" y="193675"/>
                  </a:lnTo>
                  <a:lnTo>
                    <a:pt x="378587" y="174244"/>
                  </a:lnTo>
                  <a:lnTo>
                    <a:pt x="382397" y="174117"/>
                  </a:lnTo>
                  <a:lnTo>
                    <a:pt x="378714" y="174625"/>
                  </a:lnTo>
                  <a:lnTo>
                    <a:pt x="375793" y="155702"/>
                  </a:lnTo>
                  <a:lnTo>
                    <a:pt x="379476" y="155194"/>
                  </a:lnTo>
                  <a:lnTo>
                    <a:pt x="375920" y="156337"/>
                  </a:lnTo>
                  <a:lnTo>
                    <a:pt x="364871" y="120777"/>
                  </a:lnTo>
                  <a:lnTo>
                    <a:pt x="368427" y="119634"/>
                  </a:lnTo>
                  <a:lnTo>
                    <a:pt x="365125" y="121412"/>
                  </a:lnTo>
                  <a:lnTo>
                    <a:pt x="347599" y="89154"/>
                  </a:lnTo>
                  <a:lnTo>
                    <a:pt x="350901" y="87376"/>
                  </a:lnTo>
                  <a:lnTo>
                    <a:pt x="347980" y="89789"/>
                  </a:lnTo>
                  <a:lnTo>
                    <a:pt x="324866" y="61722"/>
                  </a:lnTo>
                  <a:lnTo>
                    <a:pt x="327787" y="59309"/>
                  </a:lnTo>
                  <a:lnTo>
                    <a:pt x="325374" y="62230"/>
                  </a:lnTo>
                  <a:lnTo>
                    <a:pt x="297307" y="38989"/>
                  </a:lnTo>
                  <a:lnTo>
                    <a:pt x="299720" y="36068"/>
                  </a:lnTo>
                  <a:lnTo>
                    <a:pt x="297942" y="39370"/>
                  </a:lnTo>
                  <a:lnTo>
                    <a:pt x="265684" y="21844"/>
                  </a:lnTo>
                  <a:lnTo>
                    <a:pt x="267462" y="18542"/>
                  </a:lnTo>
                  <a:lnTo>
                    <a:pt x="266319" y="22098"/>
                  </a:lnTo>
                  <a:lnTo>
                    <a:pt x="230759" y="11049"/>
                  </a:lnTo>
                  <a:lnTo>
                    <a:pt x="231902" y="7493"/>
                  </a:lnTo>
                  <a:lnTo>
                    <a:pt x="231140" y="11430"/>
                  </a:lnTo>
                  <a:lnTo>
                    <a:pt x="212217" y="8509"/>
                  </a:lnTo>
                  <a:lnTo>
                    <a:pt x="212725" y="4826"/>
                  </a:lnTo>
                  <a:lnTo>
                    <a:pt x="212598" y="8636"/>
                  </a:lnTo>
                  <a:lnTo>
                    <a:pt x="193167" y="7493"/>
                  </a:lnTo>
                  <a:close/>
                </a:path>
              </a:pathLst>
            </a:custGeom>
            <a:solidFill>
              <a:srgbClr val="4EA72E"/>
            </a:solidFill>
          </p:spPr>
        </p:sp>
      </p:grpSp>
      <p:grpSp>
        <p:nvGrpSpPr>
          <p:cNvPr id="72" name="Group 72"/>
          <p:cNvGrpSpPr>
            <a:grpSpLocks noChangeAspect="1"/>
          </p:cNvGrpSpPr>
          <p:nvPr/>
        </p:nvGrpSpPr>
        <p:grpSpPr>
          <a:xfrm>
            <a:off x="6193174" y="2148564"/>
            <a:ext cx="371618" cy="372056"/>
            <a:chOff x="0" y="0"/>
            <a:chExt cx="495490" cy="496075"/>
          </a:xfrm>
        </p:grpSpPr>
        <p:sp>
          <p:nvSpPr>
            <p:cNvPr id="73" name="Freeform 73"/>
            <p:cNvSpPr/>
            <p:nvPr/>
          </p:nvSpPr>
          <p:spPr>
            <a:xfrm>
              <a:off x="0" y="0"/>
              <a:ext cx="495554" cy="496062"/>
            </a:xfrm>
            <a:custGeom>
              <a:avLst/>
              <a:gdLst/>
              <a:ahLst/>
              <a:cxnLst/>
              <a:rect l="l" t="t" r="r" b="b"/>
              <a:pathLst>
                <a:path w="495554" h="496062">
                  <a:moveTo>
                    <a:pt x="247777" y="0"/>
                  </a:moveTo>
                  <a:cubicBezTo>
                    <a:pt x="110871" y="0"/>
                    <a:pt x="0" y="110998"/>
                    <a:pt x="0" y="248031"/>
                  </a:cubicBezTo>
                  <a:cubicBezTo>
                    <a:pt x="0" y="385064"/>
                    <a:pt x="110871" y="496062"/>
                    <a:pt x="247777" y="496062"/>
                  </a:cubicBezTo>
                  <a:cubicBezTo>
                    <a:pt x="384302" y="496062"/>
                    <a:pt x="495173" y="385445"/>
                    <a:pt x="495554" y="248793"/>
                  </a:cubicBezTo>
                  <a:lnTo>
                    <a:pt x="495554" y="248793"/>
                  </a:lnTo>
                  <a:lnTo>
                    <a:pt x="495554" y="247269"/>
                  </a:lnTo>
                  <a:lnTo>
                    <a:pt x="495554" y="247269"/>
                  </a:lnTo>
                  <a:cubicBezTo>
                    <a:pt x="495046" y="110617"/>
                    <a:pt x="384302" y="0"/>
                    <a:pt x="247777" y="0"/>
                  </a:cubicBezTo>
                  <a:close/>
                </a:path>
              </a:pathLst>
            </a:custGeom>
            <a:blipFill>
              <a:blip r:embed="rId42"/>
              <a:stretch>
                <a:fillRect r="12" b="-2"/>
              </a:stretch>
            </a:blipFill>
          </p:spPr>
        </p:sp>
      </p:grpSp>
      <p:grpSp>
        <p:nvGrpSpPr>
          <p:cNvPr id="74" name="Group 74"/>
          <p:cNvGrpSpPr>
            <a:grpSpLocks noChangeAspect="1"/>
          </p:cNvGrpSpPr>
          <p:nvPr/>
        </p:nvGrpSpPr>
        <p:grpSpPr>
          <a:xfrm>
            <a:off x="6185630" y="2141020"/>
            <a:ext cx="386705" cy="387153"/>
            <a:chOff x="0" y="0"/>
            <a:chExt cx="386702" cy="387147"/>
          </a:xfrm>
        </p:grpSpPr>
        <p:sp>
          <p:nvSpPr>
            <p:cNvPr id="75" name="Freeform 75"/>
            <p:cNvSpPr/>
            <p:nvPr/>
          </p:nvSpPr>
          <p:spPr>
            <a:xfrm>
              <a:off x="0" y="0"/>
              <a:ext cx="386715" cy="387223"/>
            </a:xfrm>
            <a:custGeom>
              <a:avLst/>
              <a:gdLst/>
              <a:ahLst/>
              <a:cxnLst/>
              <a:rect l="l" t="t" r="r" b="b"/>
              <a:pathLst>
                <a:path w="386715" h="387223">
                  <a:moveTo>
                    <a:pt x="193548" y="0"/>
                  </a:moveTo>
                  <a:lnTo>
                    <a:pt x="212979" y="1016"/>
                  </a:lnTo>
                  <a:lnTo>
                    <a:pt x="213360" y="1016"/>
                  </a:lnTo>
                  <a:lnTo>
                    <a:pt x="232283" y="3937"/>
                  </a:lnTo>
                  <a:lnTo>
                    <a:pt x="232791" y="4064"/>
                  </a:lnTo>
                  <a:lnTo>
                    <a:pt x="268351" y="15113"/>
                  </a:lnTo>
                  <a:lnTo>
                    <a:pt x="268986" y="15367"/>
                  </a:lnTo>
                  <a:lnTo>
                    <a:pt x="301244" y="32893"/>
                  </a:lnTo>
                  <a:lnTo>
                    <a:pt x="301879" y="33274"/>
                  </a:lnTo>
                  <a:lnTo>
                    <a:pt x="329946" y="56515"/>
                  </a:lnTo>
                  <a:lnTo>
                    <a:pt x="330454" y="57023"/>
                  </a:lnTo>
                  <a:lnTo>
                    <a:pt x="353441" y="85090"/>
                  </a:lnTo>
                  <a:lnTo>
                    <a:pt x="353822" y="85725"/>
                  </a:lnTo>
                  <a:lnTo>
                    <a:pt x="371348" y="117983"/>
                  </a:lnTo>
                  <a:lnTo>
                    <a:pt x="371602" y="118618"/>
                  </a:lnTo>
                  <a:lnTo>
                    <a:pt x="382651" y="154178"/>
                  </a:lnTo>
                  <a:lnTo>
                    <a:pt x="382778" y="154686"/>
                  </a:lnTo>
                  <a:lnTo>
                    <a:pt x="385699" y="173609"/>
                  </a:lnTo>
                  <a:lnTo>
                    <a:pt x="385699" y="173990"/>
                  </a:lnTo>
                  <a:lnTo>
                    <a:pt x="386715" y="193421"/>
                  </a:lnTo>
                  <a:lnTo>
                    <a:pt x="386715" y="193802"/>
                  </a:lnTo>
                  <a:lnTo>
                    <a:pt x="385699" y="213233"/>
                  </a:lnTo>
                  <a:lnTo>
                    <a:pt x="385699" y="213614"/>
                  </a:lnTo>
                  <a:lnTo>
                    <a:pt x="382778" y="232537"/>
                  </a:lnTo>
                  <a:lnTo>
                    <a:pt x="382651" y="233045"/>
                  </a:lnTo>
                  <a:lnTo>
                    <a:pt x="371602" y="268605"/>
                  </a:lnTo>
                  <a:lnTo>
                    <a:pt x="371348" y="269240"/>
                  </a:lnTo>
                  <a:lnTo>
                    <a:pt x="353822" y="301498"/>
                  </a:lnTo>
                  <a:lnTo>
                    <a:pt x="353441" y="302133"/>
                  </a:lnTo>
                  <a:lnTo>
                    <a:pt x="330327" y="330200"/>
                  </a:lnTo>
                  <a:lnTo>
                    <a:pt x="329819" y="330708"/>
                  </a:lnTo>
                  <a:lnTo>
                    <a:pt x="301752" y="353949"/>
                  </a:lnTo>
                  <a:lnTo>
                    <a:pt x="301117" y="354330"/>
                  </a:lnTo>
                  <a:lnTo>
                    <a:pt x="268859" y="371856"/>
                  </a:lnTo>
                  <a:lnTo>
                    <a:pt x="268224" y="372110"/>
                  </a:lnTo>
                  <a:lnTo>
                    <a:pt x="232664" y="383159"/>
                  </a:lnTo>
                  <a:lnTo>
                    <a:pt x="232156" y="383286"/>
                  </a:lnTo>
                  <a:lnTo>
                    <a:pt x="213233" y="386207"/>
                  </a:lnTo>
                  <a:lnTo>
                    <a:pt x="212852" y="386207"/>
                  </a:lnTo>
                  <a:lnTo>
                    <a:pt x="193421" y="387223"/>
                  </a:lnTo>
                  <a:lnTo>
                    <a:pt x="193040" y="387223"/>
                  </a:lnTo>
                  <a:lnTo>
                    <a:pt x="173609" y="386207"/>
                  </a:lnTo>
                  <a:lnTo>
                    <a:pt x="173228" y="386207"/>
                  </a:lnTo>
                  <a:lnTo>
                    <a:pt x="154305" y="383286"/>
                  </a:lnTo>
                  <a:lnTo>
                    <a:pt x="153797" y="383159"/>
                  </a:lnTo>
                  <a:lnTo>
                    <a:pt x="118237" y="372110"/>
                  </a:lnTo>
                  <a:lnTo>
                    <a:pt x="117602" y="371856"/>
                  </a:lnTo>
                  <a:lnTo>
                    <a:pt x="85598" y="354330"/>
                  </a:lnTo>
                  <a:lnTo>
                    <a:pt x="84963" y="353949"/>
                  </a:lnTo>
                  <a:lnTo>
                    <a:pt x="56896" y="330708"/>
                  </a:lnTo>
                  <a:lnTo>
                    <a:pt x="56388" y="330200"/>
                  </a:lnTo>
                  <a:lnTo>
                    <a:pt x="33274" y="302133"/>
                  </a:lnTo>
                  <a:lnTo>
                    <a:pt x="32893" y="301498"/>
                  </a:lnTo>
                  <a:lnTo>
                    <a:pt x="15367" y="269240"/>
                  </a:lnTo>
                  <a:lnTo>
                    <a:pt x="15113" y="268605"/>
                  </a:lnTo>
                  <a:lnTo>
                    <a:pt x="4064" y="233045"/>
                  </a:lnTo>
                  <a:lnTo>
                    <a:pt x="3937" y="232537"/>
                  </a:lnTo>
                  <a:lnTo>
                    <a:pt x="1016" y="213614"/>
                  </a:lnTo>
                  <a:lnTo>
                    <a:pt x="1016" y="213233"/>
                  </a:lnTo>
                  <a:lnTo>
                    <a:pt x="0" y="193802"/>
                  </a:lnTo>
                  <a:lnTo>
                    <a:pt x="0" y="193421"/>
                  </a:lnTo>
                  <a:lnTo>
                    <a:pt x="1016" y="173990"/>
                  </a:lnTo>
                  <a:lnTo>
                    <a:pt x="1016" y="173609"/>
                  </a:lnTo>
                  <a:lnTo>
                    <a:pt x="3937" y="154686"/>
                  </a:lnTo>
                  <a:lnTo>
                    <a:pt x="4064" y="154178"/>
                  </a:lnTo>
                  <a:lnTo>
                    <a:pt x="15113" y="118618"/>
                  </a:lnTo>
                  <a:lnTo>
                    <a:pt x="15367" y="117983"/>
                  </a:lnTo>
                  <a:lnTo>
                    <a:pt x="32766" y="85598"/>
                  </a:lnTo>
                  <a:lnTo>
                    <a:pt x="33147" y="84963"/>
                  </a:lnTo>
                  <a:lnTo>
                    <a:pt x="56388" y="56896"/>
                  </a:lnTo>
                  <a:lnTo>
                    <a:pt x="56896" y="56388"/>
                  </a:lnTo>
                  <a:lnTo>
                    <a:pt x="84963" y="33274"/>
                  </a:lnTo>
                  <a:lnTo>
                    <a:pt x="85598" y="32893"/>
                  </a:lnTo>
                  <a:lnTo>
                    <a:pt x="117729" y="15367"/>
                  </a:lnTo>
                  <a:lnTo>
                    <a:pt x="118364" y="15113"/>
                  </a:lnTo>
                  <a:lnTo>
                    <a:pt x="153924" y="4064"/>
                  </a:lnTo>
                  <a:lnTo>
                    <a:pt x="154432" y="3937"/>
                  </a:lnTo>
                  <a:lnTo>
                    <a:pt x="173355" y="1016"/>
                  </a:lnTo>
                  <a:lnTo>
                    <a:pt x="173736" y="1016"/>
                  </a:lnTo>
                  <a:lnTo>
                    <a:pt x="193167" y="0"/>
                  </a:lnTo>
                  <a:lnTo>
                    <a:pt x="193548" y="0"/>
                  </a:lnTo>
                  <a:moveTo>
                    <a:pt x="193167" y="7493"/>
                  </a:moveTo>
                  <a:lnTo>
                    <a:pt x="193294" y="3683"/>
                  </a:lnTo>
                  <a:lnTo>
                    <a:pt x="193421" y="7493"/>
                  </a:lnTo>
                  <a:lnTo>
                    <a:pt x="173990" y="8509"/>
                  </a:lnTo>
                  <a:lnTo>
                    <a:pt x="173863" y="4699"/>
                  </a:lnTo>
                  <a:lnTo>
                    <a:pt x="174371" y="8382"/>
                  </a:lnTo>
                  <a:lnTo>
                    <a:pt x="155575" y="11430"/>
                  </a:lnTo>
                  <a:lnTo>
                    <a:pt x="155067" y="7620"/>
                  </a:lnTo>
                  <a:lnTo>
                    <a:pt x="156210" y="11176"/>
                  </a:lnTo>
                  <a:lnTo>
                    <a:pt x="120650" y="22225"/>
                  </a:lnTo>
                  <a:lnTo>
                    <a:pt x="119507" y="18669"/>
                  </a:lnTo>
                  <a:lnTo>
                    <a:pt x="121285" y="21971"/>
                  </a:lnTo>
                  <a:lnTo>
                    <a:pt x="89154" y="39497"/>
                  </a:lnTo>
                  <a:lnTo>
                    <a:pt x="87376" y="36195"/>
                  </a:lnTo>
                  <a:lnTo>
                    <a:pt x="89789" y="39116"/>
                  </a:lnTo>
                  <a:lnTo>
                    <a:pt x="61722" y="62230"/>
                  </a:lnTo>
                  <a:lnTo>
                    <a:pt x="59309" y="59309"/>
                  </a:lnTo>
                  <a:lnTo>
                    <a:pt x="62230" y="61722"/>
                  </a:lnTo>
                  <a:lnTo>
                    <a:pt x="38989" y="89789"/>
                  </a:lnTo>
                  <a:lnTo>
                    <a:pt x="36068" y="87376"/>
                  </a:lnTo>
                  <a:lnTo>
                    <a:pt x="39370" y="89154"/>
                  </a:lnTo>
                  <a:lnTo>
                    <a:pt x="21971" y="121539"/>
                  </a:lnTo>
                  <a:lnTo>
                    <a:pt x="18669" y="119761"/>
                  </a:lnTo>
                  <a:lnTo>
                    <a:pt x="22225" y="120904"/>
                  </a:lnTo>
                  <a:lnTo>
                    <a:pt x="11176" y="156464"/>
                  </a:lnTo>
                  <a:lnTo>
                    <a:pt x="7620" y="155321"/>
                  </a:lnTo>
                  <a:lnTo>
                    <a:pt x="11303" y="155829"/>
                  </a:lnTo>
                  <a:lnTo>
                    <a:pt x="8382" y="174752"/>
                  </a:lnTo>
                  <a:lnTo>
                    <a:pt x="4699" y="174244"/>
                  </a:lnTo>
                  <a:lnTo>
                    <a:pt x="8509" y="174371"/>
                  </a:lnTo>
                  <a:lnTo>
                    <a:pt x="7493" y="193802"/>
                  </a:lnTo>
                  <a:lnTo>
                    <a:pt x="3683" y="193675"/>
                  </a:lnTo>
                  <a:lnTo>
                    <a:pt x="7493" y="193548"/>
                  </a:lnTo>
                  <a:lnTo>
                    <a:pt x="8509" y="212979"/>
                  </a:lnTo>
                  <a:lnTo>
                    <a:pt x="4699" y="213106"/>
                  </a:lnTo>
                  <a:lnTo>
                    <a:pt x="8382" y="212598"/>
                  </a:lnTo>
                  <a:lnTo>
                    <a:pt x="11303" y="231521"/>
                  </a:lnTo>
                  <a:lnTo>
                    <a:pt x="7620" y="232029"/>
                  </a:lnTo>
                  <a:lnTo>
                    <a:pt x="11176" y="230886"/>
                  </a:lnTo>
                  <a:lnTo>
                    <a:pt x="22225" y="266446"/>
                  </a:lnTo>
                  <a:lnTo>
                    <a:pt x="18669" y="267589"/>
                  </a:lnTo>
                  <a:lnTo>
                    <a:pt x="21971" y="265811"/>
                  </a:lnTo>
                  <a:lnTo>
                    <a:pt x="39497" y="298069"/>
                  </a:lnTo>
                  <a:lnTo>
                    <a:pt x="36195" y="299847"/>
                  </a:lnTo>
                  <a:lnTo>
                    <a:pt x="39116" y="297434"/>
                  </a:lnTo>
                  <a:lnTo>
                    <a:pt x="62230" y="325374"/>
                  </a:lnTo>
                  <a:lnTo>
                    <a:pt x="59309" y="327787"/>
                  </a:lnTo>
                  <a:lnTo>
                    <a:pt x="61722" y="324866"/>
                  </a:lnTo>
                  <a:lnTo>
                    <a:pt x="89789" y="348107"/>
                  </a:lnTo>
                  <a:lnTo>
                    <a:pt x="87376" y="351028"/>
                  </a:lnTo>
                  <a:lnTo>
                    <a:pt x="89154" y="347726"/>
                  </a:lnTo>
                  <a:lnTo>
                    <a:pt x="121412" y="365252"/>
                  </a:lnTo>
                  <a:lnTo>
                    <a:pt x="119634" y="368554"/>
                  </a:lnTo>
                  <a:lnTo>
                    <a:pt x="120777" y="364998"/>
                  </a:lnTo>
                  <a:lnTo>
                    <a:pt x="156337" y="376047"/>
                  </a:lnTo>
                  <a:lnTo>
                    <a:pt x="155194" y="379603"/>
                  </a:lnTo>
                  <a:lnTo>
                    <a:pt x="155702" y="375920"/>
                  </a:lnTo>
                  <a:lnTo>
                    <a:pt x="174625" y="378841"/>
                  </a:lnTo>
                  <a:lnTo>
                    <a:pt x="174117" y="382524"/>
                  </a:lnTo>
                  <a:lnTo>
                    <a:pt x="174244" y="378714"/>
                  </a:lnTo>
                  <a:lnTo>
                    <a:pt x="193675" y="379730"/>
                  </a:lnTo>
                  <a:lnTo>
                    <a:pt x="193548" y="383540"/>
                  </a:lnTo>
                  <a:lnTo>
                    <a:pt x="193421" y="379730"/>
                  </a:lnTo>
                  <a:lnTo>
                    <a:pt x="212852" y="378714"/>
                  </a:lnTo>
                  <a:lnTo>
                    <a:pt x="212979" y="382524"/>
                  </a:lnTo>
                  <a:lnTo>
                    <a:pt x="212471" y="378841"/>
                  </a:lnTo>
                  <a:lnTo>
                    <a:pt x="231394" y="375920"/>
                  </a:lnTo>
                  <a:lnTo>
                    <a:pt x="231902" y="379603"/>
                  </a:lnTo>
                  <a:lnTo>
                    <a:pt x="230759" y="376047"/>
                  </a:lnTo>
                  <a:lnTo>
                    <a:pt x="266319" y="364998"/>
                  </a:lnTo>
                  <a:lnTo>
                    <a:pt x="267462" y="368554"/>
                  </a:lnTo>
                  <a:lnTo>
                    <a:pt x="265684" y="365252"/>
                  </a:lnTo>
                  <a:lnTo>
                    <a:pt x="297942" y="347726"/>
                  </a:lnTo>
                  <a:lnTo>
                    <a:pt x="299720" y="351028"/>
                  </a:lnTo>
                  <a:lnTo>
                    <a:pt x="297307" y="348107"/>
                  </a:lnTo>
                  <a:lnTo>
                    <a:pt x="325374" y="324866"/>
                  </a:lnTo>
                  <a:lnTo>
                    <a:pt x="327787" y="327787"/>
                  </a:lnTo>
                  <a:lnTo>
                    <a:pt x="324866" y="325374"/>
                  </a:lnTo>
                  <a:lnTo>
                    <a:pt x="347980" y="297307"/>
                  </a:lnTo>
                  <a:lnTo>
                    <a:pt x="350901" y="299720"/>
                  </a:lnTo>
                  <a:lnTo>
                    <a:pt x="347599" y="297942"/>
                  </a:lnTo>
                  <a:lnTo>
                    <a:pt x="365125" y="265684"/>
                  </a:lnTo>
                  <a:lnTo>
                    <a:pt x="368427" y="267462"/>
                  </a:lnTo>
                  <a:lnTo>
                    <a:pt x="364871" y="266319"/>
                  </a:lnTo>
                  <a:lnTo>
                    <a:pt x="375920" y="230759"/>
                  </a:lnTo>
                  <a:lnTo>
                    <a:pt x="379476" y="231902"/>
                  </a:lnTo>
                  <a:lnTo>
                    <a:pt x="375793" y="231394"/>
                  </a:lnTo>
                  <a:lnTo>
                    <a:pt x="378714" y="212471"/>
                  </a:lnTo>
                  <a:lnTo>
                    <a:pt x="382397" y="212979"/>
                  </a:lnTo>
                  <a:lnTo>
                    <a:pt x="378587" y="212852"/>
                  </a:lnTo>
                  <a:lnTo>
                    <a:pt x="379603" y="193421"/>
                  </a:lnTo>
                  <a:lnTo>
                    <a:pt x="383413" y="193548"/>
                  </a:lnTo>
                  <a:lnTo>
                    <a:pt x="379603" y="193675"/>
                  </a:lnTo>
                  <a:lnTo>
                    <a:pt x="378587" y="174244"/>
                  </a:lnTo>
                  <a:lnTo>
                    <a:pt x="382397" y="174117"/>
                  </a:lnTo>
                  <a:lnTo>
                    <a:pt x="378714" y="174625"/>
                  </a:lnTo>
                  <a:lnTo>
                    <a:pt x="375793" y="155702"/>
                  </a:lnTo>
                  <a:lnTo>
                    <a:pt x="379476" y="155194"/>
                  </a:lnTo>
                  <a:lnTo>
                    <a:pt x="375920" y="156337"/>
                  </a:lnTo>
                  <a:lnTo>
                    <a:pt x="364871" y="120777"/>
                  </a:lnTo>
                  <a:lnTo>
                    <a:pt x="368427" y="119634"/>
                  </a:lnTo>
                  <a:lnTo>
                    <a:pt x="365125" y="121412"/>
                  </a:lnTo>
                  <a:lnTo>
                    <a:pt x="347599" y="89154"/>
                  </a:lnTo>
                  <a:lnTo>
                    <a:pt x="350901" y="87376"/>
                  </a:lnTo>
                  <a:lnTo>
                    <a:pt x="347980" y="89789"/>
                  </a:lnTo>
                  <a:lnTo>
                    <a:pt x="324866" y="61722"/>
                  </a:lnTo>
                  <a:lnTo>
                    <a:pt x="327787" y="59309"/>
                  </a:lnTo>
                  <a:lnTo>
                    <a:pt x="325374" y="62230"/>
                  </a:lnTo>
                  <a:lnTo>
                    <a:pt x="297307" y="38989"/>
                  </a:lnTo>
                  <a:lnTo>
                    <a:pt x="299720" y="36068"/>
                  </a:lnTo>
                  <a:lnTo>
                    <a:pt x="297942" y="39370"/>
                  </a:lnTo>
                  <a:lnTo>
                    <a:pt x="265684" y="21844"/>
                  </a:lnTo>
                  <a:lnTo>
                    <a:pt x="267462" y="18542"/>
                  </a:lnTo>
                  <a:lnTo>
                    <a:pt x="266319" y="22098"/>
                  </a:lnTo>
                  <a:lnTo>
                    <a:pt x="230759" y="11049"/>
                  </a:lnTo>
                  <a:lnTo>
                    <a:pt x="231902" y="7493"/>
                  </a:lnTo>
                  <a:lnTo>
                    <a:pt x="231140" y="11430"/>
                  </a:lnTo>
                  <a:lnTo>
                    <a:pt x="212217" y="8509"/>
                  </a:lnTo>
                  <a:lnTo>
                    <a:pt x="212725" y="4826"/>
                  </a:lnTo>
                  <a:lnTo>
                    <a:pt x="212598" y="8636"/>
                  </a:lnTo>
                  <a:lnTo>
                    <a:pt x="193167" y="7493"/>
                  </a:lnTo>
                  <a:close/>
                </a:path>
              </a:pathLst>
            </a:custGeom>
            <a:solidFill>
              <a:srgbClr val="4EA72E"/>
            </a:solidFill>
          </p:spPr>
        </p:sp>
      </p:grpSp>
      <p:sp>
        <p:nvSpPr>
          <p:cNvPr id="76" name="Freeform 76"/>
          <p:cNvSpPr/>
          <p:nvPr/>
        </p:nvSpPr>
        <p:spPr>
          <a:xfrm>
            <a:off x="4989452" y="3868931"/>
            <a:ext cx="513188" cy="513788"/>
          </a:xfrm>
          <a:custGeom>
            <a:avLst/>
            <a:gdLst/>
            <a:ahLst/>
            <a:cxnLst/>
            <a:rect l="l" t="t" r="r" b="b"/>
            <a:pathLst>
              <a:path w="513188" h="513788">
                <a:moveTo>
                  <a:pt x="0" y="0"/>
                </a:moveTo>
                <a:lnTo>
                  <a:pt x="513188" y="0"/>
                </a:lnTo>
                <a:lnTo>
                  <a:pt x="513188" y="513788"/>
                </a:lnTo>
                <a:lnTo>
                  <a:pt x="0" y="513788"/>
                </a:lnTo>
                <a:lnTo>
                  <a:pt x="0" y="0"/>
                </a:lnTo>
                <a:close/>
              </a:path>
            </a:pathLst>
          </a:custGeom>
          <a:blipFill>
            <a:blip r:embed="rId35"/>
            <a:stretch>
              <a:fillRect/>
            </a:stretch>
          </a:blipFill>
        </p:spPr>
      </p:sp>
      <p:grpSp>
        <p:nvGrpSpPr>
          <p:cNvPr id="77" name="Group 77"/>
          <p:cNvGrpSpPr>
            <a:grpSpLocks noChangeAspect="1"/>
          </p:cNvGrpSpPr>
          <p:nvPr/>
        </p:nvGrpSpPr>
        <p:grpSpPr>
          <a:xfrm>
            <a:off x="5796791" y="4373375"/>
            <a:ext cx="606552" cy="432816"/>
            <a:chOff x="0" y="0"/>
            <a:chExt cx="808736" cy="577088"/>
          </a:xfrm>
        </p:grpSpPr>
        <p:sp>
          <p:nvSpPr>
            <p:cNvPr id="78" name="Freeform 78"/>
            <p:cNvSpPr/>
            <p:nvPr/>
          </p:nvSpPr>
          <p:spPr>
            <a:xfrm>
              <a:off x="0" y="0"/>
              <a:ext cx="808736" cy="577088"/>
            </a:xfrm>
            <a:custGeom>
              <a:avLst/>
              <a:gdLst/>
              <a:ahLst/>
              <a:cxnLst/>
              <a:rect l="l" t="t" r="r" b="b"/>
              <a:pathLst>
                <a:path w="808736" h="577088">
                  <a:moveTo>
                    <a:pt x="702691" y="30099"/>
                  </a:moveTo>
                  <a:cubicBezTo>
                    <a:pt x="712978" y="30099"/>
                    <a:pt x="721360" y="38481"/>
                    <a:pt x="721360" y="48768"/>
                  </a:cubicBezTo>
                  <a:lnTo>
                    <a:pt x="721360" y="470789"/>
                  </a:lnTo>
                  <a:cubicBezTo>
                    <a:pt x="721360" y="481076"/>
                    <a:pt x="712978" y="489458"/>
                    <a:pt x="702691" y="489458"/>
                  </a:cubicBezTo>
                  <a:lnTo>
                    <a:pt x="47752" y="489458"/>
                  </a:lnTo>
                  <a:cubicBezTo>
                    <a:pt x="37465" y="489458"/>
                    <a:pt x="29083" y="481076"/>
                    <a:pt x="29083" y="470789"/>
                  </a:cubicBezTo>
                  <a:lnTo>
                    <a:pt x="29083" y="48768"/>
                  </a:lnTo>
                  <a:cubicBezTo>
                    <a:pt x="29083" y="38481"/>
                    <a:pt x="37465" y="30099"/>
                    <a:pt x="47752" y="30099"/>
                  </a:cubicBezTo>
                  <a:close/>
                  <a:moveTo>
                    <a:pt x="0" y="0"/>
                  </a:moveTo>
                  <a:lnTo>
                    <a:pt x="0" y="577088"/>
                  </a:lnTo>
                  <a:lnTo>
                    <a:pt x="808736" y="577088"/>
                  </a:lnTo>
                  <a:lnTo>
                    <a:pt x="808736" y="0"/>
                  </a:lnTo>
                  <a:close/>
                </a:path>
              </a:pathLst>
            </a:custGeom>
            <a:blipFill>
              <a:blip r:embed="rId43"/>
              <a:stretch>
                <a:fillRect/>
              </a:stretch>
            </a:blipFill>
          </p:spPr>
        </p:sp>
      </p:grpSp>
      <p:grpSp>
        <p:nvGrpSpPr>
          <p:cNvPr id="79" name="Group 79"/>
          <p:cNvGrpSpPr>
            <a:grpSpLocks noChangeAspect="1"/>
          </p:cNvGrpSpPr>
          <p:nvPr/>
        </p:nvGrpSpPr>
        <p:grpSpPr>
          <a:xfrm>
            <a:off x="5836415" y="4394711"/>
            <a:ext cx="527304" cy="411480"/>
            <a:chOff x="0" y="0"/>
            <a:chExt cx="703072" cy="548640"/>
          </a:xfrm>
        </p:grpSpPr>
        <p:sp>
          <p:nvSpPr>
            <p:cNvPr id="80" name="Freeform 80"/>
            <p:cNvSpPr/>
            <p:nvPr/>
          </p:nvSpPr>
          <p:spPr>
            <a:xfrm>
              <a:off x="0" y="0"/>
              <a:ext cx="703072" cy="548640"/>
            </a:xfrm>
            <a:custGeom>
              <a:avLst/>
              <a:gdLst/>
              <a:ahLst/>
              <a:cxnLst/>
              <a:rect l="l" t="t" r="r" b="b"/>
              <a:pathLst>
                <a:path w="703072" h="548640">
                  <a:moveTo>
                    <a:pt x="0" y="0"/>
                  </a:moveTo>
                  <a:lnTo>
                    <a:pt x="0" y="1651"/>
                  </a:lnTo>
                  <a:lnTo>
                    <a:pt x="649859" y="1651"/>
                  </a:lnTo>
                  <a:cubicBezTo>
                    <a:pt x="660146" y="1651"/>
                    <a:pt x="668528" y="10033"/>
                    <a:pt x="668528" y="20320"/>
                  </a:cubicBezTo>
                  <a:lnTo>
                    <a:pt x="668528" y="442341"/>
                  </a:lnTo>
                  <a:cubicBezTo>
                    <a:pt x="668528" y="452628"/>
                    <a:pt x="660146" y="461010"/>
                    <a:pt x="649859" y="461010"/>
                  </a:cubicBezTo>
                  <a:lnTo>
                    <a:pt x="0" y="461010"/>
                  </a:lnTo>
                  <a:lnTo>
                    <a:pt x="0" y="548640"/>
                  </a:lnTo>
                  <a:lnTo>
                    <a:pt x="703072" y="548640"/>
                  </a:lnTo>
                  <a:lnTo>
                    <a:pt x="703072" y="0"/>
                  </a:lnTo>
                  <a:close/>
                </a:path>
              </a:pathLst>
            </a:custGeom>
            <a:blipFill>
              <a:blip r:embed="rId44"/>
              <a:stretch>
                <a:fillRect/>
              </a:stretch>
            </a:blipFill>
          </p:spPr>
        </p:sp>
      </p:grpSp>
      <p:sp>
        <p:nvSpPr>
          <p:cNvPr id="81" name="Freeform 81"/>
          <p:cNvSpPr/>
          <p:nvPr/>
        </p:nvSpPr>
        <p:spPr>
          <a:xfrm>
            <a:off x="5752643" y="4329913"/>
            <a:ext cx="651119" cy="476612"/>
          </a:xfrm>
          <a:custGeom>
            <a:avLst/>
            <a:gdLst/>
            <a:ahLst/>
            <a:cxnLst/>
            <a:rect l="l" t="t" r="r" b="b"/>
            <a:pathLst>
              <a:path w="651119" h="476612">
                <a:moveTo>
                  <a:pt x="0" y="0"/>
                </a:moveTo>
                <a:lnTo>
                  <a:pt x="651119" y="0"/>
                </a:lnTo>
                <a:lnTo>
                  <a:pt x="651119" y="476612"/>
                </a:lnTo>
                <a:lnTo>
                  <a:pt x="0" y="476612"/>
                </a:lnTo>
                <a:lnTo>
                  <a:pt x="0" y="0"/>
                </a:lnTo>
                <a:close/>
              </a:path>
            </a:pathLst>
          </a:custGeom>
          <a:blipFill>
            <a:blip r:embed="rId45">
              <a:extLst>
                <a:ext uri="{96DAC541-7B7A-43D3-8B79-37D633B846F1}">
                  <asvg:svgBlip xmlns:asvg="http://schemas.microsoft.com/office/drawing/2016/SVG/main" r:embed="rId46"/>
                </a:ext>
              </a:extLst>
            </a:blip>
            <a:stretch>
              <a:fillRect/>
            </a:stretch>
          </a:blipFill>
        </p:spPr>
      </p:sp>
      <p:grpSp>
        <p:nvGrpSpPr>
          <p:cNvPr id="82" name="Group 82"/>
          <p:cNvGrpSpPr>
            <a:grpSpLocks noChangeAspect="1"/>
          </p:cNvGrpSpPr>
          <p:nvPr/>
        </p:nvGrpSpPr>
        <p:grpSpPr>
          <a:xfrm>
            <a:off x="6345431" y="4373375"/>
            <a:ext cx="606552" cy="432816"/>
            <a:chOff x="0" y="0"/>
            <a:chExt cx="808736" cy="577088"/>
          </a:xfrm>
        </p:grpSpPr>
        <p:sp>
          <p:nvSpPr>
            <p:cNvPr id="83" name="Freeform 83"/>
            <p:cNvSpPr/>
            <p:nvPr/>
          </p:nvSpPr>
          <p:spPr>
            <a:xfrm>
              <a:off x="0" y="0"/>
              <a:ext cx="808736" cy="577088"/>
            </a:xfrm>
            <a:custGeom>
              <a:avLst/>
              <a:gdLst/>
              <a:ahLst/>
              <a:cxnLst/>
              <a:rect l="l" t="t" r="r" b="b"/>
              <a:pathLst>
                <a:path w="808736" h="577088">
                  <a:moveTo>
                    <a:pt x="703580" y="30099"/>
                  </a:moveTo>
                  <a:cubicBezTo>
                    <a:pt x="713867" y="30099"/>
                    <a:pt x="722249" y="38481"/>
                    <a:pt x="722249" y="48768"/>
                  </a:cubicBezTo>
                  <a:lnTo>
                    <a:pt x="722249" y="470789"/>
                  </a:lnTo>
                  <a:cubicBezTo>
                    <a:pt x="722249" y="481076"/>
                    <a:pt x="713867" y="489458"/>
                    <a:pt x="703580" y="489458"/>
                  </a:cubicBezTo>
                  <a:lnTo>
                    <a:pt x="48768" y="489458"/>
                  </a:lnTo>
                  <a:cubicBezTo>
                    <a:pt x="38481" y="489458"/>
                    <a:pt x="30099" y="481076"/>
                    <a:pt x="30099" y="470789"/>
                  </a:cubicBezTo>
                  <a:lnTo>
                    <a:pt x="30099" y="48768"/>
                  </a:lnTo>
                  <a:cubicBezTo>
                    <a:pt x="30099" y="38481"/>
                    <a:pt x="38481" y="30099"/>
                    <a:pt x="48768" y="30099"/>
                  </a:cubicBezTo>
                  <a:close/>
                  <a:moveTo>
                    <a:pt x="0" y="0"/>
                  </a:moveTo>
                  <a:lnTo>
                    <a:pt x="0" y="577088"/>
                  </a:lnTo>
                  <a:lnTo>
                    <a:pt x="808736" y="577088"/>
                  </a:lnTo>
                  <a:lnTo>
                    <a:pt x="808736" y="0"/>
                  </a:lnTo>
                  <a:close/>
                </a:path>
              </a:pathLst>
            </a:custGeom>
            <a:blipFill>
              <a:blip r:embed="rId47"/>
              <a:stretch>
                <a:fillRect/>
              </a:stretch>
            </a:blipFill>
          </p:spPr>
        </p:sp>
      </p:grpSp>
      <p:grpSp>
        <p:nvGrpSpPr>
          <p:cNvPr id="84" name="Group 84"/>
          <p:cNvGrpSpPr>
            <a:grpSpLocks noChangeAspect="1"/>
          </p:cNvGrpSpPr>
          <p:nvPr/>
        </p:nvGrpSpPr>
        <p:grpSpPr>
          <a:xfrm>
            <a:off x="6397247" y="4394711"/>
            <a:ext cx="502920" cy="411480"/>
            <a:chOff x="0" y="0"/>
            <a:chExt cx="670560" cy="548640"/>
          </a:xfrm>
        </p:grpSpPr>
        <p:sp>
          <p:nvSpPr>
            <p:cNvPr id="85" name="Freeform 85"/>
            <p:cNvSpPr/>
            <p:nvPr/>
          </p:nvSpPr>
          <p:spPr>
            <a:xfrm>
              <a:off x="0" y="0"/>
              <a:ext cx="670560" cy="548640"/>
            </a:xfrm>
            <a:custGeom>
              <a:avLst/>
              <a:gdLst/>
              <a:ahLst/>
              <a:cxnLst/>
              <a:rect l="l" t="t" r="r" b="b"/>
              <a:pathLst>
                <a:path w="670560" h="548640">
                  <a:moveTo>
                    <a:pt x="0" y="0"/>
                  </a:moveTo>
                  <a:lnTo>
                    <a:pt x="0" y="1651"/>
                  </a:lnTo>
                  <a:lnTo>
                    <a:pt x="634492" y="1651"/>
                  </a:lnTo>
                  <a:cubicBezTo>
                    <a:pt x="644779" y="1651"/>
                    <a:pt x="653161" y="10033"/>
                    <a:pt x="653161" y="20320"/>
                  </a:cubicBezTo>
                  <a:lnTo>
                    <a:pt x="653161" y="442341"/>
                  </a:lnTo>
                  <a:cubicBezTo>
                    <a:pt x="653161" y="452628"/>
                    <a:pt x="644779" y="461010"/>
                    <a:pt x="634492" y="461010"/>
                  </a:cubicBezTo>
                  <a:lnTo>
                    <a:pt x="0" y="461010"/>
                  </a:lnTo>
                  <a:lnTo>
                    <a:pt x="0" y="548640"/>
                  </a:lnTo>
                  <a:lnTo>
                    <a:pt x="670560" y="548640"/>
                  </a:lnTo>
                  <a:lnTo>
                    <a:pt x="670560" y="0"/>
                  </a:lnTo>
                  <a:close/>
                </a:path>
              </a:pathLst>
            </a:custGeom>
            <a:blipFill>
              <a:blip r:embed="rId48"/>
              <a:stretch>
                <a:fillRect/>
              </a:stretch>
            </a:blipFill>
          </p:spPr>
        </p:sp>
      </p:grpSp>
      <p:sp>
        <p:nvSpPr>
          <p:cNvPr id="86" name="Freeform 86"/>
          <p:cNvSpPr/>
          <p:nvPr/>
        </p:nvSpPr>
        <p:spPr>
          <a:xfrm>
            <a:off x="5056032" y="4930816"/>
            <a:ext cx="1760515" cy="10573"/>
          </a:xfrm>
          <a:custGeom>
            <a:avLst/>
            <a:gdLst/>
            <a:ahLst/>
            <a:cxnLst/>
            <a:rect l="l" t="t" r="r" b="b"/>
            <a:pathLst>
              <a:path w="1760515" h="10573">
                <a:moveTo>
                  <a:pt x="0" y="0"/>
                </a:moveTo>
                <a:lnTo>
                  <a:pt x="1760515" y="0"/>
                </a:lnTo>
                <a:lnTo>
                  <a:pt x="1760515" y="10573"/>
                </a:lnTo>
                <a:lnTo>
                  <a:pt x="0" y="10573"/>
                </a:lnTo>
                <a:lnTo>
                  <a:pt x="0" y="0"/>
                </a:lnTo>
                <a:close/>
              </a:path>
            </a:pathLst>
          </a:custGeom>
          <a:blipFill>
            <a:blip r:embed="rId49">
              <a:extLst>
                <a:ext uri="{96DAC541-7B7A-43D3-8B79-37D633B846F1}">
                  <asvg:svgBlip xmlns:asvg="http://schemas.microsoft.com/office/drawing/2016/SVG/main" r:embed="rId50"/>
                </a:ext>
              </a:extLst>
            </a:blip>
            <a:stretch>
              <a:fillRect/>
            </a:stretch>
          </a:blipFill>
        </p:spPr>
      </p:sp>
      <p:sp>
        <p:nvSpPr>
          <p:cNvPr id="87" name="Freeform 87"/>
          <p:cNvSpPr/>
          <p:nvPr/>
        </p:nvSpPr>
        <p:spPr>
          <a:xfrm>
            <a:off x="5083759" y="3497037"/>
            <a:ext cx="1760515" cy="10573"/>
          </a:xfrm>
          <a:custGeom>
            <a:avLst/>
            <a:gdLst/>
            <a:ahLst/>
            <a:cxnLst/>
            <a:rect l="l" t="t" r="r" b="b"/>
            <a:pathLst>
              <a:path w="1760515" h="10573">
                <a:moveTo>
                  <a:pt x="0" y="0"/>
                </a:moveTo>
                <a:lnTo>
                  <a:pt x="1760515" y="0"/>
                </a:lnTo>
                <a:lnTo>
                  <a:pt x="1760515" y="10573"/>
                </a:lnTo>
                <a:lnTo>
                  <a:pt x="0" y="10573"/>
                </a:lnTo>
                <a:lnTo>
                  <a:pt x="0" y="0"/>
                </a:lnTo>
                <a:close/>
              </a:path>
            </a:pathLst>
          </a:custGeom>
          <a:blipFill>
            <a:blip r:embed="rId49">
              <a:extLst>
                <a:ext uri="{96DAC541-7B7A-43D3-8B79-37D633B846F1}">
                  <asvg:svgBlip xmlns:asvg="http://schemas.microsoft.com/office/drawing/2016/SVG/main" r:embed="rId51"/>
                </a:ext>
              </a:extLst>
            </a:blip>
            <a:stretch>
              <a:fillRect/>
            </a:stretch>
          </a:blipFill>
        </p:spPr>
      </p:sp>
      <p:sp>
        <p:nvSpPr>
          <p:cNvPr id="88" name="Freeform 88"/>
          <p:cNvSpPr/>
          <p:nvPr/>
        </p:nvSpPr>
        <p:spPr>
          <a:xfrm>
            <a:off x="6301997" y="4329913"/>
            <a:ext cx="651119" cy="476612"/>
          </a:xfrm>
          <a:custGeom>
            <a:avLst/>
            <a:gdLst/>
            <a:ahLst/>
            <a:cxnLst/>
            <a:rect l="l" t="t" r="r" b="b"/>
            <a:pathLst>
              <a:path w="651119" h="476612">
                <a:moveTo>
                  <a:pt x="0" y="0"/>
                </a:moveTo>
                <a:lnTo>
                  <a:pt x="651120" y="0"/>
                </a:lnTo>
                <a:lnTo>
                  <a:pt x="651120" y="476612"/>
                </a:lnTo>
                <a:lnTo>
                  <a:pt x="0" y="476612"/>
                </a:lnTo>
                <a:lnTo>
                  <a:pt x="0" y="0"/>
                </a:lnTo>
                <a:close/>
              </a:path>
            </a:pathLst>
          </a:custGeom>
          <a:blipFill>
            <a:blip r:embed="rId45">
              <a:extLst>
                <a:ext uri="{96DAC541-7B7A-43D3-8B79-37D633B846F1}">
                  <asvg:svgBlip xmlns:asvg="http://schemas.microsoft.com/office/drawing/2016/SVG/main" r:embed="rId52"/>
                </a:ext>
              </a:extLst>
            </a:blip>
            <a:stretch>
              <a:fillRect/>
            </a:stretch>
          </a:blipFill>
        </p:spPr>
      </p:sp>
      <p:sp>
        <p:nvSpPr>
          <p:cNvPr id="89" name="Freeform 89"/>
          <p:cNvSpPr/>
          <p:nvPr/>
        </p:nvSpPr>
        <p:spPr>
          <a:xfrm>
            <a:off x="5008921" y="5176961"/>
            <a:ext cx="564509" cy="565166"/>
          </a:xfrm>
          <a:custGeom>
            <a:avLst/>
            <a:gdLst/>
            <a:ahLst/>
            <a:cxnLst/>
            <a:rect l="l" t="t" r="r" b="b"/>
            <a:pathLst>
              <a:path w="564509" h="565166">
                <a:moveTo>
                  <a:pt x="0" y="0"/>
                </a:moveTo>
                <a:lnTo>
                  <a:pt x="564509" y="0"/>
                </a:lnTo>
                <a:lnTo>
                  <a:pt x="564509" y="565166"/>
                </a:lnTo>
                <a:lnTo>
                  <a:pt x="0" y="565166"/>
                </a:lnTo>
                <a:lnTo>
                  <a:pt x="0" y="0"/>
                </a:lnTo>
                <a:close/>
              </a:path>
            </a:pathLst>
          </a:custGeom>
          <a:blipFill>
            <a:blip r:embed="rId53"/>
            <a:stretch>
              <a:fillRect b="-1"/>
            </a:stretch>
          </a:blipFill>
        </p:spPr>
      </p:sp>
      <p:sp>
        <p:nvSpPr>
          <p:cNvPr id="90" name="Freeform 90"/>
          <p:cNvSpPr/>
          <p:nvPr/>
        </p:nvSpPr>
        <p:spPr>
          <a:xfrm>
            <a:off x="9192397" y="3697243"/>
            <a:ext cx="311458" cy="311820"/>
          </a:xfrm>
          <a:custGeom>
            <a:avLst/>
            <a:gdLst/>
            <a:ahLst/>
            <a:cxnLst/>
            <a:rect l="l" t="t" r="r" b="b"/>
            <a:pathLst>
              <a:path w="311458" h="311820">
                <a:moveTo>
                  <a:pt x="0" y="0"/>
                </a:moveTo>
                <a:lnTo>
                  <a:pt x="311457" y="0"/>
                </a:lnTo>
                <a:lnTo>
                  <a:pt x="311457" y="311820"/>
                </a:lnTo>
                <a:lnTo>
                  <a:pt x="0" y="311820"/>
                </a:lnTo>
                <a:lnTo>
                  <a:pt x="0" y="0"/>
                </a:lnTo>
                <a:close/>
              </a:path>
            </a:pathLst>
          </a:custGeom>
          <a:blipFill>
            <a:blip r:embed="rId54"/>
            <a:stretch>
              <a:fillRect/>
            </a:stretch>
          </a:blipFill>
        </p:spPr>
      </p:sp>
      <p:sp>
        <p:nvSpPr>
          <p:cNvPr id="91" name="Freeform 91"/>
          <p:cNvSpPr/>
          <p:nvPr/>
        </p:nvSpPr>
        <p:spPr>
          <a:xfrm>
            <a:off x="9192397" y="4140946"/>
            <a:ext cx="311458" cy="311820"/>
          </a:xfrm>
          <a:custGeom>
            <a:avLst/>
            <a:gdLst/>
            <a:ahLst/>
            <a:cxnLst/>
            <a:rect l="l" t="t" r="r" b="b"/>
            <a:pathLst>
              <a:path w="311458" h="311820">
                <a:moveTo>
                  <a:pt x="0" y="0"/>
                </a:moveTo>
                <a:lnTo>
                  <a:pt x="311457" y="0"/>
                </a:lnTo>
                <a:lnTo>
                  <a:pt x="311457" y="311820"/>
                </a:lnTo>
                <a:lnTo>
                  <a:pt x="0" y="311820"/>
                </a:lnTo>
                <a:lnTo>
                  <a:pt x="0" y="0"/>
                </a:lnTo>
                <a:close/>
              </a:path>
            </a:pathLst>
          </a:custGeom>
          <a:blipFill>
            <a:blip r:embed="rId55"/>
            <a:stretch>
              <a:fillRect/>
            </a:stretch>
          </a:blipFill>
        </p:spPr>
      </p:sp>
      <p:sp>
        <p:nvSpPr>
          <p:cNvPr id="92" name="Freeform 92"/>
          <p:cNvSpPr/>
          <p:nvPr/>
        </p:nvSpPr>
        <p:spPr>
          <a:xfrm>
            <a:off x="9554766" y="3706358"/>
            <a:ext cx="311458" cy="311820"/>
          </a:xfrm>
          <a:custGeom>
            <a:avLst/>
            <a:gdLst/>
            <a:ahLst/>
            <a:cxnLst/>
            <a:rect l="l" t="t" r="r" b="b"/>
            <a:pathLst>
              <a:path w="311458" h="311820">
                <a:moveTo>
                  <a:pt x="0" y="0"/>
                </a:moveTo>
                <a:lnTo>
                  <a:pt x="311458" y="0"/>
                </a:lnTo>
                <a:lnTo>
                  <a:pt x="311458" y="311820"/>
                </a:lnTo>
                <a:lnTo>
                  <a:pt x="0" y="311820"/>
                </a:lnTo>
                <a:lnTo>
                  <a:pt x="0" y="0"/>
                </a:lnTo>
                <a:close/>
              </a:path>
            </a:pathLst>
          </a:custGeom>
          <a:blipFill>
            <a:blip r:embed="rId56"/>
            <a:stretch>
              <a:fillRect/>
            </a:stretch>
          </a:blipFill>
        </p:spPr>
      </p:sp>
      <p:sp>
        <p:nvSpPr>
          <p:cNvPr id="93" name="Freeform 93"/>
          <p:cNvSpPr/>
          <p:nvPr/>
        </p:nvSpPr>
        <p:spPr>
          <a:xfrm>
            <a:off x="9575683" y="4143946"/>
            <a:ext cx="283140" cy="283474"/>
          </a:xfrm>
          <a:custGeom>
            <a:avLst/>
            <a:gdLst/>
            <a:ahLst/>
            <a:cxnLst/>
            <a:rect l="l" t="t" r="r" b="b"/>
            <a:pathLst>
              <a:path w="283140" h="283474">
                <a:moveTo>
                  <a:pt x="0" y="0"/>
                </a:moveTo>
                <a:lnTo>
                  <a:pt x="283140" y="0"/>
                </a:lnTo>
                <a:lnTo>
                  <a:pt x="283140" y="283474"/>
                </a:lnTo>
                <a:lnTo>
                  <a:pt x="0" y="283474"/>
                </a:lnTo>
                <a:lnTo>
                  <a:pt x="0" y="0"/>
                </a:lnTo>
                <a:close/>
              </a:path>
            </a:pathLst>
          </a:custGeom>
          <a:blipFill>
            <a:blip r:embed="rId57"/>
            <a:stretch>
              <a:fillRect/>
            </a:stretch>
          </a:blipFill>
        </p:spPr>
      </p:sp>
      <p:sp>
        <p:nvSpPr>
          <p:cNvPr id="94" name="Freeform 94"/>
          <p:cNvSpPr/>
          <p:nvPr/>
        </p:nvSpPr>
        <p:spPr>
          <a:xfrm>
            <a:off x="7786173" y="2483396"/>
            <a:ext cx="599313" cy="600018"/>
          </a:xfrm>
          <a:custGeom>
            <a:avLst/>
            <a:gdLst/>
            <a:ahLst/>
            <a:cxnLst/>
            <a:rect l="l" t="t" r="r" b="b"/>
            <a:pathLst>
              <a:path w="599313" h="600018">
                <a:moveTo>
                  <a:pt x="0" y="0"/>
                </a:moveTo>
                <a:lnTo>
                  <a:pt x="599313" y="0"/>
                </a:lnTo>
                <a:lnTo>
                  <a:pt x="599313" y="600018"/>
                </a:lnTo>
                <a:lnTo>
                  <a:pt x="0" y="600018"/>
                </a:lnTo>
                <a:lnTo>
                  <a:pt x="0" y="0"/>
                </a:lnTo>
                <a:close/>
              </a:path>
            </a:pathLst>
          </a:custGeom>
          <a:blipFill>
            <a:blip r:embed="rId58"/>
            <a:stretch>
              <a:fillRect/>
            </a:stretch>
          </a:blipFill>
        </p:spPr>
      </p:sp>
      <p:sp>
        <p:nvSpPr>
          <p:cNvPr id="95" name="Freeform 95"/>
          <p:cNvSpPr/>
          <p:nvPr/>
        </p:nvSpPr>
        <p:spPr>
          <a:xfrm>
            <a:off x="7641069" y="5035325"/>
            <a:ext cx="495300" cy="495881"/>
          </a:xfrm>
          <a:custGeom>
            <a:avLst/>
            <a:gdLst/>
            <a:ahLst/>
            <a:cxnLst/>
            <a:rect l="l" t="t" r="r" b="b"/>
            <a:pathLst>
              <a:path w="495300" h="495881">
                <a:moveTo>
                  <a:pt x="0" y="0"/>
                </a:moveTo>
                <a:lnTo>
                  <a:pt x="495300" y="0"/>
                </a:lnTo>
                <a:lnTo>
                  <a:pt x="495300" y="495881"/>
                </a:lnTo>
                <a:lnTo>
                  <a:pt x="0" y="495881"/>
                </a:lnTo>
                <a:lnTo>
                  <a:pt x="0" y="0"/>
                </a:lnTo>
                <a:close/>
              </a:path>
            </a:pathLst>
          </a:custGeom>
          <a:blipFill>
            <a:blip r:embed="rId59"/>
            <a:stretch>
              <a:fillRect/>
            </a:stretch>
          </a:blipFill>
        </p:spPr>
      </p:sp>
      <p:sp>
        <p:nvSpPr>
          <p:cNvPr id="96" name="Freeform 96"/>
          <p:cNvSpPr/>
          <p:nvPr/>
        </p:nvSpPr>
        <p:spPr>
          <a:xfrm>
            <a:off x="7213597" y="1768412"/>
            <a:ext cx="2984354" cy="424958"/>
          </a:xfrm>
          <a:custGeom>
            <a:avLst/>
            <a:gdLst/>
            <a:ahLst/>
            <a:cxnLst/>
            <a:rect l="l" t="t" r="r" b="b"/>
            <a:pathLst>
              <a:path w="2984354" h="424958">
                <a:moveTo>
                  <a:pt x="0" y="0"/>
                </a:moveTo>
                <a:lnTo>
                  <a:pt x="2984354" y="0"/>
                </a:lnTo>
                <a:lnTo>
                  <a:pt x="2984354" y="424957"/>
                </a:lnTo>
                <a:lnTo>
                  <a:pt x="0" y="424957"/>
                </a:lnTo>
                <a:lnTo>
                  <a:pt x="0" y="0"/>
                </a:lnTo>
                <a:close/>
              </a:path>
            </a:pathLst>
          </a:custGeom>
          <a:blipFill>
            <a:blip r:embed="rId60">
              <a:extLst>
                <a:ext uri="{96DAC541-7B7A-43D3-8B79-37D633B846F1}">
                  <asvg:svgBlip xmlns:asvg="http://schemas.microsoft.com/office/drawing/2016/SVG/main" r:embed="rId61"/>
                </a:ext>
              </a:extLst>
            </a:blip>
            <a:stretch>
              <a:fillRect/>
            </a:stretch>
          </a:blipFill>
        </p:spPr>
      </p:sp>
      <p:sp>
        <p:nvSpPr>
          <p:cNvPr id="97" name="TextBox 97"/>
          <p:cNvSpPr txBox="1"/>
          <p:nvPr/>
        </p:nvSpPr>
        <p:spPr>
          <a:xfrm>
            <a:off x="893264" y="6321268"/>
            <a:ext cx="3051686" cy="207807"/>
          </a:xfrm>
          <a:prstGeom prst="rect">
            <a:avLst/>
          </a:prstGeom>
        </p:spPr>
        <p:txBody>
          <a:bodyPr lIns="0" tIns="0" rIns="0" bIns="0" rtlCol="0" anchor="t">
            <a:spAutoFit/>
          </a:bodyPr>
          <a:lstStyle/>
          <a:p>
            <a:pPr algn="l">
              <a:lnSpc>
                <a:spcPts val="791"/>
              </a:lnSpc>
            </a:pPr>
            <a:r>
              <a:rPr lang="en-US" sz="700" spc="7" dirty="0">
                <a:solidFill>
                  <a:srgbClr val="000000"/>
                </a:solidFill>
                <a:latin typeface="Montserrat 1"/>
                <a:ea typeface="Montserrat 1"/>
                <a:cs typeface="Montserrat 1"/>
                <a:sym typeface="Montserrat 1"/>
              </a:rPr>
              <a:t>World Bank Group * 103 per 1000 adolescent girls aged 15-19 years – National Average </a:t>
            </a:r>
          </a:p>
        </p:txBody>
      </p:sp>
      <p:sp>
        <p:nvSpPr>
          <p:cNvPr id="98" name="TextBox 98"/>
          <p:cNvSpPr txBox="1"/>
          <p:nvPr/>
        </p:nvSpPr>
        <p:spPr>
          <a:xfrm>
            <a:off x="893264" y="1206475"/>
            <a:ext cx="8462486" cy="487313"/>
          </a:xfrm>
          <a:prstGeom prst="rect">
            <a:avLst/>
          </a:prstGeom>
        </p:spPr>
        <p:txBody>
          <a:bodyPr lIns="0" tIns="0" rIns="0" bIns="0" rtlCol="0" anchor="t">
            <a:spAutoFit/>
          </a:bodyPr>
          <a:lstStyle/>
          <a:p>
            <a:pPr algn="l">
              <a:lnSpc>
                <a:spcPts val="1896"/>
              </a:lnSpc>
            </a:pPr>
            <a:r>
              <a:rPr lang="en-US" sz="1601" b="1" dirty="0">
                <a:solidFill>
                  <a:srgbClr val="0B76A0"/>
                </a:solidFill>
                <a:latin typeface="Montserrat 1 Bold"/>
                <a:ea typeface="Montserrat 1 Bold"/>
                <a:cs typeface="Montserrat 1 Bold"/>
                <a:sym typeface="Montserrat 1 Bold"/>
              </a:rPr>
              <a:t>The challenges in the Nigerian Education Sector Data Collection presents a marked opportunity to increase access, improve quality and enhance systems </a:t>
            </a:r>
          </a:p>
        </p:txBody>
      </p:sp>
      <p:sp>
        <p:nvSpPr>
          <p:cNvPr id="99" name="TextBox 99"/>
          <p:cNvSpPr txBox="1"/>
          <p:nvPr/>
        </p:nvSpPr>
        <p:spPr>
          <a:xfrm>
            <a:off x="1804473" y="4167368"/>
            <a:ext cx="1008688" cy="333089"/>
          </a:xfrm>
          <a:prstGeom prst="rect">
            <a:avLst/>
          </a:prstGeom>
        </p:spPr>
        <p:txBody>
          <a:bodyPr lIns="0" tIns="0" rIns="0" bIns="0" rtlCol="0" anchor="t">
            <a:spAutoFit/>
          </a:bodyPr>
          <a:lstStyle/>
          <a:p>
            <a:pPr algn="l">
              <a:lnSpc>
                <a:spcPts val="1296"/>
              </a:lnSpc>
            </a:pPr>
            <a:r>
              <a:rPr lang="en-US" sz="1101" spc="2">
                <a:solidFill>
                  <a:srgbClr val="000000"/>
                </a:solidFill>
                <a:latin typeface="Montserrat 1"/>
                <a:ea typeface="Montserrat 1"/>
                <a:cs typeface="Montserrat 1"/>
                <a:sym typeface="Montserrat 1"/>
              </a:rPr>
              <a:t>Out of School Children</a:t>
            </a:r>
          </a:p>
        </p:txBody>
      </p:sp>
      <p:sp>
        <p:nvSpPr>
          <p:cNvPr id="100" name="TextBox 100"/>
          <p:cNvSpPr txBox="1"/>
          <p:nvPr/>
        </p:nvSpPr>
        <p:spPr>
          <a:xfrm>
            <a:off x="1823876" y="2082155"/>
            <a:ext cx="1078125" cy="345662"/>
          </a:xfrm>
          <a:prstGeom prst="rect">
            <a:avLst/>
          </a:prstGeom>
        </p:spPr>
        <p:txBody>
          <a:bodyPr lIns="0" tIns="0" rIns="0" bIns="0" rtlCol="0" anchor="t">
            <a:spAutoFit/>
          </a:bodyPr>
          <a:lstStyle/>
          <a:p>
            <a:pPr algn="l">
              <a:lnSpc>
                <a:spcPts val="1320"/>
              </a:lnSpc>
            </a:pPr>
            <a:r>
              <a:rPr lang="en-US" sz="1101" spc="5">
                <a:solidFill>
                  <a:srgbClr val="000000"/>
                </a:solidFill>
                <a:latin typeface="Montserrat 1"/>
                <a:ea typeface="Montserrat 1"/>
                <a:cs typeface="Montserrat 1"/>
                <a:sym typeface="Montserrat 1"/>
              </a:rPr>
              <a:t>Children Aged 5-14</a:t>
            </a:r>
          </a:p>
        </p:txBody>
      </p:sp>
      <p:sp>
        <p:nvSpPr>
          <p:cNvPr id="101" name="TextBox 101"/>
          <p:cNvSpPr txBox="1"/>
          <p:nvPr/>
        </p:nvSpPr>
        <p:spPr>
          <a:xfrm>
            <a:off x="1748580" y="2889875"/>
            <a:ext cx="1248632" cy="854678"/>
          </a:xfrm>
          <a:prstGeom prst="rect">
            <a:avLst/>
          </a:prstGeom>
        </p:spPr>
        <p:txBody>
          <a:bodyPr lIns="0" tIns="0" rIns="0" bIns="0" rtlCol="0" anchor="t">
            <a:spAutoFit/>
          </a:bodyPr>
          <a:lstStyle/>
          <a:p>
            <a:pPr algn="l">
              <a:lnSpc>
                <a:spcPts val="1308"/>
              </a:lnSpc>
            </a:pPr>
            <a:r>
              <a:rPr lang="en-US" sz="1101" spc="4">
                <a:solidFill>
                  <a:srgbClr val="000000"/>
                </a:solidFill>
                <a:latin typeface="Montserrat 1"/>
                <a:ea typeface="Montserrat 1"/>
                <a:cs typeface="Montserrat 1"/>
                <a:sym typeface="Montserrat 1"/>
              </a:rPr>
              <a:t>Learning Poor Children Who Cannot Read Age-Appropriate </a:t>
            </a:r>
          </a:p>
          <a:p>
            <a:pPr algn="l">
              <a:lnSpc>
                <a:spcPts val="1512"/>
              </a:lnSpc>
            </a:pPr>
            <a:r>
              <a:rPr lang="en-US" sz="1101" spc="5">
                <a:solidFill>
                  <a:srgbClr val="000000"/>
                </a:solidFill>
                <a:latin typeface="Montserrat 1"/>
                <a:ea typeface="Montserrat 1"/>
                <a:cs typeface="Montserrat 1"/>
                <a:sym typeface="Montserrat 1"/>
              </a:rPr>
              <a:t>Text</a:t>
            </a:r>
          </a:p>
        </p:txBody>
      </p:sp>
      <p:sp>
        <p:nvSpPr>
          <p:cNvPr id="102" name="TextBox 102"/>
          <p:cNvSpPr txBox="1"/>
          <p:nvPr/>
        </p:nvSpPr>
        <p:spPr>
          <a:xfrm>
            <a:off x="3414541" y="4038771"/>
            <a:ext cx="761381" cy="1910459"/>
          </a:xfrm>
          <a:prstGeom prst="rect">
            <a:avLst/>
          </a:prstGeom>
        </p:spPr>
        <p:txBody>
          <a:bodyPr lIns="0" tIns="0" rIns="0" bIns="0" rtlCol="0" anchor="t">
            <a:spAutoFit/>
          </a:bodyPr>
          <a:lstStyle/>
          <a:p>
            <a:pPr algn="ctr">
              <a:lnSpc>
                <a:spcPts val="1541"/>
              </a:lnSpc>
            </a:pPr>
            <a:r>
              <a:rPr lang="en-US" sz="1101" b="1" spc="6" dirty="0">
                <a:solidFill>
                  <a:srgbClr val="275317"/>
                </a:solidFill>
                <a:latin typeface="Montserrat 1 Bold"/>
                <a:ea typeface="Montserrat 1 Bold"/>
                <a:cs typeface="Montserrat 1 Bold"/>
                <a:sym typeface="Montserrat 1 Bold"/>
              </a:rPr>
              <a:t>25%</a:t>
            </a:r>
          </a:p>
          <a:p>
            <a:pPr algn="ctr">
              <a:lnSpc>
                <a:spcPts val="1261"/>
              </a:lnSpc>
            </a:pPr>
            <a:r>
              <a:rPr lang="en-US" sz="901" dirty="0">
                <a:solidFill>
                  <a:srgbClr val="000000"/>
                </a:solidFill>
                <a:latin typeface="Montserrat 1"/>
                <a:ea typeface="Montserrat 1"/>
                <a:cs typeface="Montserrat 1"/>
                <a:sym typeface="Montserrat 1"/>
              </a:rPr>
              <a:t>National</a:t>
            </a:r>
          </a:p>
          <a:p>
            <a:pPr algn="ctr">
              <a:lnSpc>
                <a:spcPts val="1822"/>
              </a:lnSpc>
            </a:pPr>
            <a:r>
              <a:rPr lang="en-US" sz="1301" b="1" dirty="0">
                <a:solidFill>
                  <a:srgbClr val="275317"/>
                </a:solidFill>
                <a:latin typeface="Montserrat 1 Bold"/>
                <a:ea typeface="Montserrat 1 Bold"/>
                <a:cs typeface="Montserrat 1 Bold"/>
                <a:sym typeface="Montserrat 1 Bold"/>
              </a:rPr>
              <a:t>41%</a:t>
            </a:r>
          </a:p>
          <a:p>
            <a:pPr algn="ctr">
              <a:lnSpc>
                <a:spcPts val="1261"/>
              </a:lnSpc>
            </a:pPr>
            <a:r>
              <a:rPr lang="en-US" sz="901" dirty="0">
                <a:solidFill>
                  <a:srgbClr val="000000"/>
                </a:solidFill>
                <a:latin typeface="Montserrat 1"/>
                <a:ea typeface="Montserrat 1"/>
                <a:cs typeface="Montserrat 1"/>
                <a:sym typeface="Montserrat 1"/>
              </a:rPr>
              <a:t>NE &amp; NW</a:t>
            </a:r>
          </a:p>
          <a:p>
            <a:pPr algn="ctr">
              <a:lnSpc>
                <a:spcPts val="1261"/>
              </a:lnSpc>
            </a:pPr>
            <a:r>
              <a:rPr lang="en-US" sz="1101" b="1" spc="6" dirty="0">
                <a:solidFill>
                  <a:srgbClr val="275317"/>
                </a:solidFill>
                <a:latin typeface="Montserrat 1 Bold"/>
                <a:ea typeface="Montserrat 1 Bold"/>
                <a:cs typeface="Montserrat 1 Bold"/>
                <a:sym typeface="Montserrat 1 Bold"/>
              </a:rPr>
              <a:t>50%</a:t>
            </a:r>
          </a:p>
          <a:p>
            <a:pPr algn="ctr">
              <a:lnSpc>
                <a:spcPts val="1121"/>
              </a:lnSpc>
            </a:pPr>
            <a:r>
              <a:rPr lang="en-US" sz="800" dirty="0">
                <a:solidFill>
                  <a:srgbClr val="000000"/>
                </a:solidFill>
                <a:latin typeface="Montserrat 1"/>
                <a:ea typeface="Montserrat 1"/>
                <a:cs typeface="Montserrat 1"/>
                <a:sym typeface="Montserrat 1"/>
              </a:rPr>
              <a:t>Never Enrolled</a:t>
            </a:r>
          </a:p>
          <a:p>
            <a:pPr algn="ctr">
              <a:lnSpc>
                <a:spcPts val="2753"/>
              </a:lnSpc>
            </a:pPr>
            <a:r>
              <a:rPr lang="en-US" sz="1101" b="1" spc="6" dirty="0">
                <a:solidFill>
                  <a:srgbClr val="275317"/>
                </a:solidFill>
                <a:latin typeface="Montserrat 1 Bold"/>
                <a:ea typeface="Montserrat 1 Bold"/>
                <a:cs typeface="Montserrat 1 Bold"/>
                <a:sym typeface="Montserrat 1 Bold"/>
              </a:rPr>
              <a:t>25%</a:t>
            </a:r>
          </a:p>
          <a:p>
            <a:pPr algn="ctr">
              <a:lnSpc>
                <a:spcPts val="1261"/>
              </a:lnSpc>
            </a:pPr>
            <a:r>
              <a:rPr lang="en-US" sz="901" dirty="0">
                <a:solidFill>
                  <a:srgbClr val="000000"/>
                </a:solidFill>
                <a:latin typeface="Montserrat 1"/>
                <a:ea typeface="Montserrat 1"/>
                <a:cs typeface="Montserrat 1"/>
                <a:sym typeface="Montserrat 1"/>
              </a:rPr>
              <a:t>Drop</a:t>
            </a:r>
            <a:r>
              <a:rPr lang="en-US" sz="901" dirty="0">
                <a:solidFill>
                  <a:srgbClr val="FFFFFF"/>
                </a:solidFill>
                <a:latin typeface="Montserrat 1"/>
                <a:ea typeface="Montserrat 1"/>
                <a:cs typeface="Montserrat 1"/>
                <a:sym typeface="Montserrat 1"/>
              </a:rPr>
              <a:t> </a:t>
            </a:r>
            <a:r>
              <a:rPr lang="en-US" sz="901" dirty="0">
                <a:solidFill>
                  <a:srgbClr val="000000"/>
                </a:solidFill>
                <a:latin typeface="Montserrat 1"/>
                <a:ea typeface="Montserrat 1"/>
                <a:cs typeface="Montserrat 1"/>
                <a:sym typeface="Montserrat 1"/>
              </a:rPr>
              <a:t>out</a:t>
            </a:r>
            <a:r>
              <a:rPr lang="en-US" sz="901" dirty="0">
                <a:solidFill>
                  <a:srgbClr val="FFFFFF"/>
                </a:solidFill>
                <a:latin typeface="Montserrat 1"/>
                <a:ea typeface="Montserrat 1"/>
                <a:cs typeface="Montserrat 1"/>
                <a:sym typeface="Montserrat 1"/>
              </a:rPr>
              <a:t> </a:t>
            </a:r>
            <a:r>
              <a:rPr lang="en-US" sz="901" dirty="0">
                <a:solidFill>
                  <a:srgbClr val="000000"/>
                </a:solidFill>
                <a:latin typeface="Montserrat 1"/>
                <a:ea typeface="Montserrat 1"/>
                <a:cs typeface="Montserrat 1"/>
                <a:sym typeface="Montserrat 1"/>
              </a:rPr>
              <a:t>s</a:t>
            </a:r>
          </a:p>
          <a:p>
            <a:pPr algn="ctr">
              <a:lnSpc>
                <a:spcPts val="1261"/>
              </a:lnSpc>
            </a:pPr>
            <a:r>
              <a:rPr lang="en-US" sz="1101" b="1" spc="6" dirty="0">
                <a:solidFill>
                  <a:srgbClr val="275317"/>
                </a:solidFill>
                <a:latin typeface="Montserrat 1 Bold"/>
                <a:ea typeface="Montserrat 1 Bold"/>
                <a:cs typeface="Montserrat 1 Bold"/>
                <a:sym typeface="Montserrat 1 Bold"/>
              </a:rPr>
              <a:t>25%</a:t>
            </a:r>
          </a:p>
          <a:p>
            <a:pPr algn="ctr">
              <a:lnSpc>
                <a:spcPts val="1261"/>
              </a:lnSpc>
            </a:pPr>
            <a:r>
              <a:rPr lang="en-US" sz="901" dirty="0" err="1">
                <a:solidFill>
                  <a:srgbClr val="000000"/>
                </a:solidFill>
                <a:latin typeface="Montserrat 1"/>
                <a:ea typeface="Montserrat 1"/>
                <a:cs typeface="Montserrat 1"/>
                <a:sym typeface="Montserrat 1"/>
              </a:rPr>
              <a:t>Almajiri</a:t>
            </a:r>
            <a:endParaRPr lang="en-US" sz="901" dirty="0">
              <a:solidFill>
                <a:srgbClr val="000000"/>
              </a:solidFill>
              <a:latin typeface="Montserrat 1"/>
              <a:ea typeface="Montserrat 1"/>
              <a:cs typeface="Montserrat 1"/>
              <a:sym typeface="Montserrat 1"/>
            </a:endParaRPr>
          </a:p>
        </p:txBody>
      </p:sp>
      <p:sp>
        <p:nvSpPr>
          <p:cNvPr id="103" name="TextBox 103"/>
          <p:cNvSpPr txBox="1"/>
          <p:nvPr/>
        </p:nvSpPr>
        <p:spPr>
          <a:xfrm>
            <a:off x="7812834" y="1877739"/>
            <a:ext cx="1821113" cy="197072"/>
          </a:xfrm>
          <a:prstGeom prst="rect">
            <a:avLst/>
          </a:prstGeom>
        </p:spPr>
        <p:txBody>
          <a:bodyPr lIns="0" tIns="0" rIns="0" bIns="0" rtlCol="0" anchor="t">
            <a:spAutoFit/>
          </a:bodyPr>
          <a:lstStyle/>
          <a:p>
            <a:pPr algn="l">
              <a:lnSpc>
                <a:spcPts val="1541"/>
              </a:lnSpc>
            </a:pPr>
            <a:r>
              <a:rPr lang="en-US" sz="1101" b="1" spc="4">
                <a:solidFill>
                  <a:srgbClr val="FFFFFF"/>
                </a:solidFill>
                <a:latin typeface="Montserrat 1 Bold"/>
                <a:ea typeface="Montserrat 1 Bold"/>
                <a:cs typeface="Montserrat 1 Bold"/>
                <a:sym typeface="Montserrat 1 Bold"/>
              </a:rPr>
              <a:t>Untapped Demographic</a:t>
            </a:r>
          </a:p>
        </p:txBody>
      </p:sp>
      <p:sp>
        <p:nvSpPr>
          <p:cNvPr id="104" name="TextBox 104"/>
          <p:cNvSpPr txBox="1"/>
          <p:nvPr/>
        </p:nvSpPr>
        <p:spPr>
          <a:xfrm>
            <a:off x="8218675" y="5502011"/>
            <a:ext cx="1913849" cy="510254"/>
          </a:xfrm>
          <a:prstGeom prst="rect">
            <a:avLst/>
          </a:prstGeom>
        </p:spPr>
        <p:txBody>
          <a:bodyPr lIns="0" tIns="0" rIns="0" bIns="0" rtlCol="0" anchor="t">
            <a:spAutoFit/>
          </a:bodyPr>
          <a:lstStyle/>
          <a:p>
            <a:pPr algn="l">
              <a:lnSpc>
                <a:spcPts val="1303"/>
              </a:lnSpc>
            </a:pPr>
            <a:r>
              <a:rPr lang="en-US" sz="1101" spc="3">
                <a:solidFill>
                  <a:srgbClr val="000000"/>
                </a:solidFill>
                <a:latin typeface="Montserrat 1"/>
                <a:ea typeface="Montserrat 1"/>
                <a:cs typeface="Montserrat 1"/>
                <a:sym typeface="Montserrat 1"/>
              </a:rPr>
              <a:t>Youth Who Are NEET (Not in Education, Employment or Training)</a:t>
            </a:r>
          </a:p>
        </p:txBody>
      </p:sp>
      <p:sp>
        <p:nvSpPr>
          <p:cNvPr id="105" name="TextBox 105"/>
          <p:cNvSpPr txBox="1"/>
          <p:nvPr/>
        </p:nvSpPr>
        <p:spPr>
          <a:xfrm>
            <a:off x="3318329" y="1962741"/>
            <a:ext cx="974474" cy="537810"/>
          </a:xfrm>
          <a:prstGeom prst="rect">
            <a:avLst/>
          </a:prstGeom>
        </p:spPr>
        <p:txBody>
          <a:bodyPr lIns="0" tIns="0" rIns="0" bIns="0" rtlCol="0" anchor="t">
            <a:spAutoFit/>
          </a:bodyPr>
          <a:lstStyle/>
          <a:p>
            <a:pPr algn="l">
              <a:lnSpc>
                <a:spcPts val="4485"/>
              </a:lnSpc>
            </a:pPr>
            <a:r>
              <a:rPr lang="en-US" sz="3203" b="1">
                <a:solidFill>
                  <a:srgbClr val="275317"/>
                </a:solidFill>
                <a:latin typeface="Montserrat 1 Bold"/>
                <a:ea typeface="Montserrat 1 Bold"/>
                <a:cs typeface="Montserrat 1 Bold"/>
                <a:sym typeface="Montserrat 1 Bold"/>
              </a:rPr>
              <a:t>60m</a:t>
            </a:r>
          </a:p>
        </p:txBody>
      </p:sp>
      <p:sp>
        <p:nvSpPr>
          <p:cNvPr id="106" name="TextBox 106"/>
          <p:cNvSpPr txBox="1"/>
          <p:nvPr/>
        </p:nvSpPr>
        <p:spPr>
          <a:xfrm>
            <a:off x="3405188" y="3128972"/>
            <a:ext cx="760209" cy="430578"/>
          </a:xfrm>
          <a:prstGeom prst="rect">
            <a:avLst/>
          </a:prstGeom>
        </p:spPr>
        <p:txBody>
          <a:bodyPr lIns="0" tIns="0" rIns="0" bIns="0" rtlCol="0" anchor="t">
            <a:spAutoFit/>
          </a:bodyPr>
          <a:lstStyle/>
          <a:p>
            <a:pPr algn="l">
              <a:lnSpc>
                <a:spcPts val="3504"/>
              </a:lnSpc>
            </a:pPr>
            <a:r>
              <a:rPr lang="en-US" sz="2502" b="1" spc="17">
                <a:solidFill>
                  <a:srgbClr val="275317"/>
                </a:solidFill>
                <a:latin typeface="Montserrat 1 Bold"/>
                <a:ea typeface="Montserrat 1 Bold"/>
                <a:cs typeface="Montserrat 1 Bold"/>
                <a:sym typeface="Montserrat 1 Bold"/>
              </a:rPr>
              <a:t>45m</a:t>
            </a:r>
          </a:p>
        </p:txBody>
      </p:sp>
      <p:sp>
        <p:nvSpPr>
          <p:cNvPr id="107" name="TextBox 107"/>
          <p:cNvSpPr txBox="1"/>
          <p:nvPr/>
        </p:nvSpPr>
        <p:spPr>
          <a:xfrm>
            <a:off x="1364942" y="4746241"/>
            <a:ext cx="1130084" cy="1307906"/>
          </a:xfrm>
          <a:prstGeom prst="rect">
            <a:avLst/>
          </a:prstGeom>
        </p:spPr>
        <p:txBody>
          <a:bodyPr lIns="0" tIns="0" rIns="0" bIns="0" rtlCol="0" anchor="t">
            <a:spAutoFit/>
          </a:bodyPr>
          <a:lstStyle/>
          <a:p>
            <a:pPr algn="ctr">
              <a:lnSpc>
                <a:spcPts val="5110"/>
              </a:lnSpc>
            </a:pPr>
            <a:r>
              <a:rPr lang="en-US" sz="4305" b="1">
                <a:solidFill>
                  <a:srgbClr val="275317"/>
                </a:solidFill>
                <a:latin typeface="Montserrat 1 Bold"/>
                <a:ea typeface="Montserrat 1 Bold"/>
                <a:cs typeface="Montserrat 1 Bold"/>
                <a:sym typeface="Montserrat 1 Bold"/>
              </a:rPr>
              <a:t>≈ 15m</a:t>
            </a:r>
          </a:p>
        </p:txBody>
      </p:sp>
      <p:sp>
        <p:nvSpPr>
          <p:cNvPr id="108" name="TextBox 108"/>
          <p:cNvSpPr txBox="1"/>
          <p:nvPr/>
        </p:nvSpPr>
        <p:spPr>
          <a:xfrm>
            <a:off x="973474" y="5983757"/>
            <a:ext cx="64818" cy="192100"/>
          </a:xfrm>
          <a:prstGeom prst="rect">
            <a:avLst/>
          </a:prstGeom>
        </p:spPr>
        <p:txBody>
          <a:bodyPr lIns="0" tIns="0" rIns="0" bIns="0" rtlCol="0" anchor="t">
            <a:spAutoFit/>
          </a:bodyPr>
          <a:lstStyle/>
          <a:p>
            <a:pPr algn="l">
              <a:lnSpc>
                <a:spcPts val="1795"/>
              </a:lnSpc>
            </a:pPr>
            <a:r>
              <a:rPr lang="en-US" sz="901" spc="-7">
                <a:solidFill>
                  <a:srgbClr val="595959"/>
                </a:solidFill>
                <a:latin typeface="IBM Plex Sans Condensed"/>
                <a:ea typeface="IBM Plex Sans Condensed"/>
                <a:cs typeface="IBM Plex Sans Condensed"/>
                <a:sym typeface="IBM Plex Sans Condensed"/>
              </a:rPr>
              <a:t>2</a:t>
            </a:r>
          </a:p>
        </p:txBody>
      </p:sp>
      <p:sp>
        <p:nvSpPr>
          <p:cNvPr id="109" name="TextBox 109"/>
          <p:cNvSpPr txBox="1"/>
          <p:nvPr/>
        </p:nvSpPr>
        <p:spPr>
          <a:xfrm>
            <a:off x="5099703" y="2693765"/>
            <a:ext cx="1800463" cy="692177"/>
          </a:xfrm>
          <a:prstGeom prst="rect">
            <a:avLst/>
          </a:prstGeom>
        </p:spPr>
        <p:txBody>
          <a:bodyPr wrap="square" lIns="0" tIns="0" rIns="0" bIns="0" rtlCol="0" anchor="t">
            <a:spAutoFit/>
          </a:bodyPr>
          <a:lstStyle/>
          <a:p>
            <a:pPr algn="ctr">
              <a:lnSpc>
                <a:spcPts val="4064"/>
              </a:lnSpc>
            </a:pPr>
            <a:r>
              <a:rPr lang="en-US" sz="2903" b="1" dirty="0">
                <a:solidFill>
                  <a:srgbClr val="275317"/>
                </a:solidFill>
                <a:latin typeface="Montserrat 1 Bold"/>
                <a:ea typeface="Montserrat 1 Bold"/>
                <a:cs typeface="Montserrat 1 Bold"/>
                <a:sym typeface="Montserrat 1 Bold"/>
              </a:rPr>
              <a:t>20m</a:t>
            </a:r>
          </a:p>
          <a:p>
            <a:pPr algn="ctr">
              <a:lnSpc>
                <a:spcPts val="1401"/>
              </a:lnSpc>
            </a:pPr>
            <a:r>
              <a:rPr lang="en-US" sz="1001" dirty="0">
                <a:solidFill>
                  <a:srgbClr val="000000"/>
                </a:solidFill>
                <a:latin typeface="Montserrat 1"/>
                <a:ea typeface="Montserrat 1"/>
                <a:cs typeface="Montserrat 1"/>
                <a:sym typeface="Montserrat 1"/>
              </a:rPr>
              <a:t>Adolescent Girls Aged 12-19</a:t>
            </a:r>
          </a:p>
        </p:txBody>
      </p:sp>
      <p:sp>
        <p:nvSpPr>
          <p:cNvPr id="110" name="TextBox 110"/>
          <p:cNvSpPr txBox="1"/>
          <p:nvPr/>
        </p:nvSpPr>
        <p:spPr>
          <a:xfrm>
            <a:off x="5857170" y="5505326"/>
            <a:ext cx="789651" cy="293389"/>
          </a:xfrm>
          <a:prstGeom prst="rect">
            <a:avLst/>
          </a:prstGeom>
        </p:spPr>
        <p:txBody>
          <a:bodyPr lIns="0" tIns="0" rIns="0" bIns="0" rtlCol="0" anchor="t">
            <a:spAutoFit/>
          </a:bodyPr>
          <a:lstStyle/>
          <a:p>
            <a:pPr algn="l">
              <a:lnSpc>
                <a:spcPts val="1104"/>
              </a:lnSpc>
            </a:pPr>
            <a:r>
              <a:rPr lang="en-US" sz="1001">
                <a:solidFill>
                  <a:srgbClr val="000000"/>
                </a:solidFill>
                <a:latin typeface="Montserrat 1"/>
                <a:ea typeface="Montserrat 1"/>
                <a:cs typeface="Montserrat 1"/>
                <a:sym typeface="Montserrat 1"/>
              </a:rPr>
              <a:t>Adolescent Fertility Rate</a:t>
            </a:r>
          </a:p>
        </p:txBody>
      </p:sp>
      <p:sp>
        <p:nvSpPr>
          <p:cNvPr id="111" name="TextBox 111"/>
          <p:cNvSpPr txBox="1"/>
          <p:nvPr/>
        </p:nvSpPr>
        <p:spPr>
          <a:xfrm>
            <a:off x="5857408" y="3929510"/>
            <a:ext cx="1029948" cy="293389"/>
          </a:xfrm>
          <a:prstGeom prst="rect">
            <a:avLst/>
          </a:prstGeom>
        </p:spPr>
        <p:txBody>
          <a:bodyPr lIns="0" tIns="0" rIns="0" bIns="0" rtlCol="0" anchor="t">
            <a:spAutoFit/>
          </a:bodyPr>
          <a:lstStyle/>
          <a:p>
            <a:pPr algn="l">
              <a:lnSpc>
                <a:spcPts val="1104"/>
              </a:lnSpc>
            </a:pPr>
            <a:r>
              <a:rPr lang="en-US" sz="1001">
                <a:solidFill>
                  <a:srgbClr val="000000"/>
                </a:solidFill>
                <a:latin typeface="Montserrat 1"/>
                <a:ea typeface="Montserrat 1"/>
                <a:cs typeface="Montserrat 1"/>
                <a:sym typeface="Montserrat 1"/>
              </a:rPr>
              <a:t>Out of School Adolescent Girls </a:t>
            </a:r>
          </a:p>
        </p:txBody>
      </p:sp>
      <p:sp>
        <p:nvSpPr>
          <p:cNvPr id="112" name="TextBox 112"/>
          <p:cNvSpPr txBox="1"/>
          <p:nvPr/>
        </p:nvSpPr>
        <p:spPr>
          <a:xfrm>
            <a:off x="5907910" y="4311777"/>
            <a:ext cx="366874" cy="376333"/>
          </a:xfrm>
          <a:prstGeom prst="rect">
            <a:avLst/>
          </a:prstGeom>
        </p:spPr>
        <p:txBody>
          <a:bodyPr lIns="0" tIns="0" rIns="0" bIns="0" rtlCol="0" anchor="t">
            <a:spAutoFit/>
          </a:bodyPr>
          <a:lstStyle/>
          <a:p>
            <a:pPr algn="ctr">
              <a:lnSpc>
                <a:spcPts val="2502"/>
              </a:lnSpc>
            </a:pPr>
            <a:r>
              <a:rPr lang="en-US" sz="1001" b="1">
                <a:solidFill>
                  <a:srgbClr val="275317"/>
                </a:solidFill>
                <a:latin typeface="Montserrat 1 Bold"/>
                <a:ea typeface="Montserrat 1 Bold"/>
                <a:cs typeface="Montserrat 1 Bold"/>
                <a:sym typeface="Montserrat 1 Bold"/>
              </a:rPr>
              <a:t>30%</a:t>
            </a:r>
            <a:r>
              <a:rPr lang="en-US" sz="1001" b="1">
                <a:solidFill>
                  <a:srgbClr val="FFFFFF"/>
                </a:solidFill>
                <a:latin typeface="Montserrat 1 Bold"/>
                <a:ea typeface="Montserrat 1 Bold"/>
                <a:cs typeface="Montserrat 1 Bold"/>
                <a:sym typeface="Montserrat 1 Bold"/>
              </a:rPr>
              <a:t> </a:t>
            </a:r>
          </a:p>
          <a:p>
            <a:pPr algn="ctr">
              <a:lnSpc>
                <a:spcPts val="300"/>
              </a:lnSpc>
            </a:pPr>
            <a:r>
              <a:rPr lang="en-US" sz="600" spc="21">
                <a:solidFill>
                  <a:srgbClr val="000000"/>
                </a:solidFill>
                <a:latin typeface="Montserrat 1"/>
                <a:ea typeface="Montserrat 1"/>
                <a:cs typeface="Montserrat 1"/>
                <a:sym typeface="Montserrat 1"/>
              </a:rPr>
              <a:t>National</a:t>
            </a:r>
            <a:r>
              <a:rPr lang="en-US" sz="600" spc="21">
                <a:solidFill>
                  <a:srgbClr val="FFFFFF"/>
                </a:solidFill>
                <a:latin typeface="Montserrat 1"/>
                <a:ea typeface="Montserrat 1"/>
                <a:cs typeface="Montserrat 1"/>
                <a:sym typeface="Montserrat 1"/>
              </a:rPr>
              <a:t> </a:t>
            </a:r>
          </a:p>
        </p:txBody>
      </p:sp>
      <p:sp>
        <p:nvSpPr>
          <p:cNvPr id="113" name="TextBox 113"/>
          <p:cNvSpPr txBox="1"/>
          <p:nvPr/>
        </p:nvSpPr>
        <p:spPr>
          <a:xfrm>
            <a:off x="6467313" y="4311777"/>
            <a:ext cx="322278" cy="376333"/>
          </a:xfrm>
          <a:prstGeom prst="rect">
            <a:avLst/>
          </a:prstGeom>
        </p:spPr>
        <p:txBody>
          <a:bodyPr lIns="0" tIns="0" rIns="0" bIns="0" rtlCol="0" anchor="t">
            <a:spAutoFit/>
          </a:bodyPr>
          <a:lstStyle/>
          <a:p>
            <a:pPr algn="ctr">
              <a:lnSpc>
                <a:spcPts val="2502"/>
              </a:lnSpc>
            </a:pPr>
            <a:r>
              <a:rPr lang="en-US" sz="1001" b="1">
                <a:solidFill>
                  <a:srgbClr val="275317"/>
                </a:solidFill>
                <a:latin typeface="Montserrat 1 Bold"/>
                <a:ea typeface="Montserrat 1 Bold"/>
                <a:cs typeface="Montserrat 1 Bold"/>
                <a:sym typeface="Montserrat 1 Bold"/>
              </a:rPr>
              <a:t>44%</a:t>
            </a:r>
          </a:p>
          <a:p>
            <a:pPr algn="ctr">
              <a:lnSpc>
                <a:spcPts val="300"/>
              </a:lnSpc>
            </a:pPr>
            <a:r>
              <a:rPr lang="en-US" sz="600" spc="21">
                <a:solidFill>
                  <a:srgbClr val="000000"/>
                </a:solidFill>
                <a:latin typeface="Montserrat 1"/>
                <a:ea typeface="Montserrat 1"/>
                <a:cs typeface="Montserrat 1"/>
                <a:sym typeface="Montserrat 1"/>
              </a:rPr>
              <a:t>NE+NW</a:t>
            </a:r>
          </a:p>
        </p:txBody>
      </p:sp>
      <p:sp>
        <p:nvSpPr>
          <p:cNvPr id="114" name="TextBox 114"/>
          <p:cNvSpPr txBox="1"/>
          <p:nvPr/>
        </p:nvSpPr>
        <p:spPr>
          <a:xfrm>
            <a:off x="6171857" y="3655219"/>
            <a:ext cx="308181" cy="243030"/>
          </a:xfrm>
          <a:prstGeom prst="rect">
            <a:avLst/>
          </a:prstGeom>
        </p:spPr>
        <p:txBody>
          <a:bodyPr lIns="0" tIns="0" rIns="0" bIns="0" rtlCol="0" anchor="t">
            <a:spAutoFit/>
          </a:bodyPr>
          <a:lstStyle/>
          <a:p>
            <a:pPr algn="l">
              <a:lnSpc>
                <a:spcPts val="1962"/>
              </a:lnSpc>
            </a:pPr>
            <a:r>
              <a:rPr lang="en-US" sz="1401" b="1" spc="18">
                <a:solidFill>
                  <a:srgbClr val="275317"/>
                </a:solidFill>
                <a:latin typeface="Montserrat 1 Bold"/>
                <a:ea typeface="Montserrat 1 Bold"/>
                <a:cs typeface="Montserrat 1 Bold"/>
                <a:sym typeface="Montserrat 1 Bold"/>
              </a:rPr>
              <a:t>6m</a:t>
            </a:r>
          </a:p>
        </p:txBody>
      </p:sp>
      <p:sp>
        <p:nvSpPr>
          <p:cNvPr id="115" name="TextBox 115"/>
          <p:cNvSpPr txBox="1"/>
          <p:nvPr/>
        </p:nvSpPr>
        <p:spPr>
          <a:xfrm>
            <a:off x="5624570" y="5234083"/>
            <a:ext cx="1261805" cy="243030"/>
          </a:xfrm>
          <a:prstGeom prst="rect">
            <a:avLst/>
          </a:prstGeom>
        </p:spPr>
        <p:txBody>
          <a:bodyPr lIns="0" tIns="0" rIns="0" bIns="0" rtlCol="0" anchor="t">
            <a:spAutoFit/>
          </a:bodyPr>
          <a:lstStyle/>
          <a:p>
            <a:pPr algn="l">
              <a:lnSpc>
                <a:spcPts val="1962"/>
              </a:lnSpc>
            </a:pPr>
            <a:r>
              <a:rPr lang="en-US" sz="1401" b="1" spc="12">
                <a:solidFill>
                  <a:srgbClr val="275317"/>
                </a:solidFill>
                <a:latin typeface="Montserrat 1 Bold"/>
                <a:ea typeface="Montserrat 1 Bold"/>
                <a:cs typeface="Montserrat 1 Bold"/>
                <a:sym typeface="Montserrat 1 Bold"/>
              </a:rPr>
              <a:t>103 per 1000*</a:t>
            </a:r>
          </a:p>
        </p:txBody>
      </p:sp>
      <p:sp>
        <p:nvSpPr>
          <p:cNvPr id="116" name="TextBox 116"/>
          <p:cNvSpPr txBox="1"/>
          <p:nvPr/>
        </p:nvSpPr>
        <p:spPr>
          <a:xfrm>
            <a:off x="8687505" y="2649150"/>
            <a:ext cx="1275455" cy="529076"/>
          </a:xfrm>
          <a:prstGeom prst="rect">
            <a:avLst/>
          </a:prstGeom>
        </p:spPr>
        <p:txBody>
          <a:bodyPr lIns="0" tIns="0" rIns="0" bIns="0" rtlCol="0" anchor="t">
            <a:spAutoFit/>
          </a:bodyPr>
          <a:lstStyle/>
          <a:p>
            <a:pPr algn="l">
              <a:lnSpc>
                <a:spcPts val="1902"/>
              </a:lnSpc>
            </a:pPr>
            <a:r>
              <a:rPr lang="en-US" sz="3804" b="1" spc="3">
                <a:solidFill>
                  <a:srgbClr val="275317"/>
                </a:solidFill>
                <a:latin typeface="Montserrat 1 Bold"/>
                <a:ea typeface="Montserrat 1 Bold"/>
                <a:cs typeface="Montserrat 1 Bold"/>
                <a:sym typeface="Montserrat 1 Bold"/>
              </a:rPr>
              <a:t>60m</a:t>
            </a:r>
          </a:p>
          <a:p>
            <a:pPr algn="l">
              <a:lnSpc>
                <a:spcPts val="2712"/>
              </a:lnSpc>
            </a:pPr>
            <a:r>
              <a:rPr lang="en-US" sz="1101" spc="3">
                <a:solidFill>
                  <a:srgbClr val="000000"/>
                </a:solidFill>
                <a:latin typeface="Montserrat 1"/>
                <a:ea typeface="Montserrat 1"/>
                <a:cs typeface="Montserrat 1"/>
                <a:sym typeface="Montserrat 1"/>
              </a:rPr>
              <a:t>Youth Aged 15-29</a:t>
            </a:r>
          </a:p>
        </p:txBody>
      </p:sp>
      <p:sp>
        <p:nvSpPr>
          <p:cNvPr id="117" name="TextBox 117"/>
          <p:cNvSpPr txBox="1"/>
          <p:nvPr/>
        </p:nvSpPr>
        <p:spPr>
          <a:xfrm>
            <a:off x="7620867" y="3163500"/>
            <a:ext cx="808672" cy="1039292"/>
          </a:xfrm>
          <a:prstGeom prst="rect">
            <a:avLst/>
          </a:prstGeom>
        </p:spPr>
        <p:txBody>
          <a:bodyPr lIns="0" tIns="0" rIns="0" bIns="0" rtlCol="0" anchor="t">
            <a:spAutoFit/>
          </a:bodyPr>
          <a:lstStyle/>
          <a:p>
            <a:pPr algn="l">
              <a:lnSpc>
                <a:spcPts val="9370"/>
              </a:lnSpc>
            </a:pPr>
            <a:r>
              <a:rPr lang="en-US" sz="3804" b="1">
                <a:solidFill>
                  <a:srgbClr val="275317"/>
                </a:solidFill>
                <a:latin typeface="Montserrat 1 Bold"/>
                <a:ea typeface="Montserrat 1 Bold"/>
                <a:cs typeface="Montserrat 1 Bold"/>
                <a:sym typeface="Montserrat 1 Bold"/>
              </a:rPr>
              <a:t>5m</a:t>
            </a:r>
          </a:p>
        </p:txBody>
      </p:sp>
      <p:sp>
        <p:nvSpPr>
          <p:cNvPr id="118" name="TextBox 118"/>
          <p:cNvSpPr txBox="1"/>
          <p:nvPr/>
        </p:nvSpPr>
        <p:spPr>
          <a:xfrm>
            <a:off x="7494251" y="4298051"/>
            <a:ext cx="1481928" cy="434054"/>
          </a:xfrm>
          <a:prstGeom prst="rect">
            <a:avLst/>
          </a:prstGeom>
        </p:spPr>
        <p:txBody>
          <a:bodyPr lIns="0" tIns="0" rIns="0" bIns="0" rtlCol="0" anchor="t">
            <a:spAutoFit/>
          </a:bodyPr>
          <a:lstStyle/>
          <a:p>
            <a:pPr algn="l">
              <a:lnSpc>
                <a:spcPts val="550"/>
              </a:lnSpc>
            </a:pPr>
            <a:r>
              <a:rPr lang="en-US" sz="1101" spc="4">
                <a:solidFill>
                  <a:srgbClr val="000000"/>
                </a:solidFill>
                <a:latin typeface="Montserrat 1"/>
                <a:ea typeface="Montserrat 1"/>
                <a:cs typeface="Montserrat 1"/>
                <a:sym typeface="Montserrat 1"/>
              </a:rPr>
              <a:t>Individuals Who </a:t>
            </a:r>
          </a:p>
          <a:p>
            <a:pPr algn="l">
              <a:lnSpc>
                <a:spcPts val="2089"/>
              </a:lnSpc>
            </a:pPr>
            <a:r>
              <a:rPr lang="en-US" sz="1101" spc="4">
                <a:solidFill>
                  <a:srgbClr val="000000"/>
                </a:solidFill>
                <a:latin typeface="Montserrat 1"/>
                <a:ea typeface="Montserrat 1"/>
                <a:cs typeface="Montserrat 1"/>
                <a:sym typeface="Montserrat 1"/>
              </a:rPr>
              <a:t>Become of Working </a:t>
            </a:r>
          </a:p>
          <a:p>
            <a:pPr algn="l">
              <a:lnSpc>
                <a:spcPts val="550"/>
              </a:lnSpc>
            </a:pPr>
            <a:r>
              <a:rPr lang="en-US" sz="1101" spc="4">
                <a:solidFill>
                  <a:srgbClr val="000000"/>
                </a:solidFill>
                <a:latin typeface="Montserrat 1"/>
                <a:ea typeface="Montserrat 1"/>
                <a:cs typeface="Montserrat 1"/>
                <a:sym typeface="Montserrat 1"/>
              </a:rPr>
              <a:t>Age Each Year</a:t>
            </a:r>
          </a:p>
        </p:txBody>
      </p:sp>
      <p:sp>
        <p:nvSpPr>
          <p:cNvPr id="119" name="TextBox 119"/>
          <p:cNvSpPr txBox="1"/>
          <p:nvPr/>
        </p:nvSpPr>
        <p:spPr>
          <a:xfrm>
            <a:off x="8606057" y="4653210"/>
            <a:ext cx="1015117" cy="829742"/>
          </a:xfrm>
          <a:prstGeom prst="rect">
            <a:avLst/>
          </a:prstGeom>
        </p:spPr>
        <p:txBody>
          <a:bodyPr lIns="0" tIns="0" rIns="0" bIns="0" rtlCol="0" anchor="t">
            <a:spAutoFit/>
          </a:bodyPr>
          <a:lstStyle/>
          <a:p>
            <a:pPr algn="l">
              <a:lnSpc>
                <a:spcPts val="7163"/>
              </a:lnSpc>
            </a:pPr>
            <a:r>
              <a:rPr lang="en-US" sz="3804" b="1">
                <a:solidFill>
                  <a:srgbClr val="275317"/>
                </a:solidFill>
                <a:latin typeface="Montserrat 1 Bold"/>
                <a:ea typeface="Montserrat 1 Bold"/>
                <a:cs typeface="Montserrat 1 Bold"/>
                <a:sym typeface="Montserrat 1 Bold"/>
              </a:rPr>
              <a:t>25%</a:t>
            </a:r>
          </a:p>
        </p:txBody>
      </p:sp>
      <p:grpSp>
        <p:nvGrpSpPr>
          <p:cNvPr id="120" name="Group 119">
            <a:extLst>
              <a:ext uri="{FF2B5EF4-FFF2-40B4-BE49-F238E27FC236}">
                <a16:creationId xmlns:a16="http://schemas.microsoft.com/office/drawing/2014/main" id="{089A998F-68BE-49CA-94B9-C9C160E0DA12}"/>
              </a:ext>
            </a:extLst>
          </p:cNvPr>
          <p:cNvGrpSpPr/>
          <p:nvPr/>
        </p:nvGrpSpPr>
        <p:grpSpPr>
          <a:xfrm>
            <a:off x="520642" y="366176"/>
            <a:ext cx="838200" cy="504354"/>
            <a:chOff x="2755900" y="163241"/>
            <a:chExt cx="1701062" cy="879978"/>
          </a:xfrm>
        </p:grpSpPr>
        <p:sp>
          <p:nvSpPr>
            <p:cNvPr id="121" name="Rectangle 120">
              <a:extLst>
                <a:ext uri="{FF2B5EF4-FFF2-40B4-BE49-F238E27FC236}">
                  <a16:creationId xmlns:a16="http://schemas.microsoft.com/office/drawing/2014/main" id="{90ED4790-21B1-498E-B1CE-B82FFB29A468}"/>
                </a:ext>
              </a:extLst>
            </p:cNvPr>
            <p:cNvSpPr/>
            <p:nvPr/>
          </p:nvSpPr>
          <p:spPr>
            <a:xfrm>
              <a:off x="2819535" y="237583"/>
              <a:ext cx="1637427" cy="77967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92D050"/>
                </a:solidFill>
              </a:endParaRPr>
            </a:p>
          </p:txBody>
        </p:sp>
        <p:sp>
          <p:nvSpPr>
            <p:cNvPr id="122" name="Freeform 4">
              <a:extLst>
                <a:ext uri="{FF2B5EF4-FFF2-40B4-BE49-F238E27FC236}">
                  <a16:creationId xmlns:a16="http://schemas.microsoft.com/office/drawing/2014/main" id="{D409FFBE-E02A-4600-B7C1-EFE61EEA25B4}"/>
                </a:ext>
              </a:extLst>
            </p:cNvPr>
            <p:cNvSpPr/>
            <p:nvPr/>
          </p:nvSpPr>
          <p:spPr>
            <a:xfrm>
              <a:off x="2755900" y="163241"/>
              <a:ext cx="1637427" cy="879978"/>
            </a:xfrm>
            <a:custGeom>
              <a:avLst/>
              <a:gdLst/>
              <a:ahLst/>
              <a:cxnLst/>
              <a:rect l="l" t="t" r="r" b="b"/>
              <a:pathLst>
                <a:path w="2800350" h="1504950">
                  <a:moveTo>
                    <a:pt x="0" y="0"/>
                  </a:moveTo>
                  <a:lnTo>
                    <a:pt x="2800350" y="0"/>
                  </a:lnTo>
                  <a:lnTo>
                    <a:pt x="2800350" y="1504950"/>
                  </a:lnTo>
                  <a:lnTo>
                    <a:pt x="0" y="1504950"/>
                  </a:lnTo>
                  <a:lnTo>
                    <a:pt x="0" y="0"/>
                  </a:lnTo>
                  <a:close/>
                </a:path>
              </a:pathLst>
            </a:custGeom>
            <a:blipFill>
              <a:blip r:embed="rId62"/>
              <a:stretch>
                <a:fillRect/>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57200" y="990600"/>
            <a:ext cx="9779003" cy="5562600"/>
            <a:chOff x="0" y="0"/>
            <a:chExt cx="9779000" cy="5562600"/>
          </a:xfrm>
        </p:grpSpPr>
        <p:sp>
          <p:nvSpPr>
            <p:cNvPr id="3" name="Freeform 3"/>
            <p:cNvSpPr/>
            <p:nvPr/>
          </p:nvSpPr>
          <p:spPr>
            <a:xfrm>
              <a:off x="63500" y="63500"/>
              <a:ext cx="9649968" cy="5435600"/>
            </a:xfrm>
            <a:custGeom>
              <a:avLst/>
              <a:gdLst/>
              <a:ahLst/>
              <a:cxnLst/>
              <a:rect l="l" t="t" r="r" b="b"/>
              <a:pathLst>
                <a:path w="9649968" h="5435600">
                  <a:moveTo>
                    <a:pt x="0" y="0"/>
                  </a:moveTo>
                  <a:lnTo>
                    <a:pt x="9649968" y="0"/>
                  </a:lnTo>
                  <a:lnTo>
                    <a:pt x="9649968" y="5435600"/>
                  </a:lnTo>
                  <a:lnTo>
                    <a:pt x="0" y="5435600"/>
                  </a:lnTo>
                  <a:close/>
                </a:path>
              </a:pathLst>
            </a:custGeom>
            <a:solidFill>
              <a:srgbClr val="FFFFFF"/>
            </a:solidFill>
          </p:spPr>
        </p:sp>
        <p:sp>
          <p:nvSpPr>
            <p:cNvPr id="4" name="Freeform 4"/>
            <p:cNvSpPr/>
            <p:nvPr/>
          </p:nvSpPr>
          <p:spPr>
            <a:xfrm>
              <a:off x="63500" y="63500"/>
              <a:ext cx="9652000" cy="5435600"/>
            </a:xfrm>
            <a:custGeom>
              <a:avLst/>
              <a:gdLst/>
              <a:ahLst/>
              <a:cxnLst/>
              <a:rect l="l" t="t" r="r" b="b"/>
              <a:pathLst>
                <a:path w="9652000" h="5435600">
                  <a:moveTo>
                    <a:pt x="0" y="0"/>
                  </a:moveTo>
                  <a:lnTo>
                    <a:pt x="9652000" y="0"/>
                  </a:lnTo>
                  <a:lnTo>
                    <a:pt x="9652000" y="5435600"/>
                  </a:lnTo>
                  <a:lnTo>
                    <a:pt x="0" y="5435600"/>
                  </a:lnTo>
                  <a:close/>
                </a:path>
              </a:pathLst>
            </a:custGeom>
            <a:solidFill>
              <a:srgbClr val="FFFFFF"/>
            </a:solidFill>
          </p:spPr>
        </p:sp>
      </p:grpSp>
      <p:sp>
        <p:nvSpPr>
          <p:cNvPr id="5" name="Freeform 5"/>
          <p:cNvSpPr/>
          <p:nvPr/>
        </p:nvSpPr>
        <p:spPr>
          <a:xfrm>
            <a:off x="520703" y="1054103"/>
            <a:ext cx="64008" cy="5431536"/>
          </a:xfrm>
          <a:custGeom>
            <a:avLst/>
            <a:gdLst/>
            <a:ahLst/>
            <a:cxnLst/>
            <a:rect l="l" t="t" r="r" b="b"/>
            <a:pathLst>
              <a:path w="64008" h="5431536">
                <a:moveTo>
                  <a:pt x="0" y="0"/>
                </a:moveTo>
                <a:lnTo>
                  <a:pt x="64008" y="0"/>
                </a:lnTo>
                <a:lnTo>
                  <a:pt x="64008" y="5431536"/>
                </a:lnTo>
                <a:lnTo>
                  <a:pt x="0" y="5431536"/>
                </a:lnTo>
                <a:lnTo>
                  <a:pt x="0" y="0"/>
                </a:lnTo>
                <a:close/>
              </a:path>
            </a:pathLst>
          </a:custGeom>
          <a:blipFill>
            <a:blip r:embed="rId2"/>
            <a:stretch>
              <a:fillRect/>
            </a:stretch>
          </a:blipFill>
        </p:spPr>
      </p:sp>
      <p:sp>
        <p:nvSpPr>
          <p:cNvPr id="6" name="Freeform 6"/>
          <p:cNvSpPr/>
          <p:nvPr/>
        </p:nvSpPr>
        <p:spPr>
          <a:xfrm>
            <a:off x="9650625" y="577850"/>
            <a:ext cx="522075" cy="445227"/>
          </a:xfrm>
          <a:custGeom>
            <a:avLst/>
            <a:gdLst/>
            <a:ahLst/>
            <a:cxnLst/>
            <a:rect l="l" t="t" r="r" b="b"/>
            <a:pathLst>
              <a:path w="522075" h="445227">
                <a:moveTo>
                  <a:pt x="0" y="0"/>
                </a:moveTo>
                <a:lnTo>
                  <a:pt x="522075" y="0"/>
                </a:lnTo>
                <a:lnTo>
                  <a:pt x="522075" y="445227"/>
                </a:lnTo>
                <a:lnTo>
                  <a:pt x="0" y="445227"/>
                </a:lnTo>
                <a:lnTo>
                  <a:pt x="0" y="0"/>
                </a:lnTo>
                <a:close/>
              </a:path>
            </a:pathLst>
          </a:custGeom>
          <a:blipFill>
            <a:blip r:embed="rId3"/>
            <a:stretch>
              <a:fillRect/>
            </a:stretch>
          </a:blipFill>
        </p:spPr>
      </p:sp>
      <p:grpSp>
        <p:nvGrpSpPr>
          <p:cNvPr id="7" name="Group 7"/>
          <p:cNvGrpSpPr>
            <a:grpSpLocks noChangeAspect="1"/>
          </p:cNvGrpSpPr>
          <p:nvPr/>
        </p:nvGrpSpPr>
        <p:grpSpPr>
          <a:xfrm>
            <a:off x="603390" y="1549984"/>
            <a:ext cx="7976064" cy="15088"/>
            <a:chOff x="0" y="0"/>
            <a:chExt cx="7976057" cy="15088"/>
          </a:xfrm>
        </p:grpSpPr>
        <p:sp>
          <p:nvSpPr>
            <p:cNvPr id="8" name="Freeform 8"/>
            <p:cNvSpPr/>
            <p:nvPr/>
          </p:nvSpPr>
          <p:spPr>
            <a:xfrm>
              <a:off x="0" y="0"/>
              <a:ext cx="7976108" cy="15113"/>
            </a:xfrm>
            <a:custGeom>
              <a:avLst/>
              <a:gdLst/>
              <a:ahLst/>
              <a:cxnLst/>
              <a:rect l="l" t="t" r="r" b="b"/>
              <a:pathLst>
                <a:path w="7976108" h="15113">
                  <a:moveTo>
                    <a:pt x="0" y="0"/>
                  </a:moveTo>
                  <a:lnTo>
                    <a:pt x="7976108" y="0"/>
                  </a:lnTo>
                  <a:lnTo>
                    <a:pt x="7976108" y="15113"/>
                  </a:lnTo>
                  <a:lnTo>
                    <a:pt x="0" y="15113"/>
                  </a:lnTo>
                  <a:close/>
                </a:path>
              </a:pathLst>
            </a:custGeom>
            <a:solidFill>
              <a:srgbClr val="4EA72E"/>
            </a:solidFill>
          </p:spPr>
        </p:sp>
      </p:grpSp>
      <p:sp>
        <p:nvSpPr>
          <p:cNvPr id="9" name="Freeform 9"/>
          <p:cNvSpPr/>
          <p:nvPr/>
        </p:nvSpPr>
        <p:spPr>
          <a:xfrm>
            <a:off x="9584082" y="6448298"/>
            <a:ext cx="566928" cy="606552"/>
          </a:xfrm>
          <a:custGeom>
            <a:avLst/>
            <a:gdLst/>
            <a:ahLst/>
            <a:cxnLst/>
            <a:rect l="l" t="t" r="r" b="b"/>
            <a:pathLst>
              <a:path w="566928" h="606552">
                <a:moveTo>
                  <a:pt x="0" y="0"/>
                </a:moveTo>
                <a:lnTo>
                  <a:pt x="566928" y="0"/>
                </a:lnTo>
                <a:lnTo>
                  <a:pt x="566928" y="606552"/>
                </a:lnTo>
                <a:lnTo>
                  <a:pt x="0" y="606552"/>
                </a:lnTo>
                <a:lnTo>
                  <a:pt x="0" y="0"/>
                </a:lnTo>
                <a:close/>
              </a:path>
            </a:pathLst>
          </a:custGeom>
          <a:blipFill>
            <a:blip r:embed="rId4"/>
            <a:stretch>
              <a:fillRect/>
            </a:stretch>
          </a:blipFill>
        </p:spPr>
      </p:sp>
      <p:grpSp>
        <p:nvGrpSpPr>
          <p:cNvPr id="10" name="Group 10"/>
          <p:cNvGrpSpPr>
            <a:grpSpLocks noChangeAspect="1"/>
          </p:cNvGrpSpPr>
          <p:nvPr/>
        </p:nvGrpSpPr>
        <p:grpSpPr>
          <a:xfrm>
            <a:off x="846839" y="1925831"/>
            <a:ext cx="1935480" cy="1039368"/>
            <a:chOff x="0" y="0"/>
            <a:chExt cx="2580640" cy="1385824"/>
          </a:xfrm>
        </p:grpSpPr>
        <p:sp>
          <p:nvSpPr>
            <p:cNvPr id="11" name="Freeform 11"/>
            <p:cNvSpPr/>
            <p:nvPr/>
          </p:nvSpPr>
          <p:spPr>
            <a:xfrm>
              <a:off x="0" y="0"/>
              <a:ext cx="2580640" cy="1385824"/>
            </a:xfrm>
            <a:custGeom>
              <a:avLst/>
              <a:gdLst/>
              <a:ahLst/>
              <a:cxnLst/>
              <a:rect l="l" t="t" r="r" b="b"/>
              <a:pathLst>
                <a:path w="2580640" h="1385824">
                  <a:moveTo>
                    <a:pt x="2442718" y="29337"/>
                  </a:moveTo>
                  <a:cubicBezTo>
                    <a:pt x="2471166" y="29337"/>
                    <a:pt x="2494280" y="52451"/>
                    <a:pt x="2494280" y="80899"/>
                  </a:cubicBezTo>
                  <a:lnTo>
                    <a:pt x="2494280" y="1248664"/>
                  </a:lnTo>
                  <a:cubicBezTo>
                    <a:pt x="2494280" y="1277112"/>
                    <a:pt x="2471166" y="1300226"/>
                    <a:pt x="2442718" y="1300226"/>
                  </a:cubicBezTo>
                  <a:lnTo>
                    <a:pt x="83566" y="1300226"/>
                  </a:lnTo>
                  <a:cubicBezTo>
                    <a:pt x="55118" y="1300226"/>
                    <a:pt x="32004" y="1277112"/>
                    <a:pt x="32004" y="1248664"/>
                  </a:cubicBezTo>
                  <a:lnTo>
                    <a:pt x="32004" y="80899"/>
                  </a:lnTo>
                  <a:cubicBezTo>
                    <a:pt x="32004" y="52451"/>
                    <a:pt x="55118" y="29337"/>
                    <a:pt x="83566" y="29337"/>
                  </a:cubicBezTo>
                  <a:close/>
                  <a:moveTo>
                    <a:pt x="0" y="0"/>
                  </a:moveTo>
                  <a:lnTo>
                    <a:pt x="0" y="1385824"/>
                  </a:lnTo>
                  <a:lnTo>
                    <a:pt x="2580640" y="1385824"/>
                  </a:lnTo>
                  <a:lnTo>
                    <a:pt x="2580640" y="0"/>
                  </a:lnTo>
                  <a:close/>
                </a:path>
              </a:pathLst>
            </a:custGeom>
            <a:blipFill>
              <a:blip r:embed="rId5"/>
              <a:stretch>
                <a:fillRect/>
              </a:stretch>
            </a:blipFill>
          </p:spPr>
        </p:sp>
      </p:grpSp>
      <p:sp>
        <p:nvSpPr>
          <p:cNvPr id="12" name="Freeform 12"/>
          <p:cNvSpPr/>
          <p:nvPr/>
        </p:nvSpPr>
        <p:spPr>
          <a:xfrm>
            <a:off x="804796" y="1881807"/>
            <a:ext cx="1978809" cy="1085212"/>
          </a:xfrm>
          <a:custGeom>
            <a:avLst/>
            <a:gdLst/>
            <a:ahLst/>
            <a:cxnLst/>
            <a:rect l="l" t="t" r="r" b="b"/>
            <a:pathLst>
              <a:path w="1978809" h="1085212">
                <a:moveTo>
                  <a:pt x="0" y="0"/>
                </a:moveTo>
                <a:lnTo>
                  <a:pt x="1978809" y="0"/>
                </a:lnTo>
                <a:lnTo>
                  <a:pt x="1978809" y="1085211"/>
                </a:lnTo>
                <a:lnTo>
                  <a:pt x="0" y="10852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2860415" y="1906848"/>
            <a:ext cx="10058" cy="1035025"/>
          </a:xfrm>
          <a:custGeom>
            <a:avLst/>
            <a:gdLst/>
            <a:ahLst/>
            <a:cxnLst/>
            <a:rect l="l" t="t" r="r" b="b"/>
            <a:pathLst>
              <a:path w="10058" h="1035025">
                <a:moveTo>
                  <a:pt x="0" y="0"/>
                </a:moveTo>
                <a:lnTo>
                  <a:pt x="10058" y="0"/>
                </a:lnTo>
                <a:lnTo>
                  <a:pt x="10058" y="1035024"/>
                </a:lnTo>
                <a:lnTo>
                  <a:pt x="0" y="10350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a:grpSpLocks noChangeAspect="1"/>
          </p:cNvGrpSpPr>
          <p:nvPr/>
        </p:nvGrpSpPr>
        <p:grpSpPr>
          <a:xfrm>
            <a:off x="2989583" y="1901447"/>
            <a:ext cx="1935480" cy="1042416"/>
            <a:chOff x="0" y="0"/>
            <a:chExt cx="2580640" cy="1389888"/>
          </a:xfrm>
        </p:grpSpPr>
        <p:sp>
          <p:nvSpPr>
            <p:cNvPr id="15" name="Freeform 15"/>
            <p:cNvSpPr/>
            <p:nvPr/>
          </p:nvSpPr>
          <p:spPr>
            <a:xfrm>
              <a:off x="0" y="0"/>
              <a:ext cx="2580640" cy="1389888"/>
            </a:xfrm>
            <a:custGeom>
              <a:avLst/>
              <a:gdLst/>
              <a:ahLst/>
              <a:cxnLst/>
              <a:rect l="l" t="t" r="r" b="b"/>
              <a:pathLst>
                <a:path w="2580640" h="1389888">
                  <a:moveTo>
                    <a:pt x="2439670" y="32004"/>
                  </a:moveTo>
                  <a:cubicBezTo>
                    <a:pt x="2468118" y="32004"/>
                    <a:pt x="2491232" y="55118"/>
                    <a:pt x="2491232" y="83566"/>
                  </a:cubicBezTo>
                  <a:lnTo>
                    <a:pt x="2491232" y="1251331"/>
                  </a:lnTo>
                  <a:cubicBezTo>
                    <a:pt x="2491232" y="1279906"/>
                    <a:pt x="2468118" y="1302893"/>
                    <a:pt x="2439670" y="1302893"/>
                  </a:cubicBezTo>
                  <a:lnTo>
                    <a:pt x="80391" y="1302893"/>
                  </a:lnTo>
                  <a:cubicBezTo>
                    <a:pt x="51943" y="1302893"/>
                    <a:pt x="28829" y="1279779"/>
                    <a:pt x="28829" y="1251331"/>
                  </a:cubicBezTo>
                  <a:lnTo>
                    <a:pt x="28829" y="83693"/>
                  </a:lnTo>
                  <a:cubicBezTo>
                    <a:pt x="28829" y="55245"/>
                    <a:pt x="51943" y="32131"/>
                    <a:pt x="80391" y="32131"/>
                  </a:cubicBezTo>
                  <a:close/>
                  <a:moveTo>
                    <a:pt x="0" y="0"/>
                  </a:moveTo>
                  <a:lnTo>
                    <a:pt x="0" y="1389888"/>
                  </a:lnTo>
                  <a:lnTo>
                    <a:pt x="2580640" y="1389888"/>
                  </a:lnTo>
                  <a:lnTo>
                    <a:pt x="2580640" y="0"/>
                  </a:lnTo>
                  <a:close/>
                </a:path>
              </a:pathLst>
            </a:custGeom>
            <a:blipFill>
              <a:blip r:embed="rId10"/>
              <a:stretch>
                <a:fillRect/>
              </a:stretch>
            </a:blipFill>
          </p:spPr>
        </p:sp>
      </p:grpSp>
      <p:sp>
        <p:nvSpPr>
          <p:cNvPr id="16" name="Freeform 16"/>
          <p:cNvSpPr/>
          <p:nvPr/>
        </p:nvSpPr>
        <p:spPr>
          <a:xfrm>
            <a:off x="2945216" y="1838877"/>
            <a:ext cx="2084499" cy="1162021"/>
          </a:xfrm>
          <a:custGeom>
            <a:avLst/>
            <a:gdLst/>
            <a:ahLst/>
            <a:cxnLst/>
            <a:rect l="l" t="t" r="r" b="b"/>
            <a:pathLst>
              <a:path w="2084499" h="1162021">
                <a:moveTo>
                  <a:pt x="0" y="0"/>
                </a:moveTo>
                <a:lnTo>
                  <a:pt x="2084498" y="0"/>
                </a:lnTo>
                <a:lnTo>
                  <a:pt x="2084498" y="1162022"/>
                </a:lnTo>
                <a:lnTo>
                  <a:pt x="0" y="116202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7" name="Group 17"/>
          <p:cNvGrpSpPr>
            <a:grpSpLocks noChangeAspect="1"/>
          </p:cNvGrpSpPr>
          <p:nvPr/>
        </p:nvGrpSpPr>
        <p:grpSpPr>
          <a:xfrm>
            <a:off x="5068319" y="1916687"/>
            <a:ext cx="5047488" cy="1042416"/>
            <a:chOff x="0" y="0"/>
            <a:chExt cx="6729984" cy="1389888"/>
          </a:xfrm>
        </p:grpSpPr>
        <p:sp>
          <p:nvSpPr>
            <p:cNvPr id="18" name="Freeform 18"/>
            <p:cNvSpPr/>
            <p:nvPr/>
          </p:nvSpPr>
          <p:spPr>
            <a:xfrm>
              <a:off x="0" y="0"/>
              <a:ext cx="6729984" cy="1389888"/>
            </a:xfrm>
            <a:custGeom>
              <a:avLst/>
              <a:gdLst/>
              <a:ahLst/>
              <a:cxnLst/>
              <a:rect l="l" t="t" r="r" b="b"/>
              <a:pathLst>
                <a:path w="6729984" h="1389888">
                  <a:moveTo>
                    <a:pt x="6592951" y="29591"/>
                  </a:moveTo>
                  <a:cubicBezTo>
                    <a:pt x="6621399" y="29591"/>
                    <a:pt x="6644513" y="52705"/>
                    <a:pt x="6644513" y="81153"/>
                  </a:cubicBezTo>
                  <a:lnTo>
                    <a:pt x="6644513" y="1248918"/>
                  </a:lnTo>
                  <a:cubicBezTo>
                    <a:pt x="6644513" y="1277366"/>
                    <a:pt x="6621399" y="1300480"/>
                    <a:pt x="6592951" y="1300480"/>
                  </a:cubicBezTo>
                  <a:lnTo>
                    <a:pt x="81280" y="1300480"/>
                  </a:lnTo>
                  <a:cubicBezTo>
                    <a:pt x="52832" y="1300480"/>
                    <a:pt x="29718" y="1277366"/>
                    <a:pt x="29718" y="1248918"/>
                  </a:cubicBezTo>
                  <a:lnTo>
                    <a:pt x="29718" y="81153"/>
                  </a:lnTo>
                  <a:cubicBezTo>
                    <a:pt x="29718" y="52578"/>
                    <a:pt x="52832" y="29591"/>
                    <a:pt x="81280" y="29591"/>
                  </a:cubicBezTo>
                  <a:close/>
                  <a:moveTo>
                    <a:pt x="0" y="0"/>
                  </a:moveTo>
                  <a:lnTo>
                    <a:pt x="0" y="1389888"/>
                  </a:lnTo>
                  <a:lnTo>
                    <a:pt x="6729984" y="1389888"/>
                  </a:lnTo>
                  <a:lnTo>
                    <a:pt x="6729984" y="0"/>
                  </a:lnTo>
                  <a:close/>
                </a:path>
              </a:pathLst>
            </a:custGeom>
            <a:blipFill>
              <a:blip r:embed="rId13"/>
              <a:stretch>
                <a:fillRect/>
              </a:stretch>
            </a:blipFill>
          </p:spPr>
        </p:sp>
      </p:grpSp>
      <p:grpSp>
        <p:nvGrpSpPr>
          <p:cNvPr id="19" name="Group 19"/>
          <p:cNvGrpSpPr>
            <a:grpSpLocks noChangeAspect="1"/>
          </p:cNvGrpSpPr>
          <p:nvPr/>
        </p:nvGrpSpPr>
        <p:grpSpPr>
          <a:xfrm>
            <a:off x="5077463" y="2017271"/>
            <a:ext cx="4956048" cy="880872"/>
            <a:chOff x="0" y="0"/>
            <a:chExt cx="6608064" cy="1174496"/>
          </a:xfrm>
        </p:grpSpPr>
        <p:sp>
          <p:nvSpPr>
            <p:cNvPr id="20" name="Freeform 20"/>
            <p:cNvSpPr/>
            <p:nvPr/>
          </p:nvSpPr>
          <p:spPr>
            <a:xfrm>
              <a:off x="0" y="0"/>
              <a:ext cx="6608064" cy="1174496"/>
            </a:xfrm>
            <a:custGeom>
              <a:avLst/>
              <a:gdLst/>
              <a:ahLst/>
              <a:cxnLst/>
              <a:rect l="l" t="t" r="r" b="b"/>
              <a:pathLst>
                <a:path w="6608064" h="1174496">
                  <a:moveTo>
                    <a:pt x="0" y="0"/>
                  </a:moveTo>
                  <a:lnTo>
                    <a:pt x="0" y="1174496"/>
                  </a:lnTo>
                  <a:lnTo>
                    <a:pt x="6608064" y="1174496"/>
                  </a:lnTo>
                  <a:lnTo>
                    <a:pt x="6608064" y="1158494"/>
                  </a:lnTo>
                  <a:lnTo>
                    <a:pt x="6608064" y="1158494"/>
                  </a:lnTo>
                  <a:cubicBezTo>
                    <a:pt x="6600190" y="1163447"/>
                    <a:pt x="6590792" y="1166368"/>
                    <a:pt x="6580759" y="1166368"/>
                  </a:cubicBezTo>
                  <a:lnTo>
                    <a:pt x="69088" y="1166368"/>
                  </a:lnTo>
                  <a:cubicBezTo>
                    <a:pt x="40640" y="1166368"/>
                    <a:pt x="17526" y="1143254"/>
                    <a:pt x="17526" y="1114806"/>
                  </a:cubicBezTo>
                  <a:lnTo>
                    <a:pt x="17526" y="0"/>
                  </a:lnTo>
                  <a:close/>
                </a:path>
              </a:pathLst>
            </a:custGeom>
            <a:blipFill>
              <a:blip r:embed="rId14"/>
              <a:stretch>
                <a:fillRect/>
              </a:stretch>
            </a:blipFill>
          </p:spPr>
        </p:sp>
      </p:grpSp>
      <p:sp>
        <p:nvSpPr>
          <p:cNvPr id="21" name="Freeform 21"/>
          <p:cNvSpPr/>
          <p:nvPr/>
        </p:nvSpPr>
        <p:spPr>
          <a:xfrm>
            <a:off x="969635" y="1798196"/>
            <a:ext cx="1215085" cy="252908"/>
          </a:xfrm>
          <a:custGeom>
            <a:avLst/>
            <a:gdLst/>
            <a:ahLst/>
            <a:cxnLst/>
            <a:rect l="l" t="t" r="r" b="b"/>
            <a:pathLst>
              <a:path w="1215085" h="252908">
                <a:moveTo>
                  <a:pt x="0" y="0"/>
                </a:moveTo>
                <a:lnTo>
                  <a:pt x="1215086" y="0"/>
                </a:lnTo>
                <a:lnTo>
                  <a:pt x="1215086" y="252908"/>
                </a:lnTo>
                <a:lnTo>
                  <a:pt x="0" y="2529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2" name="Freeform 22"/>
          <p:cNvSpPr/>
          <p:nvPr/>
        </p:nvSpPr>
        <p:spPr>
          <a:xfrm>
            <a:off x="3075927" y="1811617"/>
            <a:ext cx="1104624" cy="252908"/>
          </a:xfrm>
          <a:custGeom>
            <a:avLst/>
            <a:gdLst/>
            <a:ahLst/>
            <a:cxnLst/>
            <a:rect l="l" t="t" r="r" b="b"/>
            <a:pathLst>
              <a:path w="1104624" h="252908">
                <a:moveTo>
                  <a:pt x="0" y="0"/>
                </a:moveTo>
                <a:lnTo>
                  <a:pt x="1104624" y="0"/>
                </a:lnTo>
                <a:lnTo>
                  <a:pt x="1104624" y="252908"/>
                </a:lnTo>
                <a:lnTo>
                  <a:pt x="0" y="25290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3" name="Freeform 23"/>
          <p:cNvSpPr/>
          <p:nvPr/>
        </p:nvSpPr>
        <p:spPr>
          <a:xfrm>
            <a:off x="919315" y="3128791"/>
            <a:ext cx="9064104" cy="10058"/>
          </a:xfrm>
          <a:custGeom>
            <a:avLst/>
            <a:gdLst/>
            <a:ahLst/>
            <a:cxnLst/>
            <a:rect l="l" t="t" r="r" b="b"/>
            <a:pathLst>
              <a:path w="9064104" h="10058">
                <a:moveTo>
                  <a:pt x="0" y="0"/>
                </a:moveTo>
                <a:lnTo>
                  <a:pt x="9064104" y="0"/>
                </a:lnTo>
                <a:lnTo>
                  <a:pt x="9064104" y="10058"/>
                </a:lnTo>
                <a:lnTo>
                  <a:pt x="0" y="1005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4" name="Freeform 24"/>
          <p:cNvSpPr/>
          <p:nvPr/>
        </p:nvSpPr>
        <p:spPr>
          <a:xfrm>
            <a:off x="5024590" y="1770488"/>
            <a:ext cx="5093122" cy="1187577"/>
          </a:xfrm>
          <a:custGeom>
            <a:avLst/>
            <a:gdLst/>
            <a:ahLst/>
            <a:cxnLst/>
            <a:rect l="l" t="t" r="r" b="b"/>
            <a:pathLst>
              <a:path w="5093122" h="1187577">
                <a:moveTo>
                  <a:pt x="0" y="0"/>
                </a:moveTo>
                <a:lnTo>
                  <a:pt x="5093122" y="0"/>
                </a:lnTo>
                <a:lnTo>
                  <a:pt x="5093122" y="1187577"/>
                </a:lnTo>
                <a:lnTo>
                  <a:pt x="0" y="1187577"/>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grpSp>
        <p:nvGrpSpPr>
          <p:cNvPr id="25" name="Group 25"/>
          <p:cNvGrpSpPr>
            <a:grpSpLocks noChangeAspect="1"/>
          </p:cNvGrpSpPr>
          <p:nvPr/>
        </p:nvGrpSpPr>
        <p:grpSpPr>
          <a:xfrm>
            <a:off x="807215" y="3425447"/>
            <a:ext cx="1935480" cy="1042416"/>
            <a:chOff x="0" y="0"/>
            <a:chExt cx="2580640" cy="1389888"/>
          </a:xfrm>
        </p:grpSpPr>
        <p:sp>
          <p:nvSpPr>
            <p:cNvPr id="26" name="Freeform 26"/>
            <p:cNvSpPr/>
            <p:nvPr/>
          </p:nvSpPr>
          <p:spPr>
            <a:xfrm>
              <a:off x="0" y="0"/>
              <a:ext cx="2580640" cy="1389888"/>
            </a:xfrm>
            <a:custGeom>
              <a:avLst/>
              <a:gdLst/>
              <a:ahLst/>
              <a:cxnLst/>
              <a:rect l="l" t="t" r="r" b="b"/>
              <a:pathLst>
                <a:path w="2580640" h="1389888">
                  <a:moveTo>
                    <a:pt x="2440686" y="32639"/>
                  </a:moveTo>
                  <a:cubicBezTo>
                    <a:pt x="2469134" y="32639"/>
                    <a:pt x="2492248" y="55753"/>
                    <a:pt x="2492248" y="84201"/>
                  </a:cubicBezTo>
                  <a:lnTo>
                    <a:pt x="2492248" y="1251839"/>
                  </a:lnTo>
                  <a:cubicBezTo>
                    <a:pt x="2492248" y="1280414"/>
                    <a:pt x="2469134" y="1303401"/>
                    <a:pt x="2440686" y="1303401"/>
                  </a:cubicBezTo>
                  <a:lnTo>
                    <a:pt x="81534" y="1303401"/>
                  </a:lnTo>
                  <a:cubicBezTo>
                    <a:pt x="53086" y="1303401"/>
                    <a:pt x="29972" y="1280287"/>
                    <a:pt x="29972" y="1251839"/>
                  </a:cubicBezTo>
                  <a:lnTo>
                    <a:pt x="29972" y="84201"/>
                  </a:lnTo>
                  <a:cubicBezTo>
                    <a:pt x="29972" y="55753"/>
                    <a:pt x="53086" y="32639"/>
                    <a:pt x="81534" y="32639"/>
                  </a:cubicBezTo>
                  <a:close/>
                  <a:moveTo>
                    <a:pt x="0" y="0"/>
                  </a:moveTo>
                  <a:lnTo>
                    <a:pt x="0" y="1389888"/>
                  </a:lnTo>
                  <a:lnTo>
                    <a:pt x="2580640" y="1389888"/>
                  </a:lnTo>
                  <a:lnTo>
                    <a:pt x="2580640" y="0"/>
                  </a:lnTo>
                  <a:close/>
                </a:path>
              </a:pathLst>
            </a:custGeom>
            <a:blipFill>
              <a:blip r:embed="rId23"/>
              <a:stretch>
                <a:fillRect/>
              </a:stretch>
            </a:blipFill>
          </p:spPr>
        </p:sp>
      </p:grpSp>
      <p:sp>
        <p:nvSpPr>
          <p:cNvPr id="27" name="Freeform 27"/>
          <p:cNvSpPr/>
          <p:nvPr/>
        </p:nvSpPr>
        <p:spPr>
          <a:xfrm>
            <a:off x="763629" y="3383880"/>
            <a:ext cx="1978809" cy="1085212"/>
          </a:xfrm>
          <a:custGeom>
            <a:avLst/>
            <a:gdLst/>
            <a:ahLst/>
            <a:cxnLst/>
            <a:rect l="l" t="t" r="r" b="b"/>
            <a:pathLst>
              <a:path w="1978809" h="1085212">
                <a:moveTo>
                  <a:pt x="0" y="0"/>
                </a:moveTo>
                <a:lnTo>
                  <a:pt x="1978809" y="0"/>
                </a:lnTo>
                <a:lnTo>
                  <a:pt x="1978809" y="1085212"/>
                </a:lnTo>
                <a:lnTo>
                  <a:pt x="0" y="1085212"/>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8" name="Freeform 28"/>
          <p:cNvSpPr/>
          <p:nvPr/>
        </p:nvSpPr>
        <p:spPr>
          <a:xfrm>
            <a:off x="2819248" y="3408921"/>
            <a:ext cx="10058" cy="1035025"/>
          </a:xfrm>
          <a:custGeom>
            <a:avLst/>
            <a:gdLst/>
            <a:ahLst/>
            <a:cxnLst/>
            <a:rect l="l" t="t" r="r" b="b"/>
            <a:pathLst>
              <a:path w="10058" h="1035025">
                <a:moveTo>
                  <a:pt x="0" y="0"/>
                </a:moveTo>
                <a:lnTo>
                  <a:pt x="10058" y="0"/>
                </a:lnTo>
                <a:lnTo>
                  <a:pt x="10058" y="1035025"/>
                </a:lnTo>
                <a:lnTo>
                  <a:pt x="0" y="1035025"/>
                </a:lnTo>
                <a:lnTo>
                  <a:pt x="0" y="0"/>
                </a:lnTo>
                <a:close/>
              </a:path>
            </a:pathLst>
          </a:custGeom>
          <a:blipFill>
            <a:blip r:embed="rId8">
              <a:extLst>
                <a:ext uri="{96DAC541-7B7A-43D3-8B79-37D633B846F1}">
                  <asvg:svgBlip xmlns:asvg="http://schemas.microsoft.com/office/drawing/2016/SVG/main" r:embed="rId26"/>
                </a:ext>
              </a:extLst>
            </a:blip>
            <a:stretch>
              <a:fillRect/>
            </a:stretch>
          </a:blipFill>
        </p:spPr>
      </p:sp>
      <p:grpSp>
        <p:nvGrpSpPr>
          <p:cNvPr id="29" name="Group 29"/>
          <p:cNvGrpSpPr>
            <a:grpSpLocks noChangeAspect="1"/>
          </p:cNvGrpSpPr>
          <p:nvPr/>
        </p:nvGrpSpPr>
        <p:grpSpPr>
          <a:xfrm>
            <a:off x="2946911" y="3404111"/>
            <a:ext cx="1935480" cy="1042416"/>
            <a:chOff x="0" y="0"/>
            <a:chExt cx="2580640" cy="1389888"/>
          </a:xfrm>
        </p:grpSpPr>
        <p:sp>
          <p:nvSpPr>
            <p:cNvPr id="30" name="Freeform 30"/>
            <p:cNvSpPr/>
            <p:nvPr/>
          </p:nvSpPr>
          <p:spPr>
            <a:xfrm>
              <a:off x="0" y="0"/>
              <a:ext cx="2580640" cy="1389888"/>
            </a:xfrm>
            <a:custGeom>
              <a:avLst/>
              <a:gdLst/>
              <a:ahLst/>
              <a:cxnLst/>
              <a:rect l="l" t="t" r="r" b="b"/>
              <a:pathLst>
                <a:path w="2580640" h="1389888">
                  <a:moveTo>
                    <a:pt x="2441702" y="31242"/>
                  </a:moveTo>
                  <a:cubicBezTo>
                    <a:pt x="2470150" y="31242"/>
                    <a:pt x="2493264" y="54356"/>
                    <a:pt x="2493264" y="82804"/>
                  </a:cubicBezTo>
                  <a:lnTo>
                    <a:pt x="2493264" y="1250442"/>
                  </a:lnTo>
                  <a:cubicBezTo>
                    <a:pt x="2493264" y="1278890"/>
                    <a:pt x="2470150" y="1302004"/>
                    <a:pt x="2441702" y="1302004"/>
                  </a:cubicBezTo>
                  <a:lnTo>
                    <a:pt x="82423" y="1302004"/>
                  </a:lnTo>
                  <a:cubicBezTo>
                    <a:pt x="53975" y="1302004"/>
                    <a:pt x="30861" y="1278890"/>
                    <a:pt x="30861" y="1250442"/>
                  </a:cubicBezTo>
                  <a:lnTo>
                    <a:pt x="30861" y="82804"/>
                  </a:lnTo>
                  <a:cubicBezTo>
                    <a:pt x="30861" y="54356"/>
                    <a:pt x="53975" y="31242"/>
                    <a:pt x="82423" y="31242"/>
                  </a:cubicBezTo>
                  <a:close/>
                  <a:moveTo>
                    <a:pt x="0" y="0"/>
                  </a:moveTo>
                  <a:lnTo>
                    <a:pt x="0" y="1389888"/>
                  </a:lnTo>
                  <a:lnTo>
                    <a:pt x="2580640" y="1389888"/>
                  </a:lnTo>
                  <a:lnTo>
                    <a:pt x="2580640" y="0"/>
                  </a:lnTo>
                  <a:close/>
                </a:path>
              </a:pathLst>
            </a:custGeom>
            <a:blipFill>
              <a:blip r:embed="rId27"/>
              <a:stretch>
                <a:fillRect/>
              </a:stretch>
            </a:blipFill>
          </p:spPr>
        </p:sp>
      </p:grpSp>
      <p:sp>
        <p:nvSpPr>
          <p:cNvPr id="31" name="Freeform 31"/>
          <p:cNvSpPr/>
          <p:nvPr/>
        </p:nvSpPr>
        <p:spPr>
          <a:xfrm>
            <a:off x="2904049" y="3340941"/>
            <a:ext cx="2084499" cy="1162021"/>
          </a:xfrm>
          <a:custGeom>
            <a:avLst/>
            <a:gdLst/>
            <a:ahLst/>
            <a:cxnLst/>
            <a:rect l="l" t="t" r="r" b="b"/>
            <a:pathLst>
              <a:path w="2084499" h="1162021">
                <a:moveTo>
                  <a:pt x="0" y="0"/>
                </a:moveTo>
                <a:lnTo>
                  <a:pt x="2084498" y="0"/>
                </a:lnTo>
                <a:lnTo>
                  <a:pt x="2084498" y="1162022"/>
                </a:lnTo>
                <a:lnTo>
                  <a:pt x="0" y="1162022"/>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grpSp>
        <p:nvGrpSpPr>
          <p:cNvPr id="32" name="Group 32"/>
          <p:cNvGrpSpPr>
            <a:grpSpLocks noChangeAspect="1"/>
          </p:cNvGrpSpPr>
          <p:nvPr/>
        </p:nvGrpSpPr>
        <p:grpSpPr>
          <a:xfrm>
            <a:off x="5025647" y="3419351"/>
            <a:ext cx="5050536" cy="1039368"/>
            <a:chOff x="0" y="0"/>
            <a:chExt cx="6734048" cy="1385824"/>
          </a:xfrm>
        </p:grpSpPr>
        <p:sp>
          <p:nvSpPr>
            <p:cNvPr id="33" name="Freeform 33"/>
            <p:cNvSpPr/>
            <p:nvPr/>
          </p:nvSpPr>
          <p:spPr>
            <a:xfrm>
              <a:off x="0" y="0"/>
              <a:ext cx="6734048" cy="1385824"/>
            </a:xfrm>
            <a:custGeom>
              <a:avLst/>
              <a:gdLst/>
              <a:ahLst/>
              <a:cxnLst/>
              <a:rect l="l" t="t" r="r" b="b"/>
              <a:pathLst>
                <a:path w="6734048" h="1385824">
                  <a:moveTo>
                    <a:pt x="6594983" y="28829"/>
                  </a:moveTo>
                  <a:cubicBezTo>
                    <a:pt x="6623431" y="28829"/>
                    <a:pt x="6646545" y="51943"/>
                    <a:pt x="6646545" y="80391"/>
                  </a:cubicBezTo>
                  <a:lnTo>
                    <a:pt x="6646545" y="1248029"/>
                  </a:lnTo>
                  <a:cubicBezTo>
                    <a:pt x="6646545" y="1276477"/>
                    <a:pt x="6623431" y="1299591"/>
                    <a:pt x="6594983" y="1299591"/>
                  </a:cubicBezTo>
                  <a:lnTo>
                    <a:pt x="83312" y="1299591"/>
                  </a:lnTo>
                  <a:cubicBezTo>
                    <a:pt x="54864" y="1299591"/>
                    <a:pt x="31750" y="1276477"/>
                    <a:pt x="31750" y="1248029"/>
                  </a:cubicBezTo>
                  <a:lnTo>
                    <a:pt x="31750" y="80391"/>
                  </a:lnTo>
                  <a:cubicBezTo>
                    <a:pt x="31750" y="51943"/>
                    <a:pt x="54864" y="28829"/>
                    <a:pt x="83312" y="28829"/>
                  </a:cubicBezTo>
                  <a:close/>
                  <a:moveTo>
                    <a:pt x="0" y="0"/>
                  </a:moveTo>
                  <a:lnTo>
                    <a:pt x="0" y="1385824"/>
                  </a:lnTo>
                  <a:lnTo>
                    <a:pt x="6734048" y="1385824"/>
                  </a:lnTo>
                  <a:lnTo>
                    <a:pt x="6734048" y="0"/>
                  </a:lnTo>
                  <a:close/>
                </a:path>
              </a:pathLst>
            </a:custGeom>
            <a:blipFill>
              <a:blip r:embed="rId30"/>
              <a:stretch>
                <a:fillRect/>
              </a:stretch>
            </a:blipFill>
          </p:spPr>
        </p:sp>
      </p:grpSp>
      <p:grpSp>
        <p:nvGrpSpPr>
          <p:cNvPr id="34" name="Group 34"/>
          <p:cNvGrpSpPr>
            <a:grpSpLocks noChangeAspect="1"/>
          </p:cNvGrpSpPr>
          <p:nvPr/>
        </p:nvGrpSpPr>
        <p:grpSpPr>
          <a:xfrm>
            <a:off x="5037839" y="3596135"/>
            <a:ext cx="5029200" cy="896112"/>
            <a:chOff x="0" y="0"/>
            <a:chExt cx="6705600" cy="1194816"/>
          </a:xfrm>
        </p:grpSpPr>
        <p:sp>
          <p:nvSpPr>
            <p:cNvPr id="35" name="Freeform 35"/>
            <p:cNvSpPr/>
            <p:nvPr/>
          </p:nvSpPr>
          <p:spPr>
            <a:xfrm>
              <a:off x="0" y="0"/>
              <a:ext cx="6705600" cy="1194816"/>
            </a:xfrm>
            <a:custGeom>
              <a:avLst/>
              <a:gdLst/>
              <a:ahLst/>
              <a:cxnLst/>
              <a:rect l="l" t="t" r="r" b="b"/>
              <a:pathLst>
                <a:path w="6705600" h="1194816">
                  <a:moveTo>
                    <a:pt x="0" y="0"/>
                  </a:moveTo>
                  <a:lnTo>
                    <a:pt x="0" y="1194816"/>
                  </a:lnTo>
                  <a:lnTo>
                    <a:pt x="6705600" y="1194816"/>
                  </a:lnTo>
                  <a:lnTo>
                    <a:pt x="6705600" y="0"/>
                  </a:lnTo>
                  <a:lnTo>
                    <a:pt x="6630289" y="0"/>
                  </a:lnTo>
                  <a:lnTo>
                    <a:pt x="6630289" y="1012317"/>
                  </a:lnTo>
                  <a:cubicBezTo>
                    <a:pt x="6630289" y="1040765"/>
                    <a:pt x="6607175" y="1063879"/>
                    <a:pt x="6578727" y="1063879"/>
                  </a:cubicBezTo>
                  <a:lnTo>
                    <a:pt x="67056" y="1063879"/>
                  </a:lnTo>
                  <a:cubicBezTo>
                    <a:pt x="38608" y="1063879"/>
                    <a:pt x="15494" y="1040765"/>
                    <a:pt x="15494" y="1012317"/>
                  </a:cubicBezTo>
                  <a:lnTo>
                    <a:pt x="15494" y="0"/>
                  </a:lnTo>
                  <a:close/>
                </a:path>
              </a:pathLst>
            </a:custGeom>
            <a:blipFill>
              <a:blip r:embed="rId31"/>
              <a:stretch>
                <a:fillRect/>
              </a:stretch>
            </a:blipFill>
          </p:spPr>
        </p:sp>
      </p:grpSp>
      <p:sp>
        <p:nvSpPr>
          <p:cNvPr id="36" name="Freeform 36"/>
          <p:cNvSpPr/>
          <p:nvPr/>
        </p:nvSpPr>
        <p:spPr>
          <a:xfrm>
            <a:off x="928478" y="3300270"/>
            <a:ext cx="1215085" cy="252908"/>
          </a:xfrm>
          <a:custGeom>
            <a:avLst/>
            <a:gdLst/>
            <a:ahLst/>
            <a:cxnLst/>
            <a:rect l="l" t="t" r="r" b="b"/>
            <a:pathLst>
              <a:path w="1215085" h="252908">
                <a:moveTo>
                  <a:pt x="0" y="0"/>
                </a:moveTo>
                <a:lnTo>
                  <a:pt x="1215085" y="0"/>
                </a:lnTo>
                <a:lnTo>
                  <a:pt x="1215085" y="252907"/>
                </a:lnTo>
                <a:lnTo>
                  <a:pt x="0" y="252907"/>
                </a:lnTo>
                <a:lnTo>
                  <a:pt x="0" y="0"/>
                </a:lnTo>
                <a:close/>
              </a:path>
            </a:pathLst>
          </a:custGeom>
          <a:blipFill>
            <a:blip r:embed="rId15">
              <a:extLst>
                <a:ext uri="{96DAC541-7B7A-43D3-8B79-37D633B846F1}">
                  <asvg:svgBlip xmlns:asvg="http://schemas.microsoft.com/office/drawing/2016/SVG/main" r:embed="rId32"/>
                </a:ext>
              </a:extLst>
            </a:blip>
            <a:stretch>
              <a:fillRect/>
            </a:stretch>
          </a:blipFill>
        </p:spPr>
      </p:sp>
      <p:sp>
        <p:nvSpPr>
          <p:cNvPr id="37" name="Freeform 37"/>
          <p:cNvSpPr/>
          <p:nvPr/>
        </p:nvSpPr>
        <p:spPr>
          <a:xfrm>
            <a:off x="3034760" y="3313690"/>
            <a:ext cx="1104624" cy="252908"/>
          </a:xfrm>
          <a:custGeom>
            <a:avLst/>
            <a:gdLst/>
            <a:ahLst/>
            <a:cxnLst/>
            <a:rect l="l" t="t" r="r" b="b"/>
            <a:pathLst>
              <a:path w="1104624" h="252908">
                <a:moveTo>
                  <a:pt x="0" y="0"/>
                </a:moveTo>
                <a:lnTo>
                  <a:pt x="1104624" y="0"/>
                </a:lnTo>
                <a:lnTo>
                  <a:pt x="1104624" y="252908"/>
                </a:lnTo>
                <a:lnTo>
                  <a:pt x="0" y="252908"/>
                </a:lnTo>
                <a:lnTo>
                  <a:pt x="0" y="0"/>
                </a:lnTo>
                <a:close/>
              </a:path>
            </a:pathLst>
          </a:custGeom>
          <a:blipFill>
            <a:blip r:embed="rId17">
              <a:extLst>
                <a:ext uri="{96DAC541-7B7A-43D3-8B79-37D633B846F1}">
                  <asvg:svgBlip xmlns:asvg="http://schemas.microsoft.com/office/drawing/2016/SVG/main" r:embed="rId33"/>
                </a:ext>
              </a:extLst>
            </a:blip>
            <a:stretch>
              <a:fillRect/>
            </a:stretch>
          </a:blipFill>
        </p:spPr>
      </p:sp>
      <p:sp>
        <p:nvSpPr>
          <p:cNvPr id="38" name="Freeform 38"/>
          <p:cNvSpPr/>
          <p:nvPr/>
        </p:nvSpPr>
        <p:spPr>
          <a:xfrm>
            <a:off x="878148" y="4630864"/>
            <a:ext cx="9064104" cy="10058"/>
          </a:xfrm>
          <a:custGeom>
            <a:avLst/>
            <a:gdLst/>
            <a:ahLst/>
            <a:cxnLst/>
            <a:rect l="l" t="t" r="r" b="b"/>
            <a:pathLst>
              <a:path w="9064104" h="10058">
                <a:moveTo>
                  <a:pt x="0" y="0"/>
                </a:moveTo>
                <a:lnTo>
                  <a:pt x="9064104" y="0"/>
                </a:lnTo>
                <a:lnTo>
                  <a:pt x="9064104" y="10059"/>
                </a:lnTo>
                <a:lnTo>
                  <a:pt x="0" y="10059"/>
                </a:lnTo>
                <a:lnTo>
                  <a:pt x="0" y="0"/>
                </a:lnTo>
                <a:close/>
              </a:path>
            </a:pathLst>
          </a:custGeom>
          <a:blipFill>
            <a:blip r:embed="rId19">
              <a:extLst>
                <a:ext uri="{96DAC541-7B7A-43D3-8B79-37D633B846F1}">
                  <asvg:svgBlip xmlns:asvg="http://schemas.microsoft.com/office/drawing/2016/SVG/main" r:embed="rId34"/>
                </a:ext>
              </a:extLst>
            </a:blip>
            <a:stretch>
              <a:fillRect/>
            </a:stretch>
          </a:blipFill>
        </p:spPr>
      </p:sp>
      <p:sp>
        <p:nvSpPr>
          <p:cNvPr id="39" name="Freeform 39"/>
          <p:cNvSpPr/>
          <p:nvPr/>
        </p:nvSpPr>
        <p:spPr>
          <a:xfrm>
            <a:off x="4983423" y="3272561"/>
            <a:ext cx="5093122" cy="1187577"/>
          </a:xfrm>
          <a:custGeom>
            <a:avLst/>
            <a:gdLst/>
            <a:ahLst/>
            <a:cxnLst/>
            <a:rect l="l" t="t" r="r" b="b"/>
            <a:pathLst>
              <a:path w="5093122" h="1187577">
                <a:moveTo>
                  <a:pt x="0" y="0"/>
                </a:moveTo>
                <a:lnTo>
                  <a:pt x="5093122" y="0"/>
                </a:lnTo>
                <a:lnTo>
                  <a:pt x="5093122" y="1187577"/>
                </a:lnTo>
                <a:lnTo>
                  <a:pt x="0" y="1187577"/>
                </a:lnTo>
                <a:lnTo>
                  <a:pt x="0" y="0"/>
                </a:lnTo>
                <a:close/>
              </a:path>
            </a:pathLst>
          </a:custGeom>
          <a:blipFill>
            <a:blip r:embed="rId21">
              <a:extLst>
                <a:ext uri="{96DAC541-7B7A-43D3-8B79-37D633B846F1}">
                  <asvg:svgBlip xmlns:asvg="http://schemas.microsoft.com/office/drawing/2016/SVG/main" r:embed="rId35"/>
                </a:ext>
              </a:extLst>
            </a:blip>
            <a:stretch>
              <a:fillRect/>
            </a:stretch>
          </a:blipFill>
        </p:spPr>
      </p:sp>
      <p:grpSp>
        <p:nvGrpSpPr>
          <p:cNvPr id="40" name="Group 40"/>
          <p:cNvGrpSpPr>
            <a:grpSpLocks noChangeAspect="1"/>
          </p:cNvGrpSpPr>
          <p:nvPr/>
        </p:nvGrpSpPr>
        <p:grpSpPr>
          <a:xfrm>
            <a:off x="764543" y="4909823"/>
            <a:ext cx="1935480" cy="1264920"/>
            <a:chOff x="0" y="0"/>
            <a:chExt cx="2580640" cy="1686560"/>
          </a:xfrm>
        </p:grpSpPr>
        <p:sp>
          <p:nvSpPr>
            <p:cNvPr id="41" name="Freeform 41"/>
            <p:cNvSpPr/>
            <p:nvPr/>
          </p:nvSpPr>
          <p:spPr>
            <a:xfrm>
              <a:off x="0" y="0"/>
              <a:ext cx="2580640" cy="1686560"/>
            </a:xfrm>
            <a:custGeom>
              <a:avLst/>
              <a:gdLst/>
              <a:ahLst/>
              <a:cxnLst/>
              <a:rect l="l" t="t" r="r" b="b"/>
              <a:pathLst>
                <a:path w="2580640" h="1686560">
                  <a:moveTo>
                    <a:pt x="2428748" y="31496"/>
                  </a:moveTo>
                  <a:cubicBezTo>
                    <a:pt x="2463927" y="31496"/>
                    <a:pt x="2492375" y="59944"/>
                    <a:pt x="2492375" y="95123"/>
                  </a:cubicBezTo>
                  <a:lnTo>
                    <a:pt x="2492375" y="1535557"/>
                  </a:lnTo>
                  <a:cubicBezTo>
                    <a:pt x="2492375" y="1570736"/>
                    <a:pt x="2463927" y="1599184"/>
                    <a:pt x="2428748" y="1599184"/>
                  </a:cubicBezTo>
                  <a:lnTo>
                    <a:pt x="93599" y="1599184"/>
                  </a:lnTo>
                  <a:cubicBezTo>
                    <a:pt x="58420" y="1599184"/>
                    <a:pt x="29972" y="1570736"/>
                    <a:pt x="29972" y="1535557"/>
                  </a:cubicBezTo>
                  <a:lnTo>
                    <a:pt x="29972" y="95250"/>
                  </a:lnTo>
                  <a:cubicBezTo>
                    <a:pt x="29972" y="60071"/>
                    <a:pt x="58420" y="31623"/>
                    <a:pt x="93599" y="31623"/>
                  </a:cubicBezTo>
                  <a:close/>
                  <a:moveTo>
                    <a:pt x="0" y="0"/>
                  </a:moveTo>
                  <a:lnTo>
                    <a:pt x="0" y="1686560"/>
                  </a:lnTo>
                  <a:lnTo>
                    <a:pt x="2580640" y="1686560"/>
                  </a:lnTo>
                  <a:lnTo>
                    <a:pt x="2580640" y="0"/>
                  </a:lnTo>
                  <a:close/>
                </a:path>
              </a:pathLst>
            </a:custGeom>
            <a:blipFill>
              <a:blip r:embed="rId36"/>
              <a:stretch>
                <a:fillRect/>
              </a:stretch>
            </a:blipFill>
          </p:spPr>
        </p:sp>
      </p:grpSp>
      <p:grpSp>
        <p:nvGrpSpPr>
          <p:cNvPr id="42" name="Group 42"/>
          <p:cNvGrpSpPr>
            <a:grpSpLocks noChangeAspect="1"/>
          </p:cNvGrpSpPr>
          <p:nvPr/>
        </p:nvGrpSpPr>
        <p:grpSpPr>
          <a:xfrm>
            <a:off x="773687" y="5376167"/>
            <a:ext cx="1956816" cy="551688"/>
            <a:chOff x="0" y="0"/>
            <a:chExt cx="2609088" cy="735584"/>
          </a:xfrm>
        </p:grpSpPr>
        <p:sp>
          <p:nvSpPr>
            <p:cNvPr id="43" name="Freeform 43"/>
            <p:cNvSpPr/>
            <p:nvPr/>
          </p:nvSpPr>
          <p:spPr>
            <a:xfrm>
              <a:off x="0" y="0"/>
              <a:ext cx="2609088" cy="735584"/>
            </a:xfrm>
            <a:custGeom>
              <a:avLst/>
              <a:gdLst/>
              <a:ahLst/>
              <a:cxnLst/>
              <a:rect l="l" t="t" r="r" b="b"/>
              <a:pathLst>
                <a:path w="2609088" h="735584">
                  <a:moveTo>
                    <a:pt x="0" y="0"/>
                  </a:moveTo>
                  <a:lnTo>
                    <a:pt x="0" y="735584"/>
                  </a:lnTo>
                  <a:lnTo>
                    <a:pt x="17780" y="735584"/>
                  </a:lnTo>
                  <a:lnTo>
                    <a:pt x="17780" y="0"/>
                  </a:lnTo>
                  <a:close/>
                  <a:moveTo>
                    <a:pt x="2480183" y="0"/>
                  </a:moveTo>
                  <a:lnTo>
                    <a:pt x="2480183" y="735584"/>
                  </a:lnTo>
                  <a:lnTo>
                    <a:pt x="2609088" y="735584"/>
                  </a:lnTo>
                  <a:lnTo>
                    <a:pt x="2609088" y="0"/>
                  </a:lnTo>
                  <a:close/>
                </a:path>
              </a:pathLst>
            </a:custGeom>
            <a:blipFill>
              <a:blip r:embed="rId37"/>
              <a:stretch>
                <a:fillRect/>
              </a:stretch>
            </a:blipFill>
          </p:spPr>
        </p:sp>
      </p:grpSp>
      <p:sp>
        <p:nvSpPr>
          <p:cNvPr id="44" name="Freeform 44"/>
          <p:cNvSpPr/>
          <p:nvPr/>
        </p:nvSpPr>
        <p:spPr>
          <a:xfrm>
            <a:off x="721043" y="4867475"/>
            <a:ext cx="1978809" cy="1307792"/>
          </a:xfrm>
          <a:custGeom>
            <a:avLst/>
            <a:gdLst/>
            <a:ahLst/>
            <a:cxnLst/>
            <a:rect l="l" t="t" r="r" b="b"/>
            <a:pathLst>
              <a:path w="1978809" h="1307792">
                <a:moveTo>
                  <a:pt x="0" y="0"/>
                </a:moveTo>
                <a:lnTo>
                  <a:pt x="1978809" y="0"/>
                </a:lnTo>
                <a:lnTo>
                  <a:pt x="1978809" y="1307792"/>
                </a:lnTo>
                <a:lnTo>
                  <a:pt x="0" y="1307792"/>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45" name="Freeform 45"/>
          <p:cNvSpPr/>
          <p:nvPr/>
        </p:nvSpPr>
        <p:spPr>
          <a:xfrm>
            <a:off x="2776671" y="4892516"/>
            <a:ext cx="10058" cy="1035025"/>
          </a:xfrm>
          <a:custGeom>
            <a:avLst/>
            <a:gdLst/>
            <a:ahLst/>
            <a:cxnLst/>
            <a:rect l="l" t="t" r="r" b="b"/>
            <a:pathLst>
              <a:path w="10058" h="1035025">
                <a:moveTo>
                  <a:pt x="0" y="0"/>
                </a:moveTo>
                <a:lnTo>
                  <a:pt x="10058" y="0"/>
                </a:lnTo>
                <a:lnTo>
                  <a:pt x="10058" y="1035025"/>
                </a:lnTo>
                <a:lnTo>
                  <a:pt x="0" y="1035025"/>
                </a:lnTo>
                <a:lnTo>
                  <a:pt x="0" y="0"/>
                </a:lnTo>
                <a:close/>
              </a:path>
            </a:pathLst>
          </a:custGeom>
          <a:blipFill>
            <a:blip r:embed="rId8">
              <a:extLst>
                <a:ext uri="{96DAC541-7B7A-43D3-8B79-37D633B846F1}">
                  <asvg:svgBlip xmlns:asvg="http://schemas.microsoft.com/office/drawing/2016/SVG/main" r:embed="rId40"/>
                </a:ext>
              </a:extLst>
            </a:blip>
            <a:stretch>
              <a:fillRect/>
            </a:stretch>
          </a:blipFill>
        </p:spPr>
      </p:sp>
      <p:grpSp>
        <p:nvGrpSpPr>
          <p:cNvPr id="46" name="Group 46"/>
          <p:cNvGrpSpPr>
            <a:grpSpLocks noChangeAspect="1"/>
          </p:cNvGrpSpPr>
          <p:nvPr/>
        </p:nvGrpSpPr>
        <p:grpSpPr>
          <a:xfrm>
            <a:off x="2904239" y="4888487"/>
            <a:ext cx="1935480" cy="1286256"/>
            <a:chOff x="0" y="0"/>
            <a:chExt cx="2580640" cy="1715008"/>
          </a:xfrm>
        </p:grpSpPr>
        <p:sp>
          <p:nvSpPr>
            <p:cNvPr id="47" name="Freeform 47"/>
            <p:cNvSpPr/>
            <p:nvPr/>
          </p:nvSpPr>
          <p:spPr>
            <a:xfrm>
              <a:off x="0" y="0"/>
              <a:ext cx="2580640" cy="1715008"/>
            </a:xfrm>
            <a:custGeom>
              <a:avLst/>
              <a:gdLst/>
              <a:ahLst/>
              <a:cxnLst/>
              <a:rect l="l" t="t" r="r" b="b"/>
              <a:pathLst>
                <a:path w="2580640" h="1715008">
                  <a:moveTo>
                    <a:pt x="2428494" y="30226"/>
                  </a:moveTo>
                  <a:cubicBezTo>
                    <a:pt x="2464308" y="30226"/>
                    <a:pt x="2493264" y="59309"/>
                    <a:pt x="2493264" y="95123"/>
                  </a:cubicBezTo>
                  <a:lnTo>
                    <a:pt x="2493264" y="1562735"/>
                  </a:lnTo>
                  <a:cubicBezTo>
                    <a:pt x="2493264" y="1598549"/>
                    <a:pt x="2464308" y="1627632"/>
                    <a:pt x="2428494" y="1627632"/>
                  </a:cubicBezTo>
                  <a:lnTo>
                    <a:pt x="95758" y="1627632"/>
                  </a:lnTo>
                  <a:cubicBezTo>
                    <a:pt x="59944" y="1627632"/>
                    <a:pt x="30988" y="1598549"/>
                    <a:pt x="30988" y="1562735"/>
                  </a:cubicBezTo>
                  <a:lnTo>
                    <a:pt x="30988" y="95123"/>
                  </a:lnTo>
                  <a:cubicBezTo>
                    <a:pt x="30988" y="59309"/>
                    <a:pt x="59944" y="30226"/>
                    <a:pt x="95758" y="30226"/>
                  </a:cubicBezTo>
                  <a:close/>
                  <a:moveTo>
                    <a:pt x="0" y="0"/>
                  </a:moveTo>
                  <a:lnTo>
                    <a:pt x="0" y="1715008"/>
                  </a:lnTo>
                  <a:lnTo>
                    <a:pt x="2580640" y="1715008"/>
                  </a:lnTo>
                  <a:lnTo>
                    <a:pt x="2580640" y="0"/>
                  </a:lnTo>
                  <a:close/>
                </a:path>
              </a:pathLst>
            </a:custGeom>
            <a:blipFill>
              <a:blip r:embed="rId41"/>
              <a:stretch>
                <a:fillRect/>
              </a:stretch>
            </a:blipFill>
          </p:spPr>
        </p:sp>
      </p:grpSp>
      <p:sp>
        <p:nvSpPr>
          <p:cNvPr id="48" name="Freeform 48"/>
          <p:cNvSpPr/>
          <p:nvPr/>
        </p:nvSpPr>
        <p:spPr>
          <a:xfrm>
            <a:off x="2861472" y="4824536"/>
            <a:ext cx="2084499" cy="1350721"/>
          </a:xfrm>
          <a:custGeom>
            <a:avLst/>
            <a:gdLst/>
            <a:ahLst/>
            <a:cxnLst/>
            <a:rect l="l" t="t" r="r" b="b"/>
            <a:pathLst>
              <a:path w="2084499" h="1350721">
                <a:moveTo>
                  <a:pt x="0" y="0"/>
                </a:moveTo>
                <a:lnTo>
                  <a:pt x="2084499" y="0"/>
                </a:lnTo>
                <a:lnTo>
                  <a:pt x="2084499" y="1350722"/>
                </a:lnTo>
                <a:lnTo>
                  <a:pt x="0" y="1350722"/>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grpSp>
        <p:nvGrpSpPr>
          <p:cNvPr id="49" name="Group 49"/>
          <p:cNvGrpSpPr>
            <a:grpSpLocks noChangeAspect="1"/>
          </p:cNvGrpSpPr>
          <p:nvPr/>
        </p:nvGrpSpPr>
        <p:grpSpPr>
          <a:xfrm>
            <a:off x="4982975" y="4900679"/>
            <a:ext cx="5132832" cy="1286256"/>
            <a:chOff x="0" y="0"/>
            <a:chExt cx="6843776" cy="1715008"/>
          </a:xfrm>
        </p:grpSpPr>
        <p:sp>
          <p:nvSpPr>
            <p:cNvPr id="50" name="Freeform 50"/>
            <p:cNvSpPr/>
            <p:nvPr/>
          </p:nvSpPr>
          <p:spPr>
            <a:xfrm>
              <a:off x="0" y="0"/>
              <a:ext cx="6843776" cy="1715008"/>
            </a:xfrm>
            <a:custGeom>
              <a:avLst/>
              <a:gdLst/>
              <a:ahLst/>
              <a:cxnLst/>
              <a:rect l="l" t="t" r="r" b="b"/>
              <a:pathLst>
                <a:path w="6843776" h="1715008">
                  <a:moveTo>
                    <a:pt x="6693535" y="31877"/>
                  </a:moveTo>
                  <a:cubicBezTo>
                    <a:pt x="6729349" y="31877"/>
                    <a:pt x="6758305" y="60960"/>
                    <a:pt x="6758305" y="96774"/>
                  </a:cubicBezTo>
                  <a:lnTo>
                    <a:pt x="6758305" y="1564386"/>
                  </a:lnTo>
                  <a:cubicBezTo>
                    <a:pt x="6758305" y="1600200"/>
                    <a:pt x="6729348" y="1629283"/>
                    <a:pt x="6693535" y="1629283"/>
                  </a:cubicBezTo>
                  <a:lnTo>
                    <a:pt x="96647" y="1629283"/>
                  </a:lnTo>
                  <a:cubicBezTo>
                    <a:pt x="60833" y="1629283"/>
                    <a:pt x="31877" y="1600200"/>
                    <a:pt x="31877" y="1564386"/>
                  </a:cubicBezTo>
                  <a:lnTo>
                    <a:pt x="31877" y="96647"/>
                  </a:lnTo>
                  <a:cubicBezTo>
                    <a:pt x="31877" y="60833"/>
                    <a:pt x="60833" y="31750"/>
                    <a:pt x="96647" y="31750"/>
                  </a:cubicBezTo>
                  <a:close/>
                  <a:moveTo>
                    <a:pt x="0" y="0"/>
                  </a:moveTo>
                  <a:lnTo>
                    <a:pt x="0" y="1715008"/>
                  </a:lnTo>
                  <a:lnTo>
                    <a:pt x="6843776" y="1715008"/>
                  </a:lnTo>
                  <a:lnTo>
                    <a:pt x="6843776" y="0"/>
                  </a:lnTo>
                  <a:close/>
                </a:path>
              </a:pathLst>
            </a:custGeom>
            <a:blipFill>
              <a:blip r:embed="rId44"/>
              <a:stretch>
                <a:fillRect/>
              </a:stretch>
            </a:blipFill>
          </p:spPr>
        </p:sp>
      </p:grpSp>
      <p:grpSp>
        <p:nvGrpSpPr>
          <p:cNvPr id="51" name="Group 51"/>
          <p:cNvGrpSpPr>
            <a:grpSpLocks noChangeAspect="1"/>
          </p:cNvGrpSpPr>
          <p:nvPr/>
        </p:nvGrpSpPr>
        <p:grpSpPr>
          <a:xfrm>
            <a:off x="4998215" y="5034791"/>
            <a:ext cx="5071872" cy="1237488"/>
            <a:chOff x="0" y="0"/>
            <a:chExt cx="6762496" cy="1649984"/>
          </a:xfrm>
        </p:grpSpPr>
        <p:sp>
          <p:nvSpPr>
            <p:cNvPr id="52" name="Freeform 52"/>
            <p:cNvSpPr/>
            <p:nvPr/>
          </p:nvSpPr>
          <p:spPr>
            <a:xfrm>
              <a:off x="0" y="0"/>
              <a:ext cx="6762496" cy="1649984"/>
            </a:xfrm>
            <a:custGeom>
              <a:avLst/>
              <a:gdLst/>
              <a:ahLst/>
              <a:cxnLst/>
              <a:rect l="l" t="t" r="r" b="b"/>
              <a:pathLst>
                <a:path w="6762496" h="1649984">
                  <a:moveTo>
                    <a:pt x="0" y="0"/>
                  </a:moveTo>
                  <a:lnTo>
                    <a:pt x="0" y="1649984"/>
                  </a:lnTo>
                  <a:lnTo>
                    <a:pt x="6762496" y="1649984"/>
                  </a:lnTo>
                  <a:lnTo>
                    <a:pt x="6762496" y="0"/>
                  </a:lnTo>
                  <a:lnTo>
                    <a:pt x="6737985" y="0"/>
                  </a:lnTo>
                  <a:lnTo>
                    <a:pt x="6737985" y="1385570"/>
                  </a:lnTo>
                  <a:cubicBezTo>
                    <a:pt x="6737985" y="1421384"/>
                    <a:pt x="6709028" y="1450467"/>
                    <a:pt x="6673215" y="1450467"/>
                  </a:cubicBezTo>
                  <a:lnTo>
                    <a:pt x="76327" y="1450467"/>
                  </a:lnTo>
                  <a:cubicBezTo>
                    <a:pt x="40513" y="1450467"/>
                    <a:pt x="11557" y="1421384"/>
                    <a:pt x="11557" y="1385570"/>
                  </a:cubicBezTo>
                  <a:lnTo>
                    <a:pt x="11557" y="0"/>
                  </a:lnTo>
                  <a:close/>
                </a:path>
              </a:pathLst>
            </a:custGeom>
            <a:blipFill>
              <a:blip r:embed="rId45"/>
              <a:stretch>
                <a:fillRect/>
              </a:stretch>
            </a:blipFill>
          </p:spPr>
        </p:sp>
      </p:grpSp>
      <p:sp>
        <p:nvSpPr>
          <p:cNvPr id="53" name="Freeform 53"/>
          <p:cNvSpPr/>
          <p:nvPr/>
        </p:nvSpPr>
        <p:spPr>
          <a:xfrm>
            <a:off x="885892" y="4783865"/>
            <a:ext cx="1215085" cy="252908"/>
          </a:xfrm>
          <a:custGeom>
            <a:avLst/>
            <a:gdLst/>
            <a:ahLst/>
            <a:cxnLst/>
            <a:rect l="l" t="t" r="r" b="b"/>
            <a:pathLst>
              <a:path w="1215085" h="252908">
                <a:moveTo>
                  <a:pt x="0" y="0"/>
                </a:moveTo>
                <a:lnTo>
                  <a:pt x="1215085" y="0"/>
                </a:lnTo>
                <a:lnTo>
                  <a:pt x="1215085" y="252907"/>
                </a:lnTo>
                <a:lnTo>
                  <a:pt x="0" y="252907"/>
                </a:lnTo>
                <a:lnTo>
                  <a:pt x="0" y="0"/>
                </a:lnTo>
                <a:close/>
              </a:path>
            </a:pathLst>
          </a:custGeom>
          <a:blipFill>
            <a:blip r:embed="rId15">
              <a:extLst>
                <a:ext uri="{96DAC541-7B7A-43D3-8B79-37D633B846F1}">
                  <asvg:svgBlip xmlns:asvg="http://schemas.microsoft.com/office/drawing/2016/SVG/main" r:embed="rId46"/>
                </a:ext>
              </a:extLst>
            </a:blip>
            <a:stretch>
              <a:fillRect/>
            </a:stretch>
          </a:blipFill>
        </p:spPr>
      </p:sp>
      <p:sp>
        <p:nvSpPr>
          <p:cNvPr id="54" name="Freeform 54"/>
          <p:cNvSpPr/>
          <p:nvPr/>
        </p:nvSpPr>
        <p:spPr>
          <a:xfrm>
            <a:off x="2992174" y="4797285"/>
            <a:ext cx="1104624" cy="252908"/>
          </a:xfrm>
          <a:custGeom>
            <a:avLst/>
            <a:gdLst/>
            <a:ahLst/>
            <a:cxnLst/>
            <a:rect l="l" t="t" r="r" b="b"/>
            <a:pathLst>
              <a:path w="1104624" h="252908">
                <a:moveTo>
                  <a:pt x="0" y="0"/>
                </a:moveTo>
                <a:lnTo>
                  <a:pt x="1104624" y="0"/>
                </a:lnTo>
                <a:lnTo>
                  <a:pt x="1104624" y="252908"/>
                </a:lnTo>
                <a:lnTo>
                  <a:pt x="0" y="252908"/>
                </a:lnTo>
                <a:lnTo>
                  <a:pt x="0" y="0"/>
                </a:lnTo>
                <a:close/>
              </a:path>
            </a:pathLst>
          </a:custGeom>
          <a:blipFill>
            <a:blip r:embed="rId17">
              <a:extLst>
                <a:ext uri="{96DAC541-7B7A-43D3-8B79-37D633B846F1}">
                  <asvg:svgBlip xmlns:asvg="http://schemas.microsoft.com/office/drawing/2016/SVG/main" r:embed="rId47"/>
                </a:ext>
              </a:extLst>
            </a:blip>
            <a:stretch>
              <a:fillRect/>
            </a:stretch>
          </a:blipFill>
        </p:spPr>
      </p:sp>
      <p:sp>
        <p:nvSpPr>
          <p:cNvPr id="55" name="Freeform 55"/>
          <p:cNvSpPr/>
          <p:nvPr/>
        </p:nvSpPr>
        <p:spPr>
          <a:xfrm>
            <a:off x="4940837" y="4756156"/>
            <a:ext cx="5176866" cy="1432531"/>
          </a:xfrm>
          <a:custGeom>
            <a:avLst/>
            <a:gdLst/>
            <a:ahLst/>
            <a:cxnLst/>
            <a:rect l="l" t="t" r="r" b="b"/>
            <a:pathLst>
              <a:path w="5176866" h="1432531">
                <a:moveTo>
                  <a:pt x="0" y="0"/>
                </a:moveTo>
                <a:lnTo>
                  <a:pt x="5176866" y="0"/>
                </a:lnTo>
                <a:lnTo>
                  <a:pt x="5176866" y="1432532"/>
                </a:lnTo>
                <a:lnTo>
                  <a:pt x="0" y="1432532"/>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sp>
      <p:sp>
        <p:nvSpPr>
          <p:cNvPr id="61" name="TextBox 61"/>
          <p:cNvSpPr txBox="1"/>
          <p:nvPr/>
        </p:nvSpPr>
        <p:spPr>
          <a:xfrm>
            <a:off x="652720" y="1211218"/>
            <a:ext cx="4805201" cy="288989"/>
          </a:xfrm>
          <a:prstGeom prst="rect">
            <a:avLst/>
          </a:prstGeom>
        </p:spPr>
        <p:txBody>
          <a:bodyPr lIns="0" tIns="0" rIns="0" bIns="0" rtlCol="0" anchor="t">
            <a:spAutoFit/>
          </a:bodyPr>
          <a:lstStyle/>
          <a:p>
            <a:pPr algn="l">
              <a:lnSpc>
                <a:spcPts val="2382"/>
              </a:lnSpc>
            </a:pPr>
            <a:r>
              <a:rPr lang="en-US" sz="1701" b="1" spc="23" dirty="0">
                <a:solidFill>
                  <a:srgbClr val="245D88"/>
                </a:solidFill>
                <a:latin typeface="Montserrat 1 Bold"/>
                <a:ea typeface="Montserrat 1 Bold"/>
                <a:cs typeface="Montserrat 1 Bold"/>
                <a:sym typeface="Montserrat 1 Bold"/>
              </a:rPr>
              <a:t>Performance across Priority Focus Areas</a:t>
            </a:r>
          </a:p>
        </p:txBody>
      </p:sp>
      <p:sp>
        <p:nvSpPr>
          <p:cNvPr id="62" name="TextBox 62"/>
          <p:cNvSpPr txBox="1"/>
          <p:nvPr/>
        </p:nvSpPr>
        <p:spPr>
          <a:xfrm>
            <a:off x="731444" y="6299635"/>
            <a:ext cx="4057336" cy="110957"/>
          </a:xfrm>
          <a:prstGeom prst="rect">
            <a:avLst/>
          </a:prstGeom>
        </p:spPr>
        <p:txBody>
          <a:bodyPr lIns="0" tIns="0" rIns="0" bIns="0" rtlCol="0" anchor="t">
            <a:spAutoFit/>
          </a:bodyPr>
          <a:lstStyle/>
          <a:p>
            <a:pPr algn="l">
              <a:lnSpc>
                <a:spcPts val="840"/>
              </a:lnSpc>
            </a:pPr>
            <a:r>
              <a:rPr lang="en-US" sz="600" spc="16">
                <a:solidFill>
                  <a:srgbClr val="000000"/>
                </a:solidFill>
                <a:latin typeface="Montserrat 1"/>
                <a:ea typeface="Montserrat 1"/>
                <a:cs typeface="Montserrat 1"/>
                <a:sym typeface="Montserrat 1"/>
              </a:rPr>
              <a:t>FCT – Federal Technical colleges | STC - State Technical Colleges | OOSC - Out of School Children | </a:t>
            </a:r>
          </a:p>
        </p:txBody>
      </p:sp>
      <p:sp>
        <p:nvSpPr>
          <p:cNvPr id="63" name="TextBox 63"/>
          <p:cNvSpPr txBox="1"/>
          <p:nvPr/>
        </p:nvSpPr>
        <p:spPr>
          <a:xfrm>
            <a:off x="1070811" y="3686881"/>
            <a:ext cx="1487535" cy="486865"/>
          </a:xfrm>
          <a:prstGeom prst="rect">
            <a:avLst/>
          </a:prstGeom>
        </p:spPr>
        <p:txBody>
          <a:bodyPr wrap="square" lIns="0" tIns="0" rIns="0" bIns="0" rtlCol="0" anchor="t">
            <a:spAutoFit/>
          </a:bodyPr>
          <a:lstStyle/>
          <a:p>
            <a:pPr algn="l">
              <a:lnSpc>
                <a:spcPts val="1962"/>
              </a:lnSpc>
            </a:pPr>
            <a:r>
              <a:rPr lang="en-US" sz="1200" b="1" spc="21" dirty="0">
                <a:solidFill>
                  <a:srgbClr val="275317"/>
                </a:solidFill>
                <a:latin typeface="Montserrat 1 Bold"/>
                <a:ea typeface="Montserrat 1 Bold"/>
                <a:cs typeface="Montserrat 1 Bold"/>
                <a:sym typeface="Montserrat 1 Bold"/>
              </a:rPr>
              <a:t>Senior Secondary Schools</a:t>
            </a:r>
          </a:p>
        </p:txBody>
      </p:sp>
      <p:sp>
        <p:nvSpPr>
          <p:cNvPr id="64" name="TextBox 64"/>
          <p:cNvSpPr txBox="1"/>
          <p:nvPr/>
        </p:nvSpPr>
        <p:spPr>
          <a:xfrm>
            <a:off x="1227858" y="2257127"/>
            <a:ext cx="1299442" cy="236731"/>
          </a:xfrm>
          <a:prstGeom prst="rect">
            <a:avLst/>
          </a:prstGeom>
        </p:spPr>
        <p:txBody>
          <a:bodyPr wrap="square" lIns="0" tIns="0" rIns="0" bIns="0" rtlCol="0" anchor="t">
            <a:spAutoFit/>
          </a:bodyPr>
          <a:lstStyle/>
          <a:p>
            <a:pPr algn="l">
              <a:lnSpc>
                <a:spcPts val="1962"/>
              </a:lnSpc>
            </a:pPr>
            <a:r>
              <a:rPr lang="en-US" sz="1400" b="1" spc="16" dirty="0">
                <a:solidFill>
                  <a:srgbClr val="275317"/>
                </a:solidFill>
                <a:latin typeface="Montserrat 1 Bold"/>
                <a:ea typeface="Montserrat 1 Bold"/>
                <a:cs typeface="Montserrat 1 Bold"/>
                <a:sym typeface="Montserrat 1 Bold"/>
              </a:rPr>
              <a:t>Basic School</a:t>
            </a:r>
          </a:p>
        </p:txBody>
      </p:sp>
      <p:sp>
        <p:nvSpPr>
          <p:cNvPr id="65" name="TextBox 65"/>
          <p:cNvSpPr txBox="1"/>
          <p:nvPr/>
        </p:nvSpPr>
        <p:spPr>
          <a:xfrm>
            <a:off x="3221060" y="2286879"/>
            <a:ext cx="986904" cy="227113"/>
          </a:xfrm>
          <a:prstGeom prst="rect">
            <a:avLst/>
          </a:prstGeom>
        </p:spPr>
        <p:txBody>
          <a:bodyPr lIns="0" tIns="0" rIns="0" bIns="0" rtlCol="0" anchor="t">
            <a:spAutoFit/>
          </a:bodyPr>
          <a:lstStyle/>
          <a:p>
            <a:pPr algn="r">
              <a:lnSpc>
                <a:spcPts val="1896"/>
              </a:lnSpc>
            </a:pPr>
            <a:r>
              <a:rPr lang="en-US" sz="1400" b="1" dirty="0">
                <a:solidFill>
                  <a:srgbClr val="3B7D23"/>
                </a:solidFill>
                <a:latin typeface="Montserrat 1 Bold"/>
                <a:ea typeface="Montserrat 1 Bold"/>
                <a:cs typeface="Montserrat 1 Bold"/>
                <a:sym typeface="Montserrat 1 Bold"/>
              </a:rPr>
              <a:t>171,027</a:t>
            </a:r>
            <a:endParaRPr lang="en-US" sz="1400" b="1" dirty="0">
              <a:solidFill>
                <a:srgbClr val="275317"/>
              </a:solidFill>
              <a:latin typeface="Montserrat 1 Bold"/>
              <a:ea typeface="Montserrat 1 Bold"/>
              <a:cs typeface="Montserrat 1 Bold"/>
              <a:sym typeface="Montserrat 1 Bold"/>
            </a:endParaRPr>
          </a:p>
        </p:txBody>
      </p:sp>
      <p:sp>
        <p:nvSpPr>
          <p:cNvPr id="68" name="TextBox 68"/>
          <p:cNvSpPr txBox="1"/>
          <p:nvPr/>
        </p:nvSpPr>
        <p:spPr>
          <a:xfrm>
            <a:off x="3596573" y="3780913"/>
            <a:ext cx="1288237" cy="245088"/>
          </a:xfrm>
          <a:prstGeom prst="rect">
            <a:avLst/>
          </a:prstGeom>
        </p:spPr>
        <p:txBody>
          <a:bodyPr lIns="0" tIns="0" rIns="0" bIns="0" rtlCol="0" anchor="t">
            <a:spAutoFit/>
          </a:bodyPr>
          <a:lstStyle/>
          <a:p>
            <a:pPr algn="l">
              <a:lnSpc>
                <a:spcPts val="1920"/>
              </a:lnSpc>
            </a:pPr>
            <a:r>
              <a:rPr lang="en-US" sz="1600" b="1" dirty="0">
                <a:solidFill>
                  <a:srgbClr val="3B7D23"/>
                </a:solidFill>
                <a:latin typeface="Montserrat 1 Bold"/>
                <a:ea typeface="Montserrat 1 Bold"/>
                <a:cs typeface="Montserrat 1 Bold"/>
                <a:sym typeface="Montserrat 1 Bold"/>
              </a:rPr>
              <a:t>30,335</a:t>
            </a:r>
            <a:endParaRPr lang="en-US" sz="1600" b="1" dirty="0">
              <a:solidFill>
                <a:srgbClr val="275317"/>
              </a:solidFill>
              <a:latin typeface="Montserrat 1 Bold"/>
              <a:ea typeface="Montserrat 1 Bold"/>
              <a:cs typeface="Montserrat 1 Bold"/>
              <a:sym typeface="Montserrat 1 Bold"/>
            </a:endParaRPr>
          </a:p>
        </p:txBody>
      </p:sp>
      <p:sp>
        <p:nvSpPr>
          <p:cNvPr id="70" name="TextBox 70"/>
          <p:cNvSpPr txBox="1"/>
          <p:nvPr/>
        </p:nvSpPr>
        <p:spPr>
          <a:xfrm>
            <a:off x="5093484" y="5000034"/>
            <a:ext cx="49873" cy="962377"/>
          </a:xfrm>
          <a:prstGeom prst="rect">
            <a:avLst/>
          </a:prstGeom>
        </p:spPr>
        <p:txBody>
          <a:bodyPr lIns="0" tIns="0" rIns="0" bIns="0" rtlCol="0" anchor="t">
            <a:spAutoFit/>
          </a:bodyPr>
          <a:lstStyle/>
          <a:p>
            <a:pPr algn="just">
              <a:lnSpc>
                <a:spcPts val="2639"/>
              </a:lnSpc>
            </a:pPr>
            <a:r>
              <a:rPr lang="en-US" sz="1101" spc="-8">
                <a:solidFill>
                  <a:srgbClr val="275317"/>
                </a:solidFill>
                <a:latin typeface="IBM Plex Sans Condensed"/>
                <a:ea typeface="IBM Plex Sans Condensed"/>
                <a:cs typeface="IBM Plex Sans Condensed"/>
                <a:sym typeface="IBM Plex Sans Condensed"/>
              </a:rPr>
              <a:t>• • •</a:t>
            </a:r>
          </a:p>
        </p:txBody>
      </p:sp>
      <p:sp>
        <p:nvSpPr>
          <p:cNvPr id="71" name="TextBox 71"/>
          <p:cNvSpPr txBox="1"/>
          <p:nvPr/>
        </p:nvSpPr>
        <p:spPr>
          <a:xfrm>
            <a:off x="5133156" y="3561378"/>
            <a:ext cx="49873" cy="630145"/>
          </a:xfrm>
          <a:prstGeom prst="rect">
            <a:avLst/>
          </a:prstGeom>
        </p:spPr>
        <p:txBody>
          <a:bodyPr lIns="0" tIns="0" rIns="0" bIns="0" rtlCol="0" anchor="t">
            <a:spAutoFit/>
          </a:bodyPr>
          <a:lstStyle/>
          <a:p>
            <a:pPr algn="just">
              <a:lnSpc>
                <a:spcPts val="2688"/>
              </a:lnSpc>
            </a:pPr>
            <a:r>
              <a:rPr lang="en-US" sz="1101" spc="-8">
                <a:solidFill>
                  <a:srgbClr val="275317"/>
                </a:solidFill>
                <a:latin typeface="IBM Plex Sans Condensed"/>
                <a:ea typeface="IBM Plex Sans Condensed"/>
                <a:cs typeface="IBM Plex Sans Condensed"/>
                <a:sym typeface="IBM Plex Sans Condensed"/>
              </a:rPr>
              <a:t>• •</a:t>
            </a:r>
          </a:p>
        </p:txBody>
      </p:sp>
      <p:sp>
        <p:nvSpPr>
          <p:cNvPr id="72" name="TextBox 72"/>
          <p:cNvSpPr txBox="1"/>
          <p:nvPr/>
        </p:nvSpPr>
        <p:spPr>
          <a:xfrm>
            <a:off x="5174313" y="1988991"/>
            <a:ext cx="49873" cy="776068"/>
          </a:xfrm>
          <a:prstGeom prst="rect">
            <a:avLst/>
          </a:prstGeom>
        </p:spPr>
        <p:txBody>
          <a:bodyPr lIns="0" tIns="0" rIns="0" bIns="0" rtlCol="0" anchor="t">
            <a:spAutoFit/>
          </a:bodyPr>
          <a:lstStyle/>
          <a:p>
            <a:pPr algn="l">
              <a:lnSpc>
                <a:spcPts val="2592"/>
              </a:lnSpc>
            </a:pPr>
            <a:r>
              <a:rPr lang="en-US" sz="1101" spc="-8">
                <a:solidFill>
                  <a:srgbClr val="275317"/>
                </a:solidFill>
                <a:latin typeface="IBM Plex Sans Condensed"/>
                <a:ea typeface="IBM Plex Sans Condensed"/>
                <a:cs typeface="IBM Plex Sans Condensed"/>
                <a:sym typeface="IBM Plex Sans Condensed"/>
              </a:rPr>
              <a:t>• •</a:t>
            </a:r>
          </a:p>
          <a:p>
            <a:pPr algn="l">
              <a:lnSpc>
                <a:spcPts val="550"/>
              </a:lnSpc>
            </a:pPr>
            <a:r>
              <a:rPr lang="en-US" sz="1101" spc="-8">
                <a:solidFill>
                  <a:srgbClr val="275317"/>
                </a:solidFill>
                <a:latin typeface="IBM Plex Sans Condensed"/>
                <a:ea typeface="IBM Plex Sans Condensed"/>
                <a:cs typeface="IBM Plex Sans Condensed"/>
                <a:sym typeface="IBM Plex Sans Condensed"/>
              </a:rPr>
              <a:t>•</a:t>
            </a:r>
          </a:p>
        </p:txBody>
      </p:sp>
      <p:sp>
        <p:nvSpPr>
          <p:cNvPr id="76" name="TextBox 76"/>
          <p:cNvSpPr txBox="1"/>
          <p:nvPr/>
        </p:nvSpPr>
        <p:spPr>
          <a:xfrm>
            <a:off x="5377232" y="2261147"/>
            <a:ext cx="4577105" cy="169405"/>
          </a:xfrm>
          <a:prstGeom prst="rect">
            <a:avLst/>
          </a:prstGeom>
        </p:spPr>
        <p:txBody>
          <a:bodyPr lIns="0" tIns="0" rIns="0" bIns="0" rtlCol="0" anchor="t">
            <a:spAutoFit/>
          </a:bodyPr>
          <a:lstStyle/>
          <a:p>
            <a:pPr algn="l">
              <a:lnSpc>
                <a:spcPts val="1308"/>
              </a:lnSpc>
            </a:pPr>
            <a:r>
              <a:rPr lang="en-US" sz="1400" b="1" spc="3" dirty="0">
                <a:solidFill>
                  <a:srgbClr val="275317"/>
                </a:solidFill>
                <a:latin typeface="Montserrat 1"/>
                <a:ea typeface="Montserrat 1"/>
                <a:cs typeface="Montserrat 1"/>
                <a:sym typeface="Montserrat 1"/>
              </a:rPr>
              <a:t>Total Number of Basic Schools in Nigeria </a:t>
            </a:r>
          </a:p>
        </p:txBody>
      </p:sp>
      <p:sp>
        <p:nvSpPr>
          <p:cNvPr id="77" name="TextBox 77"/>
          <p:cNvSpPr txBox="1"/>
          <p:nvPr/>
        </p:nvSpPr>
        <p:spPr>
          <a:xfrm>
            <a:off x="5364080" y="3782993"/>
            <a:ext cx="4653324" cy="336118"/>
          </a:xfrm>
          <a:prstGeom prst="rect">
            <a:avLst/>
          </a:prstGeom>
        </p:spPr>
        <p:txBody>
          <a:bodyPr lIns="0" tIns="0" rIns="0" bIns="0" rtlCol="0" anchor="t">
            <a:spAutoFit/>
          </a:bodyPr>
          <a:lstStyle/>
          <a:p>
            <a:pPr>
              <a:lnSpc>
                <a:spcPts val="1308"/>
              </a:lnSpc>
            </a:pPr>
            <a:r>
              <a:rPr lang="en-US" sz="1400" b="1" spc="3" dirty="0">
                <a:solidFill>
                  <a:srgbClr val="275317"/>
                </a:solidFill>
                <a:latin typeface="Montserrat 1"/>
                <a:ea typeface="Montserrat 1"/>
                <a:cs typeface="Montserrat 1"/>
                <a:sym typeface="Montserrat 1"/>
              </a:rPr>
              <a:t>Total Number of Senior Secondary  Schools in Nigeria </a:t>
            </a:r>
          </a:p>
        </p:txBody>
      </p:sp>
      <p:sp>
        <p:nvSpPr>
          <p:cNvPr id="78" name="TextBox 78"/>
          <p:cNvSpPr txBox="1"/>
          <p:nvPr/>
        </p:nvSpPr>
        <p:spPr>
          <a:xfrm>
            <a:off x="5378482" y="5385511"/>
            <a:ext cx="4697701" cy="179536"/>
          </a:xfrm>
          <a:prstGeom prst="rect">
            <a:avLst/>
          </a:prstGeom>
        </p:spPr>
        <p:txBody>
          <a:bodyPr lIns="0" tIns="0" rIns="0" bIns="0" rtlCol="0" anchor="t">
            <a:spAutoFit/>
          </a:bodyPr>
          <a:lstStyle/>
          <a:p>
            <a:pPr algn="l">
              <a:lnSpc>
                <a:spcPts val="1360"/>
              </a:lnSpc>
            </a:pPr>
            <a:r>
              <a:rPr lang="en-US" sz="1400" b="1" spc="3" dirty="0">
                <a:solidFill>
                  <a:srgbClr val="275317"/>
                </a:solidFill>
                <a:latin typeface="Montserrat 1"/>
                <a:ea typeface="Montserrat 1"/>
                <a:cs typeface="Montserrat 1"/>
                <a:sym typeface="Montserrat 1"/>
              </a:rPr>
              <a:t>Total Number of Students in our School System</a:t>
            </a:r>
            <a:endParaRPr lang="en-US" sz="1400" b="1" spc="6" dirty="0">
              <a:solidFill>
                <a:srgbClr val="275317"/>
              </a:solidFill>
              <a:latin typeface="Montserrat 1"/>
              <a:ea typeface="Montserrat 1"/>
              <a:cs typeface="Montserrat 1"/>
              <a:sym typeface="Montserrat 1"/>
            </a:endParaRPr>
          </a:p>
        </p:txBody>
      </p:sp>
      <p:sp>
        <p:nvSpPr>
          <p:cNvPr id="79" name="TextBox 79"/>
          <p:cNvSpPr txBox="1"/>
          <p:nvPr/>
        </p:nvSpPr>
        <p:spPr>
          <a:xfrm>
            <a:off x="970617" y="4806191"/>
            <a:ext cx="1046816" cy="166392"/>
          </a:xfrm>
          <a:prstGeom prst="rect">
            <a:avLst/>
          </a:prstGeom>
        </p:spPr>
        <p:txBody>
          <a:bodyPr wrap="square" lIns="0" tIns="0" rIns="0" bIns="0" rtlCol="0" anchor="t">
            <a:spAutoFit/>
          </a:bodyPr>
          <a:lstStyle/>
          <a:p>
            <a:pPr algn="l">
              <a:lnSpc>
                <a:spcPts val="1401"/>
              </a:lnSpc>
            </a:pPr>
            <a:r>
              <a:rPr lang="en-US" sz="1001" dirty="0">
                <a:solidFill>
                  <a:srgbClr val="FFFFFF"/>
                </a:solidFill>
                <a:latin typeface="Montserrat 1"/>
                <a:ea typeface="Montserrat 1"/>
                <a:cs typeface="Montserrat 1"/>
                <a:sym typeface="Montserrat 1"/>
              </a:rPr>
              <a:t>Focus Area</a:t>
            </a:r>
          </a:p>
        </p:txBody>
      </p:sp>
      <p:sp>
        <p:nvSpPr>
          <p:cNvPr id="80" name="TextBox 80"/>
          <p:cNvSpPr txBox="1"/>
          <p:nvPr/>
        </p:nvSpPr>
        <p:spPr>
          <a:xfrm>
            <a:off x="1013193" y="3321815"/>
            <a:ext cx="802910" cy="166392"/>
          </a:xfrm>
          <a:prstGeom prst="rect">
            <a:avLst/>
          </a:prstGeom>
        </p:spPr>
        <p:txBody>
          <a:bodyPr wrap="square" lIns="0" tIns="0" rIns="0" bIns="0" rtlCol="0" anchor="t">
            <a:spAutoFit/>
          </a:bodyPr>
          <a:lstStyle/>
          <a:p>
            <a:pPr algn="l">
              <a:lnSpc>
                <a:spcPts val="1401"/>
              </a:lnSpc>
            </a:pPr>
            <a:r>
              <a:rPr lang="en-US" sz="1001" dirty="0">
                <a:solidFill>
                  <a:srgbClr val="FFFFFF"/>
                </a:solidFill>
                <a:latin typeface="Montserrat 1"/>
                <a:ea typeface="Montserrat 1"/>
                <a:cs typeface="Montserrat 1"/>
                <a:sym typeface="Montserrat 1"/>
              </a:rPr>
              <a:t>Focus Area</a:t>
            </a:r>
          </a:p>
        </p:txBody>
      </p:sp>
      <p:sp>
        <p:nvSpPr>
          <p:cNvPr id="81" name="TextBox 81"/>
          <p:cNvSpPr txBox="1"/>
          <p:nvPr/>
        </p:nvSpPr>
        <p:spPr>
          <a:xfrm>
            <a:off x="1054359" y="1819151"/>
            <a:ext cx="868423" cy="169527"/>
          </a:xfrm>
          <a:prstGeom prst="rect">
            <a:avLst/>
          </a:prstGeom>
        </p:spPr>
        <p:txBody>
          <a:bodyPr wrap="square" lIns="0" tIns="0" rIns="0" bIns="0" rtlCol="0" anchor="t">
            <a:spAutoFit/>
          </a:bodyPr>
          <a:lstStyle/>
          <a:p>
            <a:pPr algn="l">
              <a:lnSpc>
                <a:spcPts val="1401"/>
              </a:lnSpc>
            </a:pPr>
            <a:r>
              <a:rPr lang="en-US" sz="1001" dirty="0">
                <a:solidFill>
                  <a:srgbClr val="FFFFFF"/>
                </a:solidFill>
                <a:latin typeface="Montserrat 1"/>
                <a:ea typeface="Montserrat 1"/>
                <a:cs typeface="Montserrat 1"/>
                <a:sym typeface="Montserrat 1"/>
              </a:rPr>
              <a:t>Focus Area</a:t>
            </a:r>
          </a:p>
        </p:txBody>
      </p:sp>
      <p:sp>
        <p:nvSpPr>
          <p:cNvPr id="82" name="TextBox 82"/>
          <p:cNvSpPr txBox="1"/>
          <p:nvPr/>
        </p:nvSpPr>
        <p:spPr>
          <a:xfrm>
            <a:off x="3076899" y="4821431"/>
            <a:ext cx="466992" cy="166392"/>
          </a:xfrm>
          <a:prstGeom prst="rect">
            <a:avLst/>
          </a:prstGeom>
        </p:spPr>
        <p:txBody>
          <a:bodyPr wrap="square" lIns="0" tIns="0" rIns="0" bIns="0" rtlCol="0" anchor="t">
            <a:spAutoFit/>
          </a:bodyPr>
          <a:lstStyle/>
          <a:p>
            <a:pPr algn="l">
              <a:lnSpc>
                <a:spcPts val="1401"/>
              </a:lnSpc>
            </a:pPr>
            <a:r>
              <a:rPr lang="en-US" sz="1001" dirty="0">
                <a:solidFill>
                  <a:srgbClr val="FFFFFF"/>
                </a:solidFill>
                <a:latin typeface="Montserrat 1"/>
                <a:ea typeface="Montserrat 1"/>
                <a:cs typeface="Montserrat 1"/>
                <a:sym typeface="Montserrat 1"/>
              </a:rPr>
              <a:t>Fact</a:t>
            </a:r>
          </a:p>
        </p:txBody>
      </p:sp>
      <p:sp>
        <p:nvSpPr>
          <p:cNvPr id="83" name="TextBox 83"/>
          <p:cNvSpPr txBox="1"/>
          <p:nvPr/>
        </p:nvSpPr>
        <p:spPr>
          <a:xfrm>
            <a:off x="3119484" y="3337055"/>
            <a:ext cx="627015" cy="166392"/>
          </a:xfrm>
          <a:prstGeom prst="rect">
            <a:avLst/>
          </a:prstGeom>
        </p:spPr>
        <p:txBody>
          <a:bodyPr wrap="square" lIns="0" tIns="0" rIns="0" bIns="0" rtlCol="0" anchor="t">
            <a:spAutoFit/>
          </a:bodyPr>
          <a:lstStyle/>
          <a:p>
            <a:pPr algn="l">
              <a:lnSpc>
                <a:spcPts val="1401"/>
              </a:lnSpc>
            </a:pPr>
            <a:r>
              <a:rPr lang="en-US" sz="1001" dirty="0">
                <a:solidFill>
                  <a:srgbClr val="FFFFFF"/>
                </a:solidFill>
                <a:latin typeface="Montserrat 1"/>
                <a:ea typeface="Montserrat 1"/>
                <a:cs typeface="Montserrat 1"/>
                <a:sym typeface="Montserrat 1"/>
              </a:rPr>
              <a:t>Fact</a:t>
            </a:r>
          </a:p>
        </p:txBody>
      </p:sp>
      <p:sp>
        <p:nvSpPr>
          <p:cNvPr id="84" name="TextBox 84"/>
          <p:cNvSpPr txBox="1"/>
          <p:nvPr/>
        </p:nvSpPr>
        <p:spPr>
          <a:xfrm>
            <a:off x="3160642" y="1831343"/>
            <a:ext cx="553869" cy="166392"/>
          </a:xfrm>
          <a:prstGeom prst="rect">
            <a:avLst/>
          </a:prstGeom>
        </p:spPr>
        <p:txBody>
          <a:bodyPr wrap="square" lIns="0" tIns="0" rIns="0" bIns="0" rtlCol="0" anchor="t">
            <a:spAutoFit/>
          </a:bodyPr>
          <a:lstStyle/>
          <a:p>
            <a:pPr algn="l">
              <a:lnSpc>
                <a:spcPts val="1401"/>
              </a:lnSpc>
            </a:pPr>
            <a:r>
              <a:rPr lang="en-US" sz="1001" dirty="0">
                <a:solidFill>
                  <a:srgbClr val="FFFFFF"/>
                </a:solidFill>
                <a:latin typeface="Montserrat 1"/>
                <a:ea typeface="Montserrat 1"/>
                <a:cs typeface="Montserrat 1"/>
                <a:sym typeface="Montserrat 1"/>
              </a:rPr>
              <a:t>Fact</a:t>
            </a:r>
          </a:p>
        </p:txBody>
      </p:sp>
      <p:sp>
        <p:nvSpPr>
          <p:cNvPr id="88" name="TextBox 68">
            <a:extLst>
              <a:ext uri="{FF2B5EF4-FFF2-40B4-BE49-F238E27FC236}">
                <a16:creationId xmlns:a16="http://schemas.microsoft.com/office/drawing/2014/main" id="{8FA79885-3436-458B-B559-EEE471D1F4E5}"/>
              </a:ext>
            </a:extLst>
          </p:cNvPr>
          <p:cNvSpPr txBox="1"/>
          <p:nvPr/>
        </p:nvSpPr>
        <p:spPr>
          <a:xfrm>
            <a:off x="3186887" y="5398827"/>
            <a:ext cx="1288237" cy="245088"/>
          </a:xfrm>
          <a:prstGeom prst="rect">
            <a:avLst/>
          </a:prstGeom>
        </p:spPr>
        <p:txBody>
          <a:bodyPr lIns="0" tIns="0" rIns="0" bIns="0" rtlCol="0" anchor="t">
            <a:spAutoFit/>
          </a:bodyPr>
          <a:lstStyle/>
          <a:p>
            <a:pPr algn="l">
              <a:lnSpc>
                <a:spcPts val="1920"/>
              </a:lnSpc>
            </a:pPr>
            <a:r>
              <a:rPr lang="en-US" sz="1600" b="1" dirty="0">
                <a:solidFill>
                  <a:srgbClr val="3B7D23"/>
                </a:solidFill>
                <a:latin typeface="Montserrat 1 Bold"/>
                <a:ea typeface="Montserrat 1 Bold"/>
                <a:cs typeface="Montserrat 1 Bold"/>
                <a:sym typeface="Montserrat 1 Bold"/>
              </a:rPr>
              <a:t>54,360,000</a:t>
            </a:r>
            <a:endParaRPr lang="en-US" sz="1600" b="1" dirty="0">
              <a:solidFill>
                <a:srgbClr val="275317"/>
              </a:solidFill>
              <a:latin typeface="Montserrat 1 Bold"/>
              <a:ea typeface="Montserrat 1 Bold"/>
              <a:cs typeface="Montserrat 1 Bold"/>
              <a:sym typeface="Montserrat 1 Bold"/>
            </a:endParaRPr>
          </a:p>
        </p:txBody>
      </p:sp>
      <p:sp>
        <p:nvSpPr>
          <p:cNvPr id="89" name="TextBox 63">
            <a:extLst>
              <a:ext uri="{FF2B5EF4-FFF2-40B4-BE49-F238E27FC236}">
                <a16:creationId xmlns:a16="http://schemas.microsoft.com/office/drawing/2014/main" id="{4E176E27-9ACD-42A0-A758-C65C2D6A2B8B}"/>
              </a:ext>
            </a:extLst>
          </p:cNvPr>
          <p:cNvSpPr txBox="1"/>
          <p:nvPr/>
        </p:nvSpPr>
        <p:spPr>
          <a:xfrm>
            <a:off x="982023" y="5344363"/>
            <a:ext cx="1215085" cy="243015"/>
          </a:xfrm>
          <a:prstGeom prst="rect">
            <a:avLst/>
          </a:prstGeom>
        </p:spPr>
        <p:txBody>
          <a:bodyPr wrap="square" lIns="0" tIns="0" rIns="0" bIns="0" rtlCol="0" anchor="t">
            <a:spAutoFit/>
          </a:bodyPr>
          <a:lstStyle/>
          <a:p>
            <a:pPr algn="l">
              <a:lnSpc>
                <a:spcPts val="1962"/>
              </a:lnSpc>
            </a:pPr>
            <a:r>
              <a:rPr lang="en-US" sz="1600" b="1" spc="21" dirty="0">
                <a:solidFill>
                  <a:srgbClr val="275317"/>
                </a:solidFill>
                <a:latin typeface="Montserrat 1 Bold"/>
                <a:ea typeface="Montserrat 1 Bold"/>
                <a:cs typeface="Montserrat 1 Bold"/>
                <a:sym typeface="Montserrat 1 Bold"/>
              </a:rPr>
              <a:t>Enrolment</a:t>
            </a:r>
          </a:p>
        </p:txBody>
      </p:sp>
      <p:grpSp>
        <p:nvGrpSpPr>
          <p:cNvPr id="90" name="Group 89">
            <a:extLst>
              <a:ext uri="{FF2B5EF4-FFF2-40B4-BE49-F238E27FC236}">
                <a16:creationId xmlns:a16="http://schemas.microsoft.com/office/drawing/2014/main" id="{1B30B28B-AF0C-46DE-A7DD-A47582CA65C6}"/>
              </a:ext>
            </a:extLst>
          </p:cNvPr>
          <p:cNvGrpSpPr/>
          <p:nvPr/>
        </p:nvGrpSpPr>
        <p:grpSpPr>
          <a:xfrm>
            <a:off x="520642" y="366176"/>
            <a:ext cx="838200" cy="504354"/>
            <a:chOff x="2755900" y="163241"/>
            <a:chExt cx="1701062" cy="879978"/>
          </a:xfrm>
        </p:grpSpPr>
        <p:sp>
          <p:nvSpPr>
            <p:cNvPr id="91" name="Rectangle 90">
              <a:extLst>
                <a:ext uri="{FF2B5EF4-FFF2-40B4-BE49-F238E27FC236}">
                  <a16:creationId xmlns:a16="http://schemas.microsoft.com/office/drawing/2014/main" id="{62CB4BCA-EE6D-457E-B99A-2543C0183CA2}"/>
                </a:ext>
              </a:extLst>
            </p:cNvPr>
            <p:cNvSpPr/>
            <p:nvPr/>
          </p:nvSpPr>
          <p:spPr>
            <a:xfrm>
              <a:off x="2819535" y="237583"/>
              <a:ext cx="1637427" cy="77967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92D050"/>
                </a:solidFill>
              </a:endParaRPr>
            </a:p>
          </p:txBody>
        </p:sp>
        <p:sp>
          <p:nvSpPr>
            <p:cNvPr id="92" name="Freeform 4">
              <a:extLst>
                <a:ext uri="{FF2B5EF4-FFF2-40B4-BE49-F238E27FC236}">
                  <a16:creationId xmlns:a16="http://schemas.microsoft.com/office/drawing/2014/main" id="{54B523D2-6805-44E7-921C-CA993C85AB8D}"/>
                </a:ext>
              </a:extLst>
            </p:cNvPr>
            <p:cNvSpPr/>
            <p:nvPr/>
          </p:nvSpPr>
          <p:spPr>
            <a:xfrm>
              <a:off x="2755900" y="163241"/>
              <a:ext cx="1637427" cy="879978"/>
            </a:xfrm>
            <a:custGeom>
              <a:avLst/>
              <a:gdLst/>
              <a:ahLst/>
              <a:cxnLst/>
              <a:rect l="l" t="t" r="r" b="b"/>
              <a:pathLst>
                <a:path w="2800350" h="1504950">
                  <a:moveTo>
                    <a:pt x="0" y="0"/>
                  </a:moveTo>
                  <a:lnTo>
                    <a:pt x="2800350" y="0"/>
                  </a:lnTo>
                  <a:lnTo>
                    <a:pt x="2800350" y="1504950"/>
                  </a:lnTo>
                  <a:lnTo>
                    <a:pt x="0" y="1504950"/>
                  </a:lnTo>
                  <a:lnTo>
                    <a:pt x="0" y="0"/>
                  </a:lnTo>
                  <a:close/>
                </a:path>
              </a:pathLst>
            </a:custGeom>
            <a:blipFill>
              <a:blip r:embed="rId50"/>
              <a:stretch>
                <a:fillRect/>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60" y="731244"/>
            <a:ext cx="6841063" cy="6851907"/>
          </a:xfrm>
          <a:custGeom>
            <a:avLst/>
            <a:gdLst/>
            <a:ahLst/>
            <a:cxnLst/>
            <a:rect l="l" t="t" r="r" b="b"/>
            <a:pathLst>
              <a:path w="11699681" h="11718226">
                <a:moveTo>
                  <a:pt x="0" y="0"/>
                </a:moveTo>
                <a:lnTo>
                  <a:pt x="11699681" y="0"/>
                </a:lnTo>
                <a:lnTo>
                  <a:pt x="11699681" y="11718227"/>
                </a:lnTo>
                <a:lnTo>
                  <a:pt x="0" y="117182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648566" y="937999"/>
            <a:ext cx="6460596" cy="573747"/>
          </a:xfrm>
          <a:prstGeom prst="rect">
            <a:avLst/>
          </a:prstGeom>
        </p:spPr>
        <p:txBody>
          <a:bodyPr wrap="square" lIns="0" tIns="0" rIns="0" bIns="0" rtlCol="0" anchor="t">
            <a:spAutoFit/>
          </a:bodyPr>
          <a:lstStyle/>
          <a:p>
            <a:pPr>
              <a:lnSpc>
                <a:spcPts val="4910"/>
              </a:lnSpc>
            </a:pPr>
            <a:r>
              <a:rPr lang="en-US" sz="3508" b="1" dirty="0">
                <a:solidFill>
                  <a:srgbClr val="144A3B"/>
                </a:solidFill>
                <a:latin typeface="League Spartan"/>
                <a:ea typeface="League Spartan"/>
                <a:cs typeface="League Spartan"/>
                <a:sym typeface="League Spartan"/>
              </a:rPr>
              <a:t>Implementation Strategies</a:t>
            </a:r>
          </a:p>
        </p:txBody>
      </p:sp>
      <p:sp>
        <p:nvSpPr>
          <p:cNvPr id="4" name="TextBox 4"/>
          <p:cNvSpPr txBox="1"/>
          <p:nvPr/>
        </p:nvSpPr>
        <p:spPr>
          <a:xfrm>
            <a:off x="668147" y="3718478"/>
            <a:ext cx="3176298" cy="327334"/>
          </a:xfrm>
          <a:prstGeom prst="rect">
            <a:avLst/>
          </a:prstGeom>
        </p:spPr>
        <p:txBody>
          <a:bodyPr wrap="square" lIns="0" tIns="0" rIns="0" bIns="0" rtlCol="0" anchor="t">
            <a:spAutoFit/>
          </a:bodyPr>
          <a:lstStyle/>
          <a:p>
            <a:pPr>
              <a:lnSpc>
                <a:spcPts val="2783"/>
              </a:lnSpc>
            </a:pPr>
            <a:r>
              <a:rPr lang="en-US" sz="1987" b="1" dirty="0">
                <a:solidFill>
                  <a:srgbClr val="342D47"/>
                </a:solidFill>
                <a:latin typeface="Aileron Bold"/>
                <a:ea typeface="Aileron Bold"/>
                <a:cs typeface="Aileron Bold"/>
                <a:sym typeface="Aileron Bold"/>
              </a:rPr>
              <a:t>Sustainability &amp; Services</a:t>
            </a:r>
          </a:p>
        </p:txBody>
      </p:sp>
      <p:sp>
        <p:nvSpPr>
          <p:cNvPr id="5" name="TextBox 5"/>
          <p:cNvSpPr txBox="1"/>
          <p:nvPr/>
        </p:nvSpPr>
        <p:spPr>
          <a:xfrm>
            <a:off x="621398" y="1908972"/>
            <a:ext cx="3250471" cy="327334"/>
          </a:xfrm>
          <a:prstGeom prst="rect">
            <a:avLst/>
          </a:prstGeom>
        </p:spPr>
        <p:txBody>
          <a:bodyPr lIns="0" tIns="0" rIns="0" bIns="0" rtlCol="0" anchor="t">
            <a:spAutoFit/>
          </a:bodyPr>
          <a:lstStyle/>
          <a:p>
            <a:pPr>
              <a:lnSpc>
                <a:spcPts val="2783"/>
              </a:lnSpc>
            </a:pPr>
            <a:r>
              <a:rPr lang="en-US" sz="1987" b="1" dirty="0">
                <a:solidFill>
                  <a:srgbClr val="342D47"/>
                </a:solidFill>
                <a:latin typeface="Aileron Bold"/>
                <a:ea typeface="Aileron Bold"/>
                <a:cs typeface="Aileron Bold"/>
                <a:sym typeface="Aileron Bold"/>
              </a:rPr>
              <a:t>Data Mapping &amp; Collection</a:t>
            </a:r>
          </a:p>
        </p:txBody>
      </p:sp>
      <p:sp>
        <p:nvSpPr>
          <p:cNvPr id="6" name="TextBox 6"/>
          <p:cNvSpPr txBox="1"/>
          <p:nvPr/>
        </p:nvSpPr>
        <p:spPr>
          <a:xfrm>
            <a:off x="5381109" y="3672146"/>
            <a:ext cx="3233728" cy="872996"/>
          </a:xfrm>
          <a:prstGeom prst="rect">
            <a:avLst/>
          </a:prstGeom>
        </p:spPr>
        <p:txBody>
          <a:bodyPr lIns="0" tIns="0" rIns="0" bIns="0" rtlCol="0" anchor="t">
            <a:spAutoFit/>
          </a:bodyPr>
          <a:lstStyle/>
          <a:p>
            <a:pPr>
              <a:lnSpc>
                <a:spcPts val="2783"/>
              </a:lnSpc>
            </a:pPr>
            <a:r>
              <a:rPr lang="en-US" sz="1987" b="1" dirty="0">
                <a:solidFill>
                  <a:srgbClr val="342D47"/>
                </a:solidFill>
                <a:latin typeface="Aileron Bold"/>
                <a:ea typeface="Aileron Bold"/>
                <a:cs typeface="Aileron Bold"/>
                <a:sym typeface="Aileron Bold"/>
              </a:rPr>
              <a:t>Governance &amp; Regulations</a:t>
            </a:r>
          </a:p>
          <a:p>
            <a:pPr>
              <a:lnSpc>
                <a:spcPts val="2148"/>
              </a:lnSpc>
            </a:pPr>
            <a:r>
              <a:rPr lang="en-US" sz="1461" spc="14" dirty="0">
                <a:solidFill>
                  <a:srgbClr val="342D47"/>
                </a:solidFill>
                <a:latin typeface="Aileron"/>
                <a:ea typeface="Aileron"/>
                <a:cs typeface="Aileron"/>
                <a:sym typeface="Aileron"/>
              </a:rPr>
              <a:t>Presentations are communication tools that can be used as lectures.</a:t>
            </a:r>
          </a:p>
        </p:txBody>
      </p:sp>
      <p:sp>
        <p:nvSpPr>
          <p:cNvPr id="7" name="TextBox 7"/>
          <p:cNvSpPr txBox="1"/>
          <p:nvPr/>
        </p:nvSpPr>
        <p:spPr>
          <a:xfrm>
            <a:off x="5269407" y="2026682"/>
            <a:ext cx="3428148" cy="872996"/>
          </a:xfrm>
          <a:prstGeom prst="rect">
            <a:avLst/>
          </a:prstGeom>
        </p:spPr>
        <p:txBody>
          <a:bodyPr lIns="0" tIns="0" rIns="0" bIns="0" rtlCol="0" anchor="t">
            <a:spAutoFit/>
          </a:bodyPr>
          <a:lstStyle/>
          <a:p>
            <a:pPr>
              <a:lnSpc>
                <a:spcPts val="2783"/>
              </a:lnSpc>
            </a:pPr>
            <a:r>
              <a:rPr lang="en-US" sz="1987" b="1" dirty="0">
                <a:solidFill>
                  <a:srgbClr val="342D47"/>
                </a:solidFill>
                <a:latin typeface="Aileron Bold"/>
                <a:ea typeface="Aileron Bold"/>
                <a:cs typeface="Aileron Bold"/>
                <a:sym typeface="Aileron Bold"/>
              </a:rPr>
              <a:t>Infrastructure &amp; Technology</a:t>
            </a:r>
          </a:p>
          <a:p>
            <a:pPr>
              <a:lnSpc>
                <a:spcPts val="2148"/>
              </a:lnSpc>
            </a:pPr>
            <a:r>
              <a:rPr lang="en-US" sz="1461" spc="14" dirty="0">
                <a:solidFill>
                  <a:srgbClr val="342D47"/>
                </a:solidFill>
                <a:latin typeface="Aileron"/>
                <a:ea typeface="Aileron"/>
                <a:cs typeface="Aileron"/>
                <a:sym typeface="Aileron"/>
              </a:rPr>
              <a:t>Presentations are communication tools that can be used as lectures.</a:t>
            </a:r>
          </a:p>
        </p:txBody>
      </p:sp>
      <p:sp>
        <p:nvSpPr>
          <p:cNvPr id="8" name="TextBox 8"/>
          <p:cNvSpPr txBox="1"/>
          <p:nvPr/>
        </p:nvSpPr>
        <p:spPr>
          <a:xfrm>
            <a:off x="886472" y="2344466"/>
            <a:ext cx="2957973" cy="901529"/>
          </a:xfrm>
          <a:prstGeom prst="rect">
            <a:avLst/>
          </a:prstGeom>
        </p:spPr>
        <p:txBody>
          <a:bodyPr lIns="0" tIns="0" rIns="0" bIns="0" rtlCol="0" anchor="t">
            <a:spAutoFit/>
          </a:bodyPr>
          <a:lstStyle/>
          <a:p>
            <a:pPr>
              <a:lnSpc>
                <a:spcPts val="1842"/>
              </a:lnSpc>
            </a:pPr>
            <a:r>
              <a:rPr lang="en-US" sz="1228" spc="12" dirty="0">
                <a:solidFill>
                  <a:srgbClr val="342D47"/>
                </a:solidFill>
                <a:latin typeface="Aileron"/>
                <a:ea typeface="Aileron"/>
                <a:cs typeface="Aileron"/>
                <a:sym typeface="Aileron"/>
              </a:rPr>
              <a:t>Commenced an assessment and comprehensive mapping of existing data sources Identified a list of indicators for a data dictionary</a:t>
            </a:r>
          </a:p>
        </p:txBody>
      </p:sp>
      <p:sp>
        <p:nvSpPr>
          <p:cNvPr id="9" name="TextBox 9"/>
          <p:cNvSpPr txBox="1"/>
          <p:nvPr/>
        </p:nvSpPr>
        <p:spPr>
          <a:xfrm>
            <a:off x="700897" y="5985947"/>
            <a:ext cx="2912509" cy="513923"/>
          </a:xfrm>
          <a:prstGeom prst="rect">
            <a:avLst/>
          </a:prstGeom>
        </p:spPr>
        <p:txBody>
          <a:bodyPr lIns="0" tIns="0" rIns="0" bIns="0" rtlCol="0" anchor="t">
            <a:spAutoFit/>
          </a:bodyPr>
          <a:lstStyle/>
          <a:p>
            <a:pPr>
              <a:lnSpc>
                <a:spcPts val="2148"/>
              </a:lnSpc>
            </a:pPr>
            <a:r>
              <a:rPr lang="en-US" sz="1461" spc="14" dirty="0">
                <a:solidFill>
                  <a:srgbClr val="342D47"/>
                </a:solidFill>
                <a:latin typeface="Aileron"/>
                <a:ea typeface="Aileron"/>
                <a:cs typeface="Aileron"/>
                <a:sym typeface="Aileron"/>
              </a:rPr>
              <a:t>Presentations are communication tools that can be used as lectures.</a:t>
            </a:r>
          </a:p>
        </p:txBody>
      </p:sp>
      <p:sp>
        <p:nvSpPr>
          <p:cNvPr id="10" name="TextBox 10"/>
          <p:cNvSpPr txBox="1"/>
          <p:nvPr/>
        </p:nvSpPr>
        <p:spPr>
          <a:xfrm>
            <a:off x="1027048" y="4259172"/>
            <a:ext cx="2676820" cy="513923"/>
          </a:xfrm>
          <a:prstGeom prst="rect">
            <a:avLst/>
          </a:prstGeom>
        </p:spPr>
        <p:txBody>
          <a:bodyPr lIns="0" tIns="0" rIns="0" bIns="0" rtlCol="0" anchor="t">
            <a:spAutoFit/>
          </a:bodyPr>
          <a:lstStyle/>
          <a:p>
            <a:pPr>
              <a:lnSpc>
                <a:spcPts val="2148"/>
              </a:lnSpc>
            </a:pPr>
            <a:r>
              <a:rPr lang="en-US" sz="1461" spc="14" dirty="0">
                <a:solidFill>
                  <a:srgbClr val="342D47"/>
                </a:solidFill>
                <a:latin typeface="Aileron"/>
                <a:ea typeface="Aileron"/>
                <a:cs typeface="Aileron"/>
                <a:sym typeface="Aileron"/>
              </a:rPr>
              <a:t>Developed a roadmap for sustainability implementations </a:t>
            </a:r>
          </a:p>
        </p:txBody>
      </p:sp>
      <p:sp>
        <p:nvSpPr>
          <p:cNvPr id="11" name="TextBox 11"/>
          <p:cNvSpPr txBox="1"/>
          <p:nvPr/>
        </p:nvSpPr>
        <p:spPr>
          <a:xfrm>
            <a:off x="700897" y="5543764"/>
            <a:ext cx="2532119" cy="363048"/>
          </a:xfrm>
          <a:prstGeom prst="rect">
            <a:avLst/>
          </a:prstGeom>
        </p:spPr>
        <p:txBody>
          <a:bodyPr lIns="0" tIns="0" rIns="0" bIns="0" rtlCol="0" anchor="t">
            <a:spAutoFit/>
          </a:bodyPr>
          <a:lstStyle/>
          <a:p>
            <a:pPr>
              <a:lnSpc>
                <a:spcPts val="3110"/>
              </a:lnSpc>
            </a:pPr>
            <a:r>
              <a:rPr lang="en-US" sz="2221" b="1" dirty="0">
                <a:solidFill>
                  <a:srgbClr val="342D47"/>
                </a:solidFill>
                <a:latin typeface="Aileron Bold"/>
                <a:ea typeface="Aileron Bold"/>
                <a:cs typeface="Aileron Bold"/>
                <a:sym typeface="Aileron Bold"/>
              </a:rPr>
              <a:t>Outreach for NIMC</a:t>
            </a:r>
          </a:p>
        </p:txBody>
      </p:sp>
      <p:sp>
        <p:nvSpPr>
          <p:cNvPr id="12" name="Freeform 6">
            <a:extLst>
              <a:ext uri="{FF2B5EF4-FFF2-40B4-BE49-F238E27FC236}">
                <a16:creationId xmlns:a16="http://schemas.microsoft.com/office/drawing/2014/main" id="{FF205090-E54A-41E6-B532-78C8B5E6744E}"/>
              </a:ext>
            </a:extLst>
          </p:cNvPr>
          <p:cNvSpPr/>
          <p:nvPr/>
        </p:nvSpPr>
        <p:spPr>
          <a:xfrm>
            <a:off x="9650625" y="1084393"/>
            <a:ext cx="522075" cy="445227"/>
          </a:xfrm>
          <a:custGeom>
            <a:avLst/>
            <a:gdLst/>
            <a:ahLst/>
            <a:cxnLst/>
            <a:rect l="l" t="t" r="r" b="b"/>
            <a:pathLst>
              <a:path w="522075" h="445227">
                <a:moveTo>
                  <a:pt x="0" y="0"/>
                </a:moveTo>
                <a:lnTo>
                  <a:pt x="522075" y="0"/>
                </a:lnTo>
                <a:lnTo>
                  <a:pt x="522075" y="445227"/>
                </a:lnTo>
                <a:lnTo>
                  <a:pt x="0" y="445227"/>
                </a:lnTo>
                <a:lnTo>
                  <a:pt x="0" y="0"/>
                </a:lnTo>
                <a:close/>
              </a:path>
            </a:pathLst>
          </a:custGeom>
          <a:blipFill>
            <a:blip r:embed="rId4"/>
            <a:stretch>
              <a:fillRect/>
            </a:stretch>
          </a:blipFill>
        </p:spPr>
      </p:sp>
      <p:sp>
        <p:nvSpPr>
          <p:cNvPr id="13" name="Freeform 9">
            <a:extLst>
              <a:ext uri="{FF2B5EF4-FFF2-40B4-BE49-F238E27FC236}">
                <a16:creationId xmlns:a16="http://schemas.microsoft.com/office/drawing/2014/main" id="{E293D555-37D9-4D11-BA39-7F50C0383CAD}"/>
              </a:ext>
            </a:extLst>
          </p:cNvPr>
          <p:cNvSpPr/>
          <p:nvPr/>
        </p:nvSpPr>
        <p:spPr>
          <a:xfrm>
            <a:off x="9584082" y="6372098"/>
            <a:ext cx="566928" cy="606552"/>
          </a:xfrm>
          <a:custGeom>
            <a:avLst/>
            <a:gdLst/>
            <a:ahLst/>
            <a:cxnLst/>
            <a:rect l="l" t="t" r="r" b="b"/>
            <a:pathLst>
              <a:path w="566928" h="606552">
                <a:moveTo>
                  <a:pt x="0" y="0"/>
                </a:moveTo>
                <a:lnTo>
                  <a:pt x="566928" y="0"/>
                </a:lnTo>
                <a:lnTo>
                  <a:pt x="566928" y="606552"/>
                </a:lnTo>
                <a:lnTo>
                  <a:pt x="0" y="606552"/>
                </a:lnTo>
                <a:lnTo>
                  <a:pt x="0" y="0"/>
                </a:lnTo>
                <a:close/>
              </a:path>
            </a:pathLst>
          </a:custGeom>
          <a:blipFill>
            <a:blip r:embed="rId5"/>
            <a:stretch>
              <a:fillRect/>
            </a:stretch>
          </a:blipFill>
        </p:spPr>
      </p:sp>
    </p:spTree>
    <p:extLst>
      <p:ext uri="{BB962C8B-B14F-4D97-AF65-F5344CB8AC3E}">
        <p14:creationId xmlns:p14="http://schemas.microsoft.com/office/powerpoint/2010/main" val="290791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5952" y="4817604"/>
            <a:ext cx="4916463" cy="1862879"/>
            <a:chOff x="0" y="0"/>
            <a:chExt cx="8408200" cy="3185922"/>
          </a:xfrm>
        </p:grpSpPr>
        <p:sp>
          <p:nvSpPr>
            <p:cNvPr id="3" name="Freeform 3"/>
            <p:cNvSpPr/>
            <p:nvPr/>
          </p:nvSpPr>
          <p:spPr>
            <a:xfrm>
              <a:off x="63500" y="63500"/>
              <a:ext cx="8281162" cy="920496"/>
            </a:xfrm>
            <a:custGeom>
              <a:avLst/>
              <a:gdLst/>
              <a:ahLst/>
              <a:cxnLst/>
              <a:rect l="l" t="t" r="r" b="b"/>
              <a:pathLst>
                <a:path w="8281162" h="920496">
                  <a:moveTo>
                    <a:pt x="0" y="0"/>
                  </a:moveTo>
                  <a:lnTo>
                    <a:pt x="0" y="920496"/>
                  </a:lnTo>
                  <a:lnTo>
                    <a:pt x="8281162" y="920496"/>
                  </a:lnTo>
                  <a:lnTo>
                    <a:pt x="8281162" y="0"/>
                  </a:lnTo>
                  <a:close/>
                </a:path>
              </a:pathLst>
            </a:custGeom>
            <a:solidFill>
              <a:srgbClr val="9FCBA3"/>
            </a:solidFill>
          </p:spPr>
        </p:sp>
        <p:sp>
          <p:nvSpPr>
            <p:cNvPr id="4" name="Freeform 4"/>
            <p:cNvSpPr/>
            <p:nvPr/>
          </p:nvSpPr>
          <p:spPr>
            <a:xfrm>
              <a:off x="63500" y="876427"/>
              <a:ext cx="8281162" cy="2245995"/>
            </a:xfrm>
            <a:custGeom>
              <a:avLst/>
              <a:gdLst/>
              <a:ahLst/>
              <a:cxnLst/>
              <a:rect l="l" t="t" r="r" b="b"/>
              <a:pathLst>
                <a:path w="8281162" h="2245995">
                  <a:moveTo>
                    <a:pt x="0" y="0"/>
                  </a:moveTo>
                  <a:lnTo>
                    <a:pt x="0" y="2245995"/>
                  </a:lnTo>
                  <a:lnTo>
                    <a:pt x="8281162" y="2245995"/>
                  </a:lnTo>
                  <a:lnTo>
                    <a:pt x="8281162" y="0"/>
                  </a:lnTo>
                  <a:close/>
                </a:path>
              </a:pathLst>
            </a:custGeom>
            <a:solidFill>
              <a:srgbClr val="FFF8F4"/>
            </a:solidFill>
          </p:spPr>
        </p:sp>
        <p:sp>
          <p:nvSpPr>
            <p:cNvPr id="5" name="Freeform 5"/>
            <p:cNvSpPr/>
            <p:nvPr/>
          </p:nvSpPr>
          <p:spPr>
            <a:xfrm>
              <a:off x="63500" y="63500"/>
              <a:ext cx="8281162" cy="920496"/>
            </a:xfrm>
            <a:custGeom>
              <a:avLst/>
              <a:gdLst/>
              <a:ahLst/>
              <a:cxnLst/>
              <a:rect l="l" t="t" r="r" b="b"/>
              <a:pathLst>
                <a:path w="8281162" h="920496">
                  <a:moveTo>
                    <a:pt x="0" y="920496"/>
                  </a:moveTo>
                  <a:lnTo>
                    <a:pt x="8281162" y="920496"/>
                  </a:lnTo>
                  <a:lnTo>
                    <a:pt x="8281162" y="0"/>
                  </a:lnTo>
                  <a:lnTo>
                    <a:pt x="0" y="0"/>
                  </a:lnTo>
                  <a:close/>
                </a:path>
              </a:pathLst>
            </a:custGeom>
            <a:solidFill>
              <a:srgbClr val="000000">
                <a:alpha val="0"/>
              </a:srgbClr>
            </a:solidFill>
          </p:spPr>
        </p:sp>
        <p:sp>
          <p:nvSpPr>
            <p:cNvPr id="6" name="Freeform 6"/>
            <p:cNvSpPr/>
            <p:nvPr/>
          </p:nvSpPr>
          <p:spPr>
            <a:xfrm>
              <a:off x="63500" y="876427"/>
              <a:ext cx="8281162" cy="2245995"/>
            </a:xfrm>
            <a:custGeom>
              <a:avLst/>
              <a:gdLst/>
              <a:ahLst/>
              <a:cxnLst/>
              <a:rect l="l" t="t" r="r" b="b"/>
              <a:pathLst>
                <a:path w="8281162" h="2245995">
                  <a:moveTo>
                    <a:pt x="0" y="2245995"/>
                  </a:moveTo>
                  <a:lnTo>
                    <a:pt x="8281162" y="2245995"/>
                  </a:lnTo>
                  <a:lnTo>
                    <a:pt x="8281162" y="0"/>
                  </a:lnTo>
                  <a:lnTo>
                    <a:pt x="0" y="0"/>
                  </a:lnTo>
                  <a:close/>
                </a:path>
              </a:pathLst>
            </a:custGeom>
            <a:solidFill>
              <a:srgbClr val="000000">
                <a:alpha val="0"/>
              </a:srgbClr>
            </a:solidFill>
          </p:spPr>
        </p:sp>
      </p:grpSp>
      <p:grpSp>
        <p:nvGrpSpPr>
          <p:cNvPr id="7" name="Group 7"/>
          <p:cNvGrpSpPr>
            <a:grpSpLocks noChangeAspect="1"/>
          </p:cNvGrpSpPr>
          <p:nvPr/>
        </p:nvGrpSpPr>
        <p:grpSpPr>
          <a:xfrm>
            <a:off x="95951" y="2268760"/>
            <a:ext cx="4841632" cy="2423197"/>
            <a:chOff x="0" y="0"/>
            <a:chExt cx="8280235" cy="4144175"/>
          </a:xfrm>
        </p:grpSpPr>
        <p:sp>
          <p:nvSpPr>
            <p:cNvPr id="8" name="Freeform 8"/>
            <p:cNvSpPr/>
            <p:nvPr/>
          </p:nvSpPr>
          <p:spPr>
            <a:xfrm>
              <a:off x="63500" y="63500"/>
              <a:ext cx="8153273" cy="2163191"/>
            </a:xfrm>
            <a:custGeom>
              <a:avLst/>
              <a:gdLst/>
              <a:ahLst/>
              <a:cxnLst/>
              <a:rect l="l" t="t" r="r" b="b"/>
              <a:pathLst>
                <a:path w="8153273" h="2163191">
                  <a:moveTo>
                    <a:pt x="0" y="0"/>
                  </a:moveTo>
                  <a:lnTo>
                    <a:pt x="0" y="2163191"/>
                  </a:lnTo>
                  <a:lnTo>
                    <a:pt x="8153273" y="2163191"/>
                  </a:lnTo>
                  <a:lnTo>
                    <a:pt x="8153273" y="0"/>
                  </a:lnTo>
                  <a:close/>
                </a:path>
              </a:pathLst>
            </a:custGeom>
            <a:solidFill>
              <a:srgbClr val="9FCBA3"/>
            </a:solidFill>
          </p:spPr>
        </p:sp>
        <p:sp>
          <p:nvSpPr>
            <p:cNvPr id="9" name="Freeform 9"/>
            <p:cNvSpPr/>
            <p:nvPr/>
          </p:nvSpPr>
          <p:spPr>
            <a:xfrm>
              <a:off x="63500" y="1069594"/>
              <a:ext cx="8150987" cy="3011043"/>
            </a:xfrm>
            <a:custGeom>
              <a:avLst/>
              <a:gdLst/>
              <a:ahLst/>
              <a:cxnLst/>
              <a:rect l="l" t="t" r="r" b="b"/>
              <a:pathLst>
                <a:path w="8150987" h="3011043">
                  <a:moveTo>
                    <a:pt x="0" y="0"/>
                  </a:moveTo>
                  <a:lnTo>
                    <a:pt x="8150987" y="0"/>
                  </a:lnTo>
                  <a:lnTo>
                    <a:pt x="8150987" y="3011043"/>
                  </a:lnTo>
                  <a:lnTo>
                    <a:pt x="0" y="3011043"/>
                  </a:lnTo>
                  <a:close/>
                </a:path>
              </a:pathLst>
            </a:custGeom>
            <a:solidFill>
              <a:srgbClr val="FFF8F4"/>
            </a:solidFill>
          </p:spPr>
        </p:sp>
        <p:sp>
          <p:nvSpPr>
            <p:cNvPr id="10" name="Freeform 10"/>
            <p:cNvSpPr/>
            <p:nvPr/>
          </p:nvSpPr>
          <p:spPr>
            <a:xfrm>
              <a:off x="461010" y="1977263"/>
              <a:ext cx="104394" cy="104394"/>
            </a:xfrm>
            <a:custGeom>
              <a:avLst/>
              <a:gdLst/>
              <a:ahLst/>
              <a:cxnLst/>
              <a:rect l="l" t="t" r="r" b="b"/>
              <a:pathLst>
                <a:path w="104394" h="104394">
                  <a:moveTo>
                    <a:pt x="104394" y="52197"/>
                  </a:moveTo>
                  <a:cubicBezTo>
                    <a:pt x="104394" y="55626"/>
                    <a:pt x="104013" y="59055"/>
                    <a:pt x="103378" y="62357"/>
                  </a:cubicBezTo>
                  <a:cubicBezTo>
                    <a:pt x="102743" y="65659"/>
                    <a:pt x="101727" y="68961"/>
                    <a:pt x="100457" y="72136"/>
                  </a:cubicBezTo>
                  <a:cubicBezTo>
                    <a:pt x="99187" y="75311"/>
                    <a:pt x="97536" y="78359"/>
                    <a:pt x="95631" y="81153"/>
                  </a:cubicBezTo>
                  <a:cubicBezTo>
                    <a:pt x="93726" y="83947"/>
                    <a:pt x="91567" y="86614"/>
                    <a:pt x="89154" y="89154"/>
                  </a:cubicBezTo>
                  <a:cubicBezTo>
                    <a:pt x="86741" y="91694"/>
                    <a:pt x="84074" y="93726"/>
                    <a:pt x="81153" y="95631"/>
                  </a:cubicBezTo>
                  <a:cubicBezTo>
                    <a:pt x="78232" y="97536"/>
                    <a:pt x="75311" y="99187"/>
                    <a:pt x="72136" y="100457"/>
                  </a:cubicBezTo>
                  <a:cubicBezTo>
                    <a:pt x="68961" y="101727"/>
                    <a:pt x="65659" y="102743"/>
                    <a:pt x="62357" y="103378"/>
                  </a:cubicBezTo>
                  <a:cubicBezTo>
                    <a:pt x="59055" y="104013"/>
                    <a:pt x="55626" y="104394"/>
                    <a:pt x="52197" y="104394"/>
                  </a:cubicBezTo>
                  <a:cubicBezTo>
                    <a:pt x="48768" y="104394"/>
                    <a:pt x="45339" y="104013"/>
                    <a:pt x="42037" y="103378"/>
                  </a:cubicBezTo>
                  <a:cubicBezTo>
                    <a:pt x="38735" y="102743"/>
                    <a:pt x="35433" y="101727"/>
                    <a:pt x="32258" y="100457"/>
                  </a:cubicBezTo>
                  <a:cubicBezTo>
                    <a:pt x="29083" y="99187"/>
                    <a:pt x="26035" y="97536"/>
                    <a:pt x="23241" y="95631"/>
                  </a:cubicBezTo>
                  <a:cubicBezTo>
                    <a:pt x="20447" y="93726"/>
                    <a:pt x="17780" y="91567"/>
                    <a:pt x="15240" y="89154"/>
                  </a:cubicBezTo>
                  <a:cubicBezTo>
                    <a:pt x="12700" y="86741"/>
                    <a:pt x="10668" y="84074"/>
                    <a:pt x="8763" y="81153"/>
                  </a:cubicBezTo>
                  <a:cubicBezTo>
                    <a:pt x="6858" y="78232"/>
                    <a:pt x="5207" y="75311"/>
                    <a:pt x="3937" y="72136"/>
                  </a:cubicBezTo>
                  <a:cubicBezTo>
                    <a:pt x="2667" y="68961"/>
                    <a:pt x="1651" y="65659"/>
                    <a:pt x="1016" y="62357"/>
                  </a:cubicBezTo>
                  <a:cubicBezTo>
                    <a:pt x="381" y="59055"/>
                    <a:pt x="0" y="55626"/>
                    <a:pt x="0" y="52197"/>
                  </a:cubicBezTo>
                  <a:cubicBezTo>
                    <a:pt x="0" y="48768"/>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sp>
          <p:nvSpPr>
            <p:cNvPr id="11" name="Freeform 11"/>
            <p:cNvSpPr/>
            <p:nvPr/>
          </p:nvSpPr>
          <p:spPr>
            <a:xfrm>
              <a:off x="461010" y="2367788"/>
              <a:ext cx="104394" cy="104394"/>
            </a:xfrm>
            <a:custGeom>
              <a:avLst/>
              <a:gdLst/>
              <a:ahLst/>
              <a:cxnLst/>
              <a:rect l="l" t="t" r="r" b="b"/>
              <a:pathLst>
                <a:path w="104394" h="104394">
                  <a:moveTo>
                    <a:pt x="104394" y="52197"/>
                  </a:moveTo>
                  <a:cubicBezTo>
                    <a:pt x="104394" y="55626"/>
                    <a:pt x="104013" y="59055"/>
                    <a:pt x="103378" y="62357"/>
                  </a:cubicBezTo>
                  <a:cubicBezTo>
                    <a:pt x="102743" y="65659"/>
                    <a:pt x="101727" y="68961"/>
                    <a:pt x="100457" y="72136"/>
                  </a:cubicBezTo>
                  <a:cubicBezTo>
                    <a:pt x="99187" y="75311"/>
                    <a:pt x="97536" y="78359"/>
                    <a:pt x="95631" y="81153"/>
                  </a:cubicBezTo>
                  <a:cubicBezTo>
                    <a:pt x="93726" y="83947"/>
                    <a:pt x="91567" y="86614"/>
                    <a:pt x="89154" y="89154"/>
                  </a:cubicBezTo>
                  <a:cubicBezTo>
                    <a:pt x="86741" y="91694"/>
                    <a:pt x="84074" y="93726"/>
                    <a:pt x="81153" y="95631"/>
                  </a:cubicBezTo>
                  <a:cubicBezTo>
                    <a:pt x="78232" y="97536"/>
                    <a:pt x="75311" y="99187"/>
                    <a:pt x="72136" y="100457"/>
                  </a:cubicBezTo>
                  <a:cubicBezTo>
                    <a:pt x="68961" y="101727"/>
                    <a:pt x="65659" y="102743"/>
                    <a:pt x="62357" y="103378"/>
                  </a:cubicBezTo>
                  <a:cubicBezTo>
                    <a:pt x="59055" y="104013"/>
                    <a:pt x="55626" y="104394"/>
                    <a:pt x="52197" y="104394"/>
                  </a:cubicBezTo>
                  <a:cubicBezTo>
                    <a:pt x="48768" y="104394"/>
                    <a:pt x="45339" y="104013"/>
                    <a:pt x="42037" y="103378"/>
                  </a:cubicBezTo>
                  <a:cubicBezTo>
                    <a:pt x="38735" y="102743"/>
                    <a:pt x="35433" y="101727"/>
                    <a:pt x="32258" y="100457"/>
                  </a:cubicBezTo>
                  <a:cubicBezTo>
                    <a:pt x="29083" y="99187"/>
                    <a:pt x="26035" y="97536"/>
                    <a:pt x="23241" y="95631"/>
                  </a:cubicBezTo>
                  <a:cubicBezTo>
                    <a:pt x="20447" y="93726"/>
                    <a:pt x="17780" y="91567"/>
                    <a:pt x="15240" y="89154"/>
                  </a:cubicBezTo>
                  <a:cubicBezTo>
                    <a:pt x="12700" y="86741"/>
                    <a:pt x="10668" y="84074"/>
                    <a:pt x="8763" y="81153"/>
                  </a:cubicBezTo>
                  <a:cubicBezTo>
                    <a:pt x="6858" y="78232"/>
                    <a:pt x="5207" y="75311"/>
                    <a:pt x="3937" y="72136"/>
                  </a:cubicBezTo>
                  <a:cubicBezTo>
                    <a:pt x="2667" y="68961"/>
                    <a:pt x="1651" y="65659"/>
                    <a:pt x="1016" y="62357"/>
                  </a:cubicBezTo>
                  <a:cubicBezTo>
                    <a:pt x="381" y="59055"/>
                    <a:pt x="0" y="55626"/>
                    <a:pt x="0" y="52197"/>
                  </a:cubicBezTo>
                  <a:cubicBezTo>
                    <a:pt x="0" y="48768"/>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sp>
          <p:nvSpPr>
            <p:cNvPr id="12" name="Freeform 12"/>
            <p:cNvSpPr/>
            <p:nvPr/>
          </p:nvSpPr>
          <p:spPr>
            <a:xfrm>
              <a:off x="461010" y="2758313"/>
              <a:ext cx="104394" cy="104394"/>
            </a:xfrm>
            <a:custGeom>
              <a:avLst/>
              <a:gdLst/>
              <a:ahLst/>
              <a:cxnLst/>
              <a:rect l="l" t="t" r="r" b="b"/>
              <a:pathLst>
                <a:path w="104394" h="104394">
                  <a:moveTo>
                    <a:pt x="104394" y="52197"/>
                  </a:moveTo>
                  <a:cubicBezTo>
                    <a:pt x="104394" y="55626"/>
                    <a:pt x="104013" y="59055"/>
                    <a:pt x="103378" y="62357"/>
                  </a:cubicBezTo>
                  <a:cubicBezTo>
                    <a:pt x="102743" y="65659"/>
                    <a:pt x="101727" y="68961"/>
                    <a:pt x="100457" y="72136"/>
                  </a:cubicBezTo>
                  <a:cubicBezTo>
                    <a:pt x="99187" y="75311"/>
                    <a:pt x="97536" y="78359"/>
                    <a:pt x="95631" y="81153"/>
                  </a:cubicBezTo>
                  <a:cubicBezTo>
                    <a:pt x="93726" y="83947"/>
                    <a:pt x="91567" y="86614"/>
                    <a:pt x="89154" y="89154"/>
                  </a:cubicBezTo>
                  <a:cubicBezTo>
                    <a:pt x="86741" y="91694"/>
                    <a:pt x="84074" y="93726"/>
                    <a:pt x="81153" y="95631"/>
                  </a:cubicBezTo>
                  <a:cubicBezTo>
                    <a:pt x="78232" y="97536"/>
                    <a:pt x="75311" y="99187"/>
                    <a:pt x="72136" y="100457"/>
                  </a:cubicBezTo>
                  <a:cubicBezTo>
                    <a:pt x="68961" y="101727"/>
                    <a:pt x="65659" y="102743"/>
                    <a:pt x="62357" y="103378"/>
                  </a:cubicBezTo>
                  <a:cubicBezTo>
                    <a:pt x="59055" y="104013"/>
                    <a:pt x="55626" y="104394"/>
                    <a:pt x="52197" y="104394"/>
                  </a:cubicBezTo>
                  <a:cubicBezTo>
                    <a:pt x="48768" y="104394"/>
                    <a:pt x="45339" y="104013"/>
                    <a:pt x="42037" y="103378"/>
                  </a:cubicBezTo>
                  <a:cubicBezTo>
                    <a:pt x="38735" y="102743"/>
                    <a:pt x="35433" y="101727"/>
                    <a:pt x="32258" y="100457"/>
                  </a:cubicBezTo>
                  <a:cubicBezTo>
                    <a:pt x="29083" y="99187"/>
                    <a:pt x="26035" y="97536"/>
                    <a:pt x="23241" y="95631"/>
                  </a:cubicBezTo>
                  <a:cubicBezTo>
                    <a:pt x="20447" y="93726"/>
                    <a:pt x="17780" y="91567"/>
                    <a:pt x="15240" y="89154"/>
                  </a:cubicBezTo>
                  <a:cubicBezTo>
                    <a:pt x="12700" y="86741"/>
                    <a:pt x="10668" y="84074"/>
                    <a:pt x="8763" y="81153"/>
                  </a:cubicBezTo>
                  <a:cubicBezTo>
                    <a:pt x="6858" y="78232"/>
                    <a:pt x="5207" y="75311"/>
                    <a:pt x="3937" y="72136"/>
                  </a:cubicBezTo>
                  <a:cubicBezTo>
                    <a:pt x="2667" y="68961"/>
                    <a:pt x="1651" y="65659"/>
                    <a:pt x="1016" y="62357"/>
                  </a:cubicBezTo>
                  <a:cubicBezTo>
                    <a:pt x="381" y="59055"/>
                    <a:pt x="0" y="55626"/>
                    <a:pt x="0" y="52197"/>
                  </a:cubicBezTo>
                  <a:cubicBezTo>
                    <a:pt x="0" y="48768"/>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sp>
          <p:nvSpPr>
            <p:cNvPr id="13" name="Freeform 13"/>
            <p:cNvSpPr/>
            <p:nvPr/>
          </p:nvSpPr>
          <p:spPr>
            <a:xfrm>
              <a:off x="461010" y="3148838"/>
              <a:ext cx="104394" cy="104394"/>
            </a:xfrm>
            <a:custGeom>
              <a:avLst/>
              <a:gdLst/>
              <a:ahLst/>
              <a:cxnLst/>
              <a:rect l="l" t="t" r="r" b="b"/>
              <a:pathLst>
                <a:path w="104394" h="104394">
                  <a:moveTo>
                    <a:pt x="104394" y="52197"/>
                  </a:moveTo>
                  <a:cubicBezTo>
                    <a:pt x="104394" y="55626"/>
                    <a:pt x="104013" y="59055"/>
                    <a:pt x="103378" y="62357"/>
                  </a:cubicBezTo>
                  <a:cubicBezTo>
                    <a:pt x="102743" y="65659"/>
                    <a:pt x="101727" y="68961"/>
                    <a:pt x="100457" y="72136"/>
                  </a:cubicBezTo>
                  <a:cubicBezTo>
                    <a:pt x="99187" y="75311"/>
                    <a:pt x="97536" y="78359"/>
                    <a:pt x="95631" y="81153"/>
                  </a:cubicBezTo>
                  <a:cubicBezTo>
                    <a:pt x="93726" y="83947"/>
                    <a:pt x="91567" y="86614"/>
                    <a:pt x="89154" y="89154"/>
                  </a:cubicBezTo>
                  <a:cubicBezTo>
                    <a:pt x="86741" y="91694"/>
                    <a:pt x="84074" y="93726"/>
                    <a:pt x="81153" y="95631"/>
                  </a:cubicBezTo>
                  <a:cubicBezTo>
                    <a:pt x="78232" y="97536"/>
                    <a:pt x="75311" y="99187"/>
                    <a:pt x="72136" y="100457"/>
                  </a:cubicBezTo>
                  <a:cubicBezTo>
                    <a:pt x="68961" y="101727"/>
                    <a:pt x="65659" y="102743"/>
                    <a:pt x="62357" y="103378"/>
                  </a:cubicBezTo>
                  <a:cubicBezTo>
                    <a:pt x="59055" y="104013"/>
                    <a:pt x="55626" y="104394"/>
                    <a:pt x="52197" y="104394"/>
                  </a:cubicBezTo>
                  <a:cubicBezTo>
                    <a:pt x="48768" y="104394"/>
                    <a:pt x="45339" y="104013"/>
                    <a:pt x="42037" y="103378"/>
                  </a:cubicBezTo>
                  <a:cubicBezTo>
                    <a:pt x="38735" y="102743"/>
                    <a:pt x="35433" y="101727"/>
                    <a:pt x="32258" y="100457"/>
                  </a:cubicBezTo>
                  <a:cubicBezTo>
                    <a:pt x="29083" y="99187"/>
                    <a:pt x="26035" y="97536"/>
                    <a:pt x="23241" y="95631"/>
                  </a:cubicBezTo>
                  <a:cubicBezTo>
                    <a:pt x="20447" y="93726"/>
                    <a:pt x="17780" y="91567"/>
                    <a:pt x="15240" y="89154"/>
                  </a:cubicBezTo>
                  <a:cubicBezTo>
                    <a:pt x="12700" y="86741"/>
                    <a:pt x="10668" y="84074"/>
                    <a:pt x="8763" y="81153"/>
                  </a:cubicBezTo>
                  <a:cubicBezTo>
                    <a:pt x="6858" y="78232"/>
                    <a:pt x="5207" y="75311"/>
                    <a:pt x="3937" y="72136"/>
                  </a:cubicBezTo>
                  <a:cubicBezTo>
                    <a:pt x="2667" y="68961"/>
                    <a:pt x="1651" y="65659"/>
                    <a:pt x="1016" y="62357"/>
                  </a:cubicBezTo>
                  <a:cubicBezTo>
                    <a:pt x="381" y="59055"/>
                    <a:pt x="0" y="55626"/>
                    <a:pt x="0" y="52197"/>
                  </a:cubicBezTo>
                  <a:cubicBezTo>
                    <a:pt x="0" y="48768"/>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sp>
          <p:nvSpPr>
            <p:cNvPr id="14" name="Freeform 14"/>
            <p:cNvSpPr/>
            <p:nvPr/>
          </p:nvSpPr>
          <p:spPr>
            <a:xfrm>
              <a:off x="63500" y="63500"/>
              <a:ext cx="8153273" cy="2163191"/>
            </a:xfrm>
            <a:custGeom>
              <a:avLst/>
              <a:gdLst/>
              <a:ahLst/>
              <a:cxnLst/>
              <a:rect l="l" t="t" r="r" b="b"/>
              <a:pathLst>
                <a:path w="8153273" h="2163191">
                  <a:moveTo>
                    <a:pt x="0" y="2163191"/>
                  </a:moveTo>
                  <a:lnTo>
                    <a:pt x="8153273" y="2163191"/>
                  </a:lnTo>
                  <a:lnTo>
                    <a:pt x="8153273" y="0"/>
                  </a:lnTo>
                  <a:lnTo>
                    <a:pt x="0" y="0"/>
                  </a:lnTo>
                  <a:close/>
                </a:path>
              </a:pathLst>
            </a:custGeom>
            <a:solidFill>
              <a:srgbClr val="000000">
                <a:alpha val="0"/>
              </a:srgbClr>
            </a:solidFill>
          </p:spPr>
        </p:sp>
        <p:sp>
          <p:nvSpPr>
            <p:cNvPr id="15" name="Freeform 15"/>
            <p:cNvSpPr/>
            <p:nvPr/>
          </p:nvSpPr>
          <p:spPr>
            <a:xfrm>
              <a:off x="63500" y="1069594"/>
              <a:ext cx="8153273" cy="3011043"/>
            </a:xfrm>
            <a:custGeom>
              <a:avLst/>
              <a:gdLst/>
              <a:ahLst/>
              <a:cxnLst/>
              <a:rect l="l" t="t" r="r" b="b"/>
              <a:pathLst>
                <a:path w="8153273" h="3011043">
                  <a:moveTo>
                    <a:pt x="0" y="3011043"/>
                  </a:moveTo>
                  <a:lnTo>
                    <a:pt x="8153273" y="3011043"/>
                  </a:lnTo>
                  <a:lnTo>
                    <a:pt x="8153273" y="0"/>
                  </a:lnTo>
                  <a:lnTo>
                    <a:pt x="0" y="0"/>
                  </a:lnTo>
                  <a:close/>
                </a:path>
              </a:pathLst>
            </a:custGeom>
            <a:solidFill>
              <a:srgbClr val="000000">
                <a:alpha val="0"/>
              </a:srgbClr>
            </a:solidFill>
          </p:spPr>
        </p:sp>
      </p:grpSp>
      <p:grpSp>
        <p:nvGrpSpPr>
          <p:cNvPr id="16" name="Group 16"/>
          <p:cNvGrpSpPr>
            <a:grpSpLocks noChangeAspect="1"/>
          </p:cNvGrpSpPr>
          <p:nvPr/>
        </p:nvGrpSpPr>
        <p:grpSpPr>
          <a:xfrm>
            <a:off x="5262540" y="4812709"/>
            <a:ext cx="1899610" cy="1862879"/>
            <a:chOff x="0" y="0"/>
            <a:chExt cx="3248736" cy="3185922"/>
          </a:xfrm>
        </p:grpSpPr>
        <p:sp>
          <p:nvSpPr>
            <p:cNvPr id="17" name="Freeform 17"/>
            <p:cNvSpPr/>
            <p:nvPr/>
          </p:nvSpPr>
          <p:spPr>
            <a:xfrm>
              <a:off x="63500" y="63500"/>
              <a:ext cx="3121660" cy="812927"/>
            </a:xfrm>
            <a:custGeom>
              <a:avLst/>
              <a:gdLst/>
              <a:ahLst/>
              <a:cxnLst/>
              <a:rect l="l" t="t" r="r" b="b"/>
              <a:pathLst>
                <a:path w="3121660" h="812927">
                  <a:moveTo>
                    <a:pt x="0" y="0"/>
                  </a:moveTo>
                  <a:lnTo>
                    <a:pt x="0" y="812927"/>
                  </a:lnTo>
                  <a:lnTo>
                    <a:pt x="3121660" y="812927"/>
                  </a:lnTo>
                  <a:lnTo>
                    <a:pt x="3121660" y="0"/>
                  </a:lnTo>
                  <a:close/>
                </a:path>
              </a:pathLst>
            </a:custGeom>
            <a:solidFill>
              <a:srgbClr val="9FCBA3"/>
            </a:solidFill>
          </p:spPr>
        </p:sp>
        <p:sp>
          <p:nvSpPr>
            <p:cNvPr id="18" name="Freeform 18"/>
            <p:cNvSpPr/>
            <p:nvPr/>
          </p:nvSpPr>
          <p:spPr>
            <a:xfrm>
              <a:off x="63500" y="876427"/>
              <a:ext cx="3121787" cy="2245995"/>
            </a:xfrm>
            <a:custGeom>
              <a:avLst/>
              <a:gdLst/>
              <a:ahLst/>
              <a:cxnLst/>
              <a:rect l="l" t="t" r="r" b="b"/>
              <a:pathLst>
                <a:path w="3121787" h="2245995">
                  <a:moveTo>
                    <a:pt x="0" y="0"/>
                  </a:moveTo>
                  <a:lnTo>
                    <a:pt x="0" y="2245995"/>
                  </a:lnTo>
                  <a:lnTo>
                    <a:pt x="3121787" y="2245995"/>
                  </a:lnTo>
                  <a:lnTo>
                    <a:pt x="3121787" y="0"/>
                  </a:lnTo>
                  <a:close/>
                </a:path>
              </a:pathLst>
            </a:custGeom>
            <a:solidFill>
              <a:srgbClr val="FFF8F4"/>
            </a:solidFill>
          </p:spPr>
        </p:sp>
        <p:sp>
          <p:nvSpPr>
            <p:cNvPr id="19" name="Freeform 19"/>
            <p:cNvSpPr/>
            <p:nvPr/>
          </p:nvSpPr>
          <p:spPr>
            <a:xfrm>
              <a:off x="63500" y="63500"/>
              <a:ext cx="3121787" cy="812927"/>
            </a:xfrm>
            <a:custGeom>
              <a:avLst/>
              <a:gdLst/>
              <a:ahLst/>
              <a:cxnLst/>
              <a:rect l="l" t="t" r="r" b="b"/>
              <a:pathLst>
                <a:path w="3121787" h="812927">
                  <a:moveTo>
                    <a:pt x="0" y="812927"/>
                  </a:moveTo>
                  <a:lnTo>
                    <a:pt x="3121787" y="812927"/>
                  </a:lnTo>
                  <a:lnTo>
                    <a:pt x="3121787" y="0"/>
                  </a:lnTo>
                  <a:lnTo>
                    <a:pt x="0" y="0"/>
                  </a:lnTo>
                  <a:close/>
                </a:path>
              </a:pathLst>
            </a:custGeom>
            <a:solidFill>
              <a:srgbClr val="000000">
                <a:alpha val="0"/>
              </a:srgbClr>
            </a:solidFill>
          </p:spPr>
        </p:sp>
        <p:sp>
          <p:nvSpPr>
            <p:cNvPr id="20" name="Freeform 20"/>
            <p:cNvSpPr/>
            <p:nvPr/>
          </p:nvSpPr>
          <p:spPr>
            <a:xfrm>
              <a:off x="63500" y="876427"/>
              <a:ext cx="3121787" cy="2245995"/>
            </a:xfrm>
            <a:custGeom>
              <a:avLst/>
              <a:gdLst/>
              <a:ahLst/>
              <a:cxnLst/>
              <a:rect l="l" t="t" r="r" b="b"/>
              <a:pathLst>
                <a:path w="3121787" h="2245995">
                  <a:moveTo>
                    <a:pt x="0" y="2245995"/>
                  </a:moveTo>
                  <a:lnTo>
                    <a:pt x="3121787" y="2245995"/>
                  </a:lnTo>
                  <a:lnTo>
                    <a:pt x="3121787" y="0"/>
                  </a:lnTo>
                  <a:lnTo>
                    <a:pt x="0" y="0"/>
                  </a:lnTo>
                  <a:close/>
                </a:path>
              </a:pathLst>
            </a:custGeom>
            <a:solidFill>
              <a:srgbClr val="000000">
                <a:alpha val="0"/>
              </a:srgbClr>
            </a:solidFill>
          </p:spPr>
        </p:sp>
      </p:grpSp>
      <p:grpSp>
        <p:nvGrpSpPr>
          <p:cNvPr id="21" name="Group 21"/>
          <p:cNvGrpSpPr>
            <a:grpSpLocks noChangeAspect="1"/>
          </p:cNvGrpSpPr>
          <p:nvPr/>
        </p:nvGrpSpPr>
        <p:grpSpPr>
          <a:xfrm>
            <a:off x="7393133" y="4819548"/>
            <a:ext cx="2699716" cy="1856046"/>
            <a:chOff x="0" y="0"/>
            <a:chExt cx="4617098" cy="3174225"/>
          </a:xfrm>
        </p:grpSpPr>
        <p:sp>
          <p:nvSpPr>
            <p:cNvPr id="22" name="Freeform 22"/>
            <p:cNvSpPr/>
            <p:nvPr/>
          </p:nvSpPr>
          <p:spPr>
            <a:xfrm>
              <a:off x="63500" y="63500"/>
              <a:ext cx="4490085" cy="809625"/>
            </a:xfrm>
            <a:custGeom>
              <a:avLst/>
              <a:gdLst/>
              <a:ahLst/>
              <a:cxnLst/>
              <a:rect l="l" t="t" r="r" b="b"/>
              <a:pathLst>
                <a:path w="4490085" h="809625">
                  <a:moveTo>
                    <a:pt x="0" y="0"/>
                  </a:moveTo>
                  <a:lnTo>
                    <a:pt x="0" y="809625"/>
                  </a:lnTo>
                  <a:lnTo>
                    <a:pt x="4490085" y="809625"/>
                  </a:lnTo>
                  <a:lnTo>
                    <a:pt x="4490085" y="0"/>
                  </a:lnTo>
                  <a:close/>
                </a:path>
              </a:pathLst>
            </a:custGeom>
            <a:solidFill>
              <a:srgbClr val="9FCBA3"/>
            </a:solidFill>
          </p:spPr>
        </p:sp>
        <p:sp>
          <p:nvSpPr>
            <p:cNvPr id="23" name="Freeform 23"/>
            <p:cNvSpPr/>
            <p:nvPr/>
          </p:nvSpPr>
          <p:spPr>
            <a:xfrm>
              <a:off x="63500" y="873125"/>
              <a:ext cx="4490085" cy="2237613"/>
            </a:xfrm>
            <a:custGeom>
              <a:avLst/>
              <a:gdLst/>
              <a:ahLst/>
              <a:cxnLst/>
              <a:rect l="l" t="t" r="r" b="b"/>
              <a:pathLst>
                <a:path w="4490085" h="2237613">
                  <a:moveTo>
                    <a:pt x="0" y="0"/>
                  </a:moveTo>
                  <a:lnTo>
                    <a:pt x="0" y="2237613"/>
                  </a:lnTo>
                  <a:lnTo>
                    <a:pt x="4490085" y="2237613"/>
                  </a:lnTo>
                  <a:lnTo>
                    <a:pt x="4490085" y="0"/>
                  </a:lnTo>
                  <a:close/>
                </a:path>
              </a:pathLst>
            </a:custGeom>
            <a:solidFill>
              <a:srgbClr val="FFF8F4"/>
            </a:solidFill>
          </p:spPr>
        </p:sp>
        <p:sp>
          <p:nvSpPr>
            <p:cNvPr id="24" name="Freeform 24"/>
            <p:cNvSpPr/>
            <p:nvPr/>
          </p:nvSpPr>
          <p:spPr>
            <a:xfrm>
              <a:off x="63500" y="63500"/>
              <a:ext cx="4490085" cy="809625"/>
            </a:xfrm>
            <a:custGeom>
              <a:avLst/>
              <a:gdLst/>
              <a:ahLst/>
              <a:cxnLst/>
              <a:rect l="l" t="t" r="r" b="b"/>
              <a:pathLst>
                <a:path w="4490085" h="809625">
                  <a:moveTo>
                    <a:pt x="0" y="809625"/>
                  </a:moveTo>
                  <a:lnTo>
                    <a:pt x="4490085" y="809625"/>
                  </a:lnTo>
                  <a:lnTo>
                    <a:pt x="4490085" y="0"/>
                  </a:lnTo>
                  <a:lnTo>
                    <a:pt x="0" y="0"/>
                  </a:lnTo>
                  <a:close/>
                </a:path>
              </a:pathLst>
            </a:custGeom>
            <a:solidFill>
              <a:srgbClr val="000000">
                <a:alpha val="0"/>
              </a:srgbClr>
            </a:solidFill>
          </p:spPr>
        </p:sp>
        <p:sp>
          <p:nvSpPr>
            <p:cNvPr id="25" name="Freeform 25"/>
            <p:cNvSpPr/>
            <p:nvPr/>
          </p:nvSpPr>
          <p:spPr>
            <a:xfrm>
              <a:off x="63500" y="873125"/>
              <a:ext cx="4490085" cy="2237613"/>
            </a:xfrm>
            <a:custGeom>
              <a:avLst/>
              <a:gdLst/>
              <a:ahLst/>
              <a:cxnLst/>
              <a:rect l="l" t="t" r="r" b="b"/>
              <a:pathLst>
                <a:path w="4490085" h="2237613">
                  <a:moveTo>
                    <a:pt x="0" y="2237613"/>
                  </a:moveTo>
                  <a:lnTo>
                    <a:pt x="4490085" y="2237613"/>
                  </a:lnTo>
                  <a:lnTo>
                    <a:pt x="4490085" y="0"/>
                  </a:lnTo>
                  <a:lnTo>
                    <a:pt x="0" y="0"/>
                  </a:lnTo>
                  <a:close/>
                </a:path>
              </a:pathLst>
            </a:custGeom>
            <a:solidFill>
              <a:srgbClr val="000000">
                <a:alpha val="0"/>
              </a:srgbClr>
            </a:solidFill>
          </p:spPr>
        </p:sp>
      </p:grpSp>
      <p:sp>
        <p:nvSpPr>
          <p:cNvPr id="26" name="Freeform 26"/>
          <p:cNvSpPr/>
          <p:nvPr/>
        </p:nvSpPr>
        <p:spPr>
          <a:xfrm>
            <a:off x="5262540" y="730250"/>
            <a:ext cx="5668087" cy="3940777"/>
          </a:xfrm>
          <a:custGeom>
            <a:avLst/>
            <a:gdLst/>
            <a:ahLst/>
            <a:cxnLst/>
            <a:rect l="l" t="t" r="r" b="b"/>
            <a:pathLst>
              <a:path w="9693640" h="6733842">
                <a:moveTo>
                  <a:pt x="0" y="0"/>
                </a:moveTo>
                <a:lnTo>
                  <a:pt x="9693640" y="0"/>
                </a:lnTo>
                <a:lnTo>
                  <a:pt x="9693640" y="6733841"/>
                </a:lnTo>
                <a:lnTo>
                  <a:pt x="0" y="67338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TextBox 27"/>
          <p:cNvSpPr txBox="1"/>
          <p:nvPr/>
        </p:nvSpPr>
        <p:spPr>
          <a:xfrm>
            <a:off x="206388" y="2861670"/>
            <a:ext cx="4520635" cy="442109"/>
          </a:xfrm>
          <a:prstGeom prst="rect">
            <a:avLst/>
          </a:prstGeom>
        </p:spPr>
        <p:txBody>
          <a:bodyPr lIns="0" tIns="0" rIns="0" bIns="0" rtlCol="0" anchor="t">
            <a:spAutoFit/>
          </a:bodyPr>
          <a:lstStyle/>
          <a:p>
            <a:pPr>
              <a:lnSpc>
                <a:spcPts val="1797"/>
              </a:lnSpc>
            </a:pPr>
            <a:r>
              <a:rPr lang="en-US" sz="1306" b="1" dirty="0">
                <a:solidFill>
                  <a:srgbClr val="000000"/>
                </a:solidFill>
                <a:latin typeface="Canva Sans Bold"/>
                <a:ea typeface="Canva Sans Bold"/>
                <a:cs typeface="Canva Sans Bold"/>
                <a:sym typeface="Canva Sans Bold"/>
              </a:rPr>
              <a:t>Has digitally collected data of all schools (incl. private) from 2022 except SS. Data includes: </a:t>
            </a:r>
          </a:p>
        </p:txBody>
      </p:sp>
      <p:sp>
        <p:nvSpPr>
          <p:cNvPr id="28" name="TextBox 28"/>
          <p:cNvSpPr txBox="1"/>
          <p:nvPr/>
        </p:nvSpPr>
        <p:spPr>
          <a:xfrm>
            <a:off x="519337" y="3315053"/>
            <a:ext cx="3322551" cy="672941"/>
          </a:xfrm>
          <a:prstGeom prst="rect">
            <a:avLst/>
          </a:prstGeom>
        </p:spPr>
        <p:txBody>
          <a:bodyPr lIns="0" tIns="0" rIns="0" bIns="0" rtlCol="0" anchor="t">
            <a:spAutoFit/>
          </a:bodyPr>
          <a:lstStyle/>
          <a:p>
            <a:pPr>
              <a:lnSpc>
                <a:spcPts val="1797"/>
              </a:lnSpc>
            </a:pPr>
            <a:r>
              <a:rPr lang="en-US" sz="1306" dirty="0">
                <a:solidFill>
                  <a:srgbClr val="000000"/>
                </a:solidFill>
                <a:latin typeface="Canva Sans"/>
                <a:ea typeface="Canva Sans"/>
                <a:cs typeface="Canva Sans"/>
                <a:sym typeface="Canva Sans"/>
              </a:rPr>
              <a:t>School Location (Address &amp; Geolocation) School Infrastructure Total no. of students Staff data (Teacher personal data)</a:t>
            </a:r>
          </a:p>
        </p:txBody>
      </p:sp>
      <p:sp>
        <p:nvSpPr>
          <p:cNvPr id="29" name="TextBox 29"/>
          <p:cNvSpPr txBox="1"/>
          <p:nvPr/>
        </p:nvSpPr>
        <p:spPr>
          <a:xfrm>
            <a:off x="707196" y="4186627"/>
            <a:ext cx="2919103" cy="345929"/>
          </a:xfrm>
          <a:prstGeom prst="rect">
            <a:avLst/>
          </a:prstGeom>
        </p:spPr>
        <p:txBody>
          <a:bodyPr lIns="0" tIns="0" rIns="0" bIns="0" rtlCol="0" anchor="t">
            <a:spAutoFit/>
          </a:bodyPr>
          <a:lstStyle/>
          <a:p>
            <a:pPr>
              <a:lnSpc>
                <a:spcPts val="3191"/>
              </a:lnSpc>
            </a:pPr>
            <a:r>
              <a:rPr lang="en-US" sz="1306" b="1" i="1">
                <a:solidFill>
                  <a:srgbClr val="FF6403"/>
                </a:solidFill>
                <a:latin typeface="Canva Sans Bold Italics"/>
                <a:ea typeface="Canva Sans Bold Italics"/>
                <a:cs typeface="Canva Sans Bold Italics"/>
                <a:sym typeface="Canva Sans Bold Italics"/>
              </a:rPr>
              <a:t>Don’t have Individual student data</a:t>
            </a:r>
          </a:p>
        </p:txBody>
      </p:sp>
      <p:sp>
        <p:nvSpPr>
          <p:cNvPr id="30" name="TextBox 30"/>
          <p:cNvSpPr txBox="1"/>
          <p:nvPr/>
        </p:nvSpPr>
        <p:spPr>
          <a:xfrm>
            <a:off x="5430348" y="5494981"/>
            <a:ext cx="1451874" cy="442109"/>
          </a:xfrm>
          <a:prstGeom prst="rect">
            <a:avLst/>
          </a:prstGeom>
        </p:spPr>
        <p:txBody>
          <a:bodyPr lIns="0" tIns="0" rIns="0" bIns="0" rtlCol="0" anchor="t">
            <a:spAutoFit/>
          </a:bodyPr>
          <a:lstStyle/>
          <a:p>
            <a:pPr>
              <a:lnSpc>
                <a:spcPts val="1797"/>
              </a:lnSpc>
            </a:pPr>
            <a:r>
              <a:rPr lang="en-US" sz="1306" b="1" dirty="0">
                <a:solidFill>
                  <a:srgbClr val="000000"/>
                </a:solidFill>
                <a:latin typeface="Canva Sans Bold"/>
                <a:ea typeface="Canva Sans Bold"/>
                <a:cs typeface="Canva Sans Bold"/>
                <a:sym typeface="Canva Sans Bold"/>
              </a:rPr>
              <a:t>Only have data of Schools provided</a:t>
            </a:r>
          </a:p>
        </p:txBody>
      </p:sp>
      <p:sp>
        <p:nvSpPr>
          <p:cNvPr id="31" name="TextBox 31"/>
          <p:cNvSpPr txBox="1"/>
          <p:nvPr/>
        </p:nvSpPr>
        <p:spPr>
          <a:xfrm>
            <a:off x="5430348" y="5951678"/>
            <a:ext cx="1087820" cy="211276"/>
          </a:xfrm>
          <a:prstGeom prst="rect">
            <a:avLst/>
          </a:prstGeom>
        </p:spPr>
        <p:txBody>
          <a:bodyPr lIns="0" tIns="0" rIns="0" bIns="0" rtlCol="0" anchor="t">
            <a:spAutoFit/>
          </a:bodyPr>
          <a:lstStyle/>
          <a:p>
            <a:pPr>
              <a:lnSpc>
                <a:spcPts val="1797"/>
              </a:lnSpc>
            </a:pPr>
            <a:r>
              <a:rPr lang="en-US" sz="1306" b="1">
                <a:solidFill>
                  <a:srgbClr val="000000"/>
                </a:solidFill>
                <a:latin typeface="Canva Sans Bold"/>
                <a:ea typeface="Canva Sans Bold"/>
                <a:cs typeface="Canva Sans Bold"/>
                <a:sym typeface="Canva Sans Bold"/>
              </a:rPr>
              <a:t>by the States</a:t>
            </a:r>
          </a:p>
        </p:txBody>
      </p:sp>
      <p:sp>
        <p:nvSpPr>
          <p:cNvPr id="32" name="TextBox 32"/>
          <p:cNvSpPr txBox="1"/>
          <p:nvPr/>
        </p:nvSpPr>
        <p:spPr>
          <a:xfrm>
            <a:off x="5820841" y="4328052"/>
            <a:ext cx="3778156" cy="211276"/>
          </a:xfrm>
          <a:prstGeom prst="rect">
            <a:avLst/>
          </a:prstGeom>
        </p:spPr>
        <p:txBody>
          <a:bodyPr lIns="0" tIns="0" rIns="0" bIns="0" rtlCol="0" anchor="t">
            <a:spAutoFit/>
          </a:bodyPr>
          <a:lstStyle/>
          <a:p>
            <a:pPr>
              <a:lnSpc>
                <a:spcPts val="1828"/>
              </a:lnSpc>
            </a:pPr>
            <a:r>
              <a:rPr lang="en-US" sz="1306" b="1" i="1">
                <a:solidFill>
                  <a:srgbClr val="FF6403"/>
                </a:solidFill>
                <a:latin typeface="Canva Sans Bold Italics"/>
                <a:ea typeface="Canva Sans Bold Italics"/>
                <a:cs typeface="Canva Sans Bold Italics"/>
                <a:sym typeface="Canva Sans Bold Italics"/>
              </a:rPr>
              <a:t>The EMIS doesn’t collect Student information</a:t>
            </a:r>
          </a:p>
        </p:txBody>
      </p:sp>
      <p:sp>
        <p:nvSpPr>
          <p:cNvPr id="33" name="TextBox 33"/>
          <p:cNvSpPr txBox="1"/>
          <p:nvPr/>
        </p:nvSpPr>
        <p:spPr>
          <a:xfrm>
            <a:off x="1743542" y="2266304"/>
            <a:ext cx="1317158" cy="526683"/>
          </a:xfrm>
          <a:prstGeom prst="rect">
            <a:avLst/>
          </a:prstGeom>
        </p:spPr>
        <p:txBody>
          <a:bodyPr wrap="square" lIns="0" tIns="0" rIns="0" bIns="0" rtlCol="0" anchor="t">
            <a:spAutoFit/>
          </a:bodyPr>
          <a:lstStyle/>
          <a:p>
            <a:pPr>
              <a:lnSpc>
                <a:spcPts val="4502"/>
              </a:lnSpc>
            </a:pPr>
            <a:r>
              <a:rPr lang="en-US" sz="3215" b="1" dirty="0">
                <a:solidFill>
                  <a:srgbClr val="144A3B"/>
                </a:solidFill>
                <a:latin typeface="Aileron Bold"/>
                <a:ea typeface="Aileron Bold"/>
                <a:cs typeface="Aileron Bold"/>
                <a:sym typeface="Aileron Bold"/>
              </a:rPr>
              <a:t>UBEC</a:t>
            </a:r>
          </a:p>
        </p:txBody>
      </p:sp>
      <p:sp>
        <p:nvSpPr>
          <p:cNvPr id="34" name="TextBox 34"/>
          <p:cNvSpPr txBox="1"/>
          <p:nvPr/>
        </p:nvSpPr>
        <p:spPr>
          <a:xfrm>
            <a:off x="982774" y="4776975"/>
            <a:ext cx="3221282" cy="526683"/>
          </a:xfrm>
          <a:prstGeom prst="rect">
            <a:avLst/>
          </a:prstGeom>
        </p:spPr>
        <p:txBody>
          <a:bodyPr wrap="square" lIns="0" tIns="0" rIns="0" bIns="0" rtlCol="0" anchor="t">
            <a:spAutoFit/>
          </a:bodyPr>
          <a:lstStyle/>
          <a:p>
            <a:pPr>
              <a:lnSpc>
                <a:spcPts val="4502"/>
              </a:lnSpc>
            </a:pPr>
            <a:r>
              <a:rPr lang="en-US" sz="3215" b="1" dirty="0">
                <a:solidFill>
                  <a:srgbClr val="144A3B"/>
                </a:solidFill>
                <a:latin typeface="Aileron Bold"/>
                <a:ea typeface="Aileron Bold"/>
                <a:cs typeface="Aileron Bold"/>
                <a:sym typeface="Aileron Bold"/>
              </a:rPr>
              <a:t>Private schools</a:t>
            </a:r>
          </a:p>
        </p:txBody>
      </p:sp>
      <p:sp>
        <p:nvSpPr>
          <p:cNvPr id="35" name="TextBox 35"/>
          <p:cNvSpPr txBox="1"/>
          <p:nvPr/>
        </p:nvSpPr>
        <p:spPr>
          <a:xfrm>
            <a:off x="5414615" y="4772079"/>
            <a:ext cx="1467607" cy="526683"/>
          </a:xfrm>
          <a:prstGeom prst="rect">
            <a:avLst/>
          </a:prstGeom>
        </p:spPr>
        <p:txBody>
          <a:bodyPr wrap="square" lIns="0" tIns="0" rIns="0" bIns="0" rtlCol="0" anchor="t">
            <a:spAutoFit/>
          </a:bodyPr>
          <a:lstStyle/>
          <a:p>
            <a:pPr>
              <a:lnSpc>
                <a:spcPts val="4502"/>
              </a:lnSpc>
            </a:pPr>
            <a:r>
              <a:rPr lang="en-US" sz="3215" b="1" dirty="0">
                <a:solidFill>
                  <a:srgbClr val="144A3B"/>
                </a:solidFill>
                <a:latin typeface="Aileron Bold"/>
                <a:ea typeface="Aileron Bold"/>
                <a:cs typeface="Aileron Bold"/>
                <a:sym typeface="Aileron Bold"/>
              </a:rPr>
              <a:t>NSSEC</a:t>
            </a:r>
          </a:p>
        </p:txBody>
      </p:sp>
      <p:sp>
        <p:nvSpPr>
          <p:cNvPr id="36" name="TextBox 36"/>
          <p:cNvSpPr txBox="1"/>
          <p:nvPr/>
        </p:nvSpPr>
        <p:spPr>
          <a:xfrm>
            <a:off x="6886940" y="2266304"/>
            <a:ext cx="1533389" cy="526683"/>
          </a:xfrm>
          <a:prstGeom prst="rect">
            <a:avLst/>
          </a:prstGeom>
        </p:spPr>
        <p:txBody>
          <a:bodyPr lIns="0" tIns="0" rIns="0" bIns="0" rtlCol="0" anchor="t">
            <a:spAutoFit/>
          </a:bodyPr>
          <a:lstStyle/>
          <a:p>
            <a:pPr>
              <a:lnSpc>
                <a:spcPts val="4502"/>
              </a:lnSpc>
            </a:pPr>
            <a:r>
              <a:rPr lang="en-US" sz="3215" b="1">
                <a:solidFill>
                  <a:srgbClr val="144A3B"/>
                </a:solidFill>
                <a:latin typeface="Aileron Bold"/>
                <a:ea typeface="Aileron Bold"/>
                <a:cs typeface="Aileron Bold"/>
                <a:sym typeface="Aileron Bold"/>
              </a:rPr>
              <a:t>UNICEF</a:t>
            </a:r>
          </a:p>
        </p:txBody>
      </p:sp>
      <p:sp>
        <p:nvSpPr>
          <p:cNvPr id="37" name="TextBox 37"/>
          <p:cNvSpPr txBox="1"/>
          <p:nvPr/>
        </p:nvSpPr>
        <p:spPr>
          <a:xfrm>
            <a:off x="8004021" y="4789968"/>
            <a:ext cx="1321771" cy="526683"/>
          </a:xfrm>
          <a:prstGeom prst="rect">
            <a:avLst/>
          </a:prstGeom>
        </p:spPr>
        <p:txBody>
          <a:bodyPr lIns="0" tIns="0" rIns="0" bIns="0" rtlCol="0" anchor="t">
            <a:spAutoFit/>
          </a:bodyPr>
          <a:lstStyle/>
          <a:p>
            <a:pPr>
              <a:lnSpc>
                <a:spcPts val="4502"/>
              </a:lnSpc>
            </a:pPr>
            <a:r>
              <a:rPr lang="en-US" sz="3215" b="1" dirty="0">
                <a:solidFill>
                  <a:srgbClr val="144A3B"/>
                </a:solidFill>
                <a:latin typeface="Aileron Bold"/>
                <a:ea typeface="Aileron Bold"/>
                <a:cs typeface="Aileron Bold"/>
                <a:sym typeface="Aileron Bold"/>
              </a:rPr>
              <a:t>NEMIS</a:t>
            </a:r>
          </a:p>
        </p:txBody>
      </p:sp>
      <p:sp>
        <p:nvSpPr>
          <p:cNvPr id="38" name="TextBox 38"/>
          <p:cNvSpPr txBox="1"/>
          <p:nvPr/>
        </p:nvSpPr>
        <p:spPr>
          <a:xfrm>
            <a:off x="5337427" y="2919203"/>
            <a:ext cx="4764628" cy="1288879"/>
          </a:xfrm>
          <a:prstGeom prst="rect">
            <a:avLst/>
          </a:prstGeom>
        </p:spPr>
        <p:txBody>
          <a:bodyPr lIns="0" tIns="0" rIns="0" bIns="0" rtlCol="0" anchor="t">
            <a:spAutoFit/>
          </a:bodyPr>
          <a:lstStyle/>
          <a:p>
            <a:pPr>
              <a:lnSpc>
                <a:spcPts val="1666"/>
              </a:lnSpc>
            </a:pPr>
            <a:r>
              <a:rPr lang="en-US" sz="1211" dirty="0">
                <a:solidFill>
                  <a:srgbClr val="000000"/>
                </a:solidFill>
                <a:latin typeface="Canva Sans"/>
                <a:ea typeface="Canva Sans"/>
                <a:cs typeface="Canva Sans"/>
                <a:sym typeface="Canva Sans"/>
              </a:rPr>
              <a:t>Supports </a:t>
            </a:r>
            <a:r>
              <a:rPr lang="en-US" sz="1211" b="1" dirty="0">
                <a:solidFill>
                  <a:srgbClr val="000000"/>
                </a:solidFill>
                <a:latin typeface="Canva Sans Bold"/>
                <a:ea typeface="Canva Sans Bold"/>
                <a:cs typeface="Canva Sans Bold"/>
                <a:sym typeface="Canva Sans Bold"/>
              </a:rPr>
              <a:t>11 states</a:t>
            </a:r>
            <a:r>
              <a:rPr lang="en-US" sz="1211" dirty="0">
                <a:solidFill>
                  <a:srgbClr val="000000"/>
                </a:solidFill>
                <a:latin typeface="Canva Sans"/>
                <a:ea typeface="Canva Sans"/>
                <a:cs typeface="Canva Sans"/>
                <a:sym typeface="Canva Sans"/>
              </a:rPr>
              <a:t> (*</a:t>
            </a:r>
            <a:r>
              <a:rPr lang="en-US" sz="1211" i="1" dirty="0">
                <a:solidFill>
                  <a:srgbClr val="000000"/>
                </a:solidFill>
                <a:latin typeface="Canva Sans Italics"/>
                <a:ea typeface="Canva Sans Italics"/>
                <a:cs typeface="Canva Sans Italics"/>
                <a:sym typeface="Canva Sans Italics"/>
              </a:rPr>
              <a:t>Bauchi,*</a:t>
            </a:r>
            <a:r>
              <a:rPr lang="en-US" sz="1211" i="1" dirty="0" err="1">
                <a:solidFill>
                  <a:srgbClr val="000000"/>
                </a:solidFill>
                <a:latin typeface="Canva Sans Italics"/>
                <a:ea typeface="Canva Sans Italics"/>
                <a:cs typeface="Canva Sans Italics"/>
                <a:sym typeface="Canva Sans Italics"/>
              </a:rPr>
              <a:t>Borno</a:t>
            </a:r>
            <a:r>
              <a:rPr lang="en-US" sz="1211" i="1" dirty="0">
                <a:solidFill>
                  <a:srgbClr val="000000"/>
                </a:solidFill>
                <a:latin typeface="Canva Sans Italics"/>
                <a:ea typeface="Canva Sans Italics"/>
                <a:cs typeface="Canva Sans Italics"/>
                <a:sym typeface="Canva Sans Italics"/>
              </a:rPr>
              <a:t>, Edo, *Jigawa, *Kano, *Katsina, *Kebbi, Lagos, *Sokoto &amp; Yobe, *Zamfara</a:t>
            </a:r>
            <a:r>
              <a:rPr lang="en-US" sz="1211" dirty="0">
                <a:solidFill>
                  <a:srgbClr val="000000"/>
                </a:solidFill>
                <a:latin typeface="Canva Sans"/>
                <a:ea typeface="Canva Sans"/>
                <a:cs typeface="Canva Sans"/>
                <a:sym typeface="Canva Sans"/>
              </a:rPr>
              <a:t>) with a </a:t>
            </a:r>
            <a:r>
              <a:rPr lang="en-US" sz="1211" b="1" dirty="0">
                <a:solidFill>
                  <a:srgbClr val="000000"/>
                </a:solidFill>
                <a:latin typeface="Canva Sans Bold"/>
                <a:ea typeface="Canva Sans Bold"/>
                <a:cs typeface="Canva Sans Bold"/>
                <a:sym typeface="Canva Sans Bold"/>
              </a:rPr>
              <a:t>Teacher-MIS platform</a:t>
            </a:r>
            <a:r>
              <a:rPr lang="en-US" sz="1211" dirty="0">
                <a:solidFill>
                  <a:srgbClr val="000000"/>
                </a:solidFill>
                <a:latin typeface="Canva Sans"/>
                <a:ea typeface="Canva Sans"/>
                <a:cs typeface="Canva Sans"/>
                <a:sym typeface="Canva Sans"/>
              </a:rPr>
              <a:t> and </a:t>
            </a:r>
            <a:r>
              <a:rPr lang="en-US" sz="1211" b="1" dirty="0">
                <a:solidFill>
                  <a:srgbClr val="000000"/>
                </a:solidFill>
                <a:latin typeface="Canva Sans Bold"/>
                <a:ea typeface="Canva Sans Bold"/>
                <a:cs typeface="Canva Sans Bold"/>
                <a:sym typeface="Canva Sans Bold"/>
              </a:rPr>
              <a:t>8 States*</a:t>
            </a:r>
            <a:r>
              <a:rPr lang="en-US" sz="1211" dirty="0">
                <a:solidFill>
                  <a:srgbClr val="000000"/>
                </a:solidFill>
                <a:latin typeface="Canva Sans"/>
                <a:ea typeface="Canva Sans"/>
                <a:cs typeface="Canva Sans"/>
                <a:sym typeface="Canva Sans"/>
              </a:rPr>
              <a:t> with an </a:t>
            </a:r>
            <a:r>
              <a:rPr lang="en-US" sz="1211" b="1" dirty="0">
                <a:solidFill>
                  <a:srgbClr val="000000"/>
                </a:solidFill>
                <a:latin typeface="Canva Sans Bold"/>
                <a:ea typeface="Canva Sans Bold"/>
                <a:cs typeface="Canva Sans Bold"/>
                <a:sym typeface="Canva Sans Bold"/>
              </a:rPr>
              <a:t>EMIS</a:t>
            </a:r>
            <a:r>
              <a:rPr lang="en-US" sz="1211" dirty="0">
                <a:solidFill>
                  <a:srgbClr val="000000"/>
                </a:solidFill>
                <a:latin typeface="Canva Sans"/>
                <a:ea typeface="Canva Sans"/>
                <a:cs typeface="Canva Sans"/>
                <a:sym typeface="Canva Sans"/>
              </a:rPr>
              <a:t>. The LMIS is being deployed and trainings have begun at the State &amp; LGA level. The EMIS is capable of capturing school level data and is based on UNESCO’s Intl. Classification Standards</a:t>
            </a:r>
          </a:p>
        </p:txBody>
      </p:sp>
      <p:sp>
        <p:nvSpPr>
          <p:cNvPr id="39" name="TextBox 39"/>
          <p:cNvSpPr txBox="1"/>
          <p:nvPr/>
        </p:nvSpPr>
        <p:spPr>
          <a:xfrm>
            <a:off x="301498" y="1148375"/>
            <a:ext cx="9754214" cy="461665"/>
          </a:xfrm>
          <a:prstGeom prst="rect">
            <a:avLst/>
          </a:prstGeom>
        </p:spPr>
        <p:txBody>
          <a:bodyPr wrap="square" lIns="0" tIns="0" rIns="0" bIns="0" rtlCol="0" anchor="t">
            <a:spAutoFit/>
          </a:bodyPr>
          <a:lstStyle/>
          <a:p>
            <a:pPr>
              <a:lnSpc>
                <a:spcPts val="3595"/>
              </a:lnSpc>
            </a:pPr>
            <a:r>
              <a:rPr lang="en-US" sz="3000" b="1" dirty="0">
                <a:solidFill>
                  <a:srgbClr val="00B050"/>
                </a:solidFill>
                <a:latin typeface="League Spartan"/>
                <a:ea typeface="League Spartan"/>
                <a:cs typeface="League Spartan"/>
                <a:sym typeface="League Spartan"/>
              </a:rPr>
              <a:t>DATA SOURCES: BASIC EDUCATION (ECCDE – SS)</a:t>
            </a:r>
          </a:p>
        </p:txBody>
      </p:sp>
      <p:sp>
        <p:nvSpPr>
          <p:cNvPr id="40" name="TextBox 40"/>
          <p:cNvSpPr txBox="1"/>
          <p:nvPr/>
        </p:nvSpPr>
        <p:spPr>
          <a:xfrm>
            <a:off x="179276" y="5392363"/>
            <a:ext cx="4383670" cy="672300"/>
          </a:xfrm>
          <a:prstGeom prst="rect">
            <a:avLst/>
          </a:prstGeom>
        </p:spPr>
        <p:txBody>
          <a:bodyPr lIns="0" tIns="0" rIns="0" bIns="0" rtlCol="0" anchor="t">
            <a:spAutoFit/>
          </a:bodyPr>
          <a:lstStyle/>
          <a:p>
            <a:pPr>
              <a:lnSpc>
                <a:spcPts val="1798"/>
              </a:lnSpc>
            </a:pPr>
            <a:r>
              <a:rPr lang="en-US" sz="1286" dirty="0">
                <a:solidFill>
                  <a:srgbClr val="000000"/>
                </a:solidFill>
                <a:latin typeface="Canva Sans"/>
                <a:ea typeface="Canva Sans"/>
                <a:cs typeface="Canva Sans"/>
                <a:sym typeface="Canva Sans"/>
              </a:rPr>
              <a:t>Have various associations that collect their data i.e., </a:t>
            </a:r>
            <a:r>
              <a:rPr lang="en-US" sz="1286" b="1" dirty="0">
                <a:solidFill>
                  <a:srgbClr val="000000"/>
                </a:solidFill>
                <a:latin typeface="Canva Sans Bold"/>
                <a:ea typeface="Canva Sans Bold"/>
                <a:cs typeface="Canva Sans Bold"/>
                <a:sym typeface="Canva Sans Bold"/>
              </a:rPr>
              <a:t>National Association of Proprietors of Private Schools (NAPPS)</a:t>
            </a:r>
          </a:p>
        </p:txBody>
      </p:sp>
      <p:sp>
        <p:nvSpPr>
          <p:cNvPr id="41" name="TextBox 41"/>
          <p:cNvSpPr txBox="1"/>
          <p:nvPr/>
        </p:nvSpPr>
        <p:spPr>
          <a:xfrm>
            <a:off x="179276" y="6305758"/>
            <a:ext cx="3907914" cy="210635"/>
          </a:xfrm>
          <a:prstGeom prst="rect">
            <a:avLst/>
          </a:prstGeom>
        </p:spPr>
        <p:txBody>
          <a:bodyPr lIns="0" tIns="0" rIns="0" bIns="0" rtlCol="0" anchor="t">
            <a:spAutoFit/>
          </a:bodyPr>
          <a:lstStyle/>
          <a:p>
            <a:pPr>
              <a:lnSpc>
                <a:spcPts val="1798"/>
              </a:lnSpc>
            </a:pPr>
            <a:r>
              <a:rPr lang="en-US" sz="1286">
                <a:solidFill>
                  <a:srgbClr val="000000"/>
                </a:solidFill>
                <a:latin typeface="Canva Sans"/>
                <a:ea typeface="Canva Sans"/>
                <a:cs typeface="Canva Sans"/>
                <a:sym typeface="Canva Sans"/>
              </a:rPr>
              <a:t>All private school data is also collected by UBEC </a:t>
            </a:r>
          </a:p>
        </p:txBody>
      </p:sp>
      <p:sp>
        <p:nvSpPr>
          <p:cNvPr id="42" name="TextBox 42"/>
          <p:cNvSpPr txBox="1"/>
          <p:nvPr/>
        </p:nvSpPr>
        <p:spPr>
          <a:xfrm>
            <a:off x="7491523" y="5359625"/>
            <a:ext cx="2453450" cy="802399"/>
          </a:xfrm>
          <a:prstGeom prst="rect">
            <a:avLst/>
          </a:prstGeom>
        </p:spPr>
        <p:txBody>
          <a:bodyPr lIns="0" tIns="0" rIns="0" bIns="0" rtlCol="0" anchor="t">
            <a:spAutoFit/>
          </a:bodyPr>
          <a:lstStyle/>
          <a:p>
            <a:pPr>
              <a:lnSpc>
                <a:spcPts val="1579"/>
              </a:lnSpc>
            </a:pPr>
            <a:r>
              <a:rPr lang="en-US" sz="1131" dirty="0">
                <a:solidFill>
                  <a:srgbClr val="000000"/>
                </a:solidFill>
                <a:latin typeface="Canva Sans"/>
                <a:ea typeface="Canva Sans"/>
                <a:cs typeface="Canva Sans"/>
                <a:sym typeface="Canva Sans"/>
              </a:rPr>
              <a:t>Has complete data up till 2023 and collects information on schools including location, no. of students and teacher info.</a:t>
            </a:r>
          </a:p>
        </p:txBody>
      </p:sp>
      <p:sp>
        <p:nvSpPr>
          <p:cNvPr id="43" name="TextBox 43"/>
          <p:cNvSpPr txBox="1"/>
          <p:nvPr/>
        </p:nvSpPr>
        <p:spPr>
          <a:xfrm>
            <a:off x="7586962" y="6206643"/>
            <a:ext cx="2338235" cy="367921"/>
          </a:xfrm>
          <a:prstGeom prst="rect">
            <a:avLst/>
          </a:prstGeom>
        </p:spPr>
        <p:txBody>
          <a:bodyPr lIns="0" tIns="0" rIns="0" bIns="0" rtlCol="0" anchor="t">
            <a:spAutoFit/>
          </a:bodyPr>
          <a:lstStyle/>
          <a:p>
            <a:pPr algn="ctr">
              <a:lnSpc>
                <a:spcPts val="1490"/>
              </a:lnSpc>
            </a:pPr>
            <a:r>
              <a:rPr lang="en-US" sz="1072" b="1" i="1">
                <a:solidFill>
                  <a:srgbClr val="FF6403"/>
                </a:solidFill>
                <a:latin typeface="Canva Sans Bold Italics"/>
                <a:ea typeface="Canva Sans Bold Italics"/>
                <a:cs typeface="Canva Sans Bold Italics"/>
                <a:sym typeface="Canva Sans Bold Italics"/>
              </a:rPr>
              <a:t>Doesn’t collect teacher’s personal information</a:t>
            </a:r>
          </a:p>
        </p:txBody>
      </p:sp>
      <p:sp>
        <p:nvSpPr>
          <p:cNvPr id="44" name="Freeform 6">
            <a:extLst>
              <a:ext uri="{FF2B5EF4-FFF2-40B4-BE49-F238E27FC236}">
                <a16:creationId xmlns:a16="http://schemas.microsoft.com/office/drawing/2014/main" id="{037D394B-387E-4730-AAE6-BD1AD6E2E2B3}"/>
              </a:ext>
            </a:extLst>
          </p:cNvPr>
          <p:cNvSpPr/>
          <p:nvPr/>
        </p:nvSpPr>
        <p:spPr>
          <a:xfrm>
            <a:off x="9650625" y="1084393"/>
            <a:ext cx="522075" cy="445227"/>
          </a:xfrm>
          <a:custGeom>
            <a:avLst/>
            <a:gdLst/>
            <a:ahLst/>
            <a:cxnLst/>
            <a:rect l="l" t="t" r="r" b="b"/>
            <a:pathLst>
              <a:path w="522075" h="445227">
                <a:moveTo>
                  <a:pt x="0" y="0"/>
                </a:moveTo>
                <a:lnTo>
                  <a:pt x="522075" y="0"/>
                </a:lnTo>
                <a:lnTo>
                  <a:pt x="522075" y="445227"/>
                </a:lnTo>
                <a:lnTo>
                  <a:pt x="0" y="445227"/>
                </a:lnTo>
                <a:lnTo>
                  <a:pt x="0" y="0"/>
                </a:lnTo>
                <a:close/>
              </a:path>
            </a:pathLst>
          </a:custGeom>
          <a:blipFill>
            <a:blip r:embed="rId4"/>
            <a:stretch>
              <a:fillRect/>
            </a:stretch>
          </a:blipFill>
        </p:spPr>
      </p:sp>
      <p:sp>
        <p:nvSpPr>
          <p:cNvPr id="45" name="Freeform 9">
            <a:extLst>
              <a:ext uri="{FF2B5EF4-FFF2-40B4-BE49-F238E27FC236}">
                <a16:creationId xmlns:a16="http://schemas.microsoft.com/office/drawing/2014/main" id="{D18D3DC0-65D1-42B9-BBB6-1D01C8401E44}"/>
              </a:ext>
            </a:extLst>
          </p:cNvPr>
          <p:cNvSpPr/>
          <p:nvPr/>
        </p:nvSpPr>
        <p:spPr>
          <a:xfrm>
            <a:off x="9584082" y="6673850"/>
            <a:ext cx="566928" cy="606552"/>
          </a:xfrm>
          <a:custGeom>
            <a:avLst/>
            <a:gdLst/>
            <a:ahLst/>
            <a:cxnLst/>
            <a:rect l="l" t="t" r="r" b="b"/>
            <a:pathLst>
              <a:path w="566928" h="606552">
                <a:moveTo>
                  <a:pt x="0" y="0"/>
                </a:moveTo>
                <a:lnTo>
                  <a:pt x="566928" y="0"/>
                </a:lnTo>
                <a:lnTo>
                  <a:pt x="566928" y="606552"/>
                </a:lnTo>
                <a:lnTo>
                  <a:pt x="0" y="606552"/>
                </a:lnTo>
                <a:lnTo>
                  <a:pt x="0" y="0"/>
                </a:lnTo>
                <a:close/>
              </a:path>
            </a:pathLst>
          </a:custGeom>
          <a:blipFill>
            <a:blip r:embed="rId5"/>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3128" y="1763207"/>
            <a:ext cx="4689635" cy="2673712"/>
            <a:chOff x="0" y="0"/>
            <a:chExt cx="8020279" cy="4572622"/>
          </a:xfrm>
        </p:grpSpPr>
        <p:sp>
          <p:nvSpPr>
            <p:cNvPr id="3" name="Freeform 3"/>
            <p:cNvSpPr/>
            <p:nvPr/>
          </p:nvSpPr>
          <p:spPr>
            <a:xfrm>
              <a:off x="76073" y="63500"/>
              <a:ext cx="7880604" cy="993267"/>
            </a:xfrm>
            <a:custGeom>
              <a:avLst/>
              <a:gdLst/>
              <a:ahLst/>
              <a:cxnLst/>
              <a:rect l="l" t="t" r="r" b="b"/>
              <a:pathLst>
                <a:path w="7880604" h="993267">
                  <a:moveTo>
                    <a:pt x="0" y="0"/>
                  </a:moveTo>
                  <a:lnTo>
                    <a:pt x="7880604" y="0"/>
                  </a:lnTo>
                  <a:lnTo>
                    <a:pt x="7880604" y="993267"/>
                  </a:lnTo>
                  <a:lnTo>
                    <a:pt x="0" y="993267"/>
                  </a:lnTo>
                  <a:close/>
                </a:path>
              </a:pathLst>
            </a:custGeom>
            <a:solidFill>
              <a:srgbClr val="255615"/>
            </a:solidFill>
          </p:spPr>
        </p:sp>
        <p:sp>
          <p:nvSpPr>
            <p:cNvPr id="4" name="Freeform 4"/>
            <p:cNvSpPr/>
            <p:nvPr/>
          </p:nvSpPr>
          <p:spPr>
            <a:xfrm>
              <a:off x="63500" y="1057783"/>
              <a:ext cx="7886700" cy="3451352"/>
            </a:xfrm>
            <a:custGeom>
              <a:avLst/>
              <a:gdLst/>
              <a:ahLst/>
              <a:cxnLst/>
              <a:rect l="l" t="t" r="r" b="b"/>
              <a:pathLst>
                <a:path w="7886700" h="3451352">
                  <a:moveTo>
                    <a:pt x="0" y="0"/>
                  </a:moveTo>
                  <a:lnTo>
                    <a:pt x="7886700" y="0"/>
                  </a:lnTo>
                  <a:lnTo>
                    <a:pt x="7886700" y="3451352"/>
                  </a:lnTo>
                  <a:lnTo>
                    <a:pt x="0" y="3451352"/>
                  </a:lnTo>
                  <a:close/>
                </a:path>
              </a:pathLst>
            </a:custGeom>
            <a:solidFill>
              <a:srgbClr val="F8FBF8"/>
            </a:solidFill>
          </p:spPr>
        </p:sp>
        <p:sp>
          <p:nvSpPr>
            <p:cNvPr id="5" name="Freeform 5"/>
            <p:cNvSpPr/>
            <p:nvPr/>
          </p:nvSpPr>
          <p:spPr>
            <a:xfrm>
              <a:off x="313182" y="2176272"/>
              <a:ext cx="92456" cy="92456"/>
            </a:xfrm>
            <a:custGeom>
              <a:avLst/>
              <a:gdLst/>
              <a:ahLst/>
              <a:cxnLst/>
              <a:rect l="l" t="t" r="r" b="b"/>
              <a:pathLst>
                <a:path w="92456" h="92456">
                  <a:moveTo>
                    <a:pt x="92456" y="46228"/>
                  </a:moveTo>
                  <a:cubicBezTo>
                    <a:pt x="92456" y="52324"/>
                    <a:pt x="91313" y="58293"/>
                    <a:pt x="88900" y="63881"/>
                  </a:cubicBezTo>
                  <a:cubicBezTo>
                    <a:pt x="86487" y="69469"/>
                    <a:pt x="83185" y="74549"/>
                    <a:pt x="78867" y="78867"/>
                  </a:cubicBezTo>
                  <a:cubicBezTo>
                    <a:pt x="74549" y="83185"/>
                    <a:pt x="69469" y="86614"/>
                    <a:pt x="63881" y="88900"/>
                  </a:cubicBezTo>
                  <a:cubicBezTo>
                    <a:pt x="58293" y="91186"/>
                    <a:pt x="52324" y="92456"/>
                    <a:pt x="46228" y="92456"/>
                  </a:cubicBezTo>
                  <a:cubicBezTo>
                    <a:pt x="40132" y="92456"/>
                    <a:pt x="34163" y="91313"/>
                    <a:pt x="28575" y="88900"/>
                  </a:cubicBezTo>
                  <a:cubicBezTo>
                    <a:pt x="22987" y="86487"/>
                    <a:pt x="17907" y="83185"/>
                    <a:pt x="13589" y="78867"/>
                  </a:cubicBezTo>
                  <a:cubicBezTo>
                    <a:pt x="9271" y="74549"/>
                    <a:pt x="5842" y="69469"/>
                    <a:pt x="3556" y="63881"/>
                  </a:cubicBezTo>
                  <a:cubicBezTo>
                    <a:pt x="1270" y="58293"/>
                    <a:pt x="0" y="52324"/>
                    <a:pt x="0" y="46228"/>
                  </a:cubicBezTo>
                  <a:cubicBezTo>
                    <a:pt x="0" y="40132"/>
                    <a:pt x="1143" y="34163"/>
                    <a:pt x="3556" y="28575"/>
                  </a:cubicBezTo>
                  <a:cubicBezTo>
                    <a:pt x="5969" y="22987"/>
                    <a:pt x="9271" y="17907"/>
                    <a:pt x="13589" y="13589"/>
                  </a:cubicBezTo>
                  <a:cubicBezTo>
                    <a:pt x="17907" y="9271"/>
                    <a:pt x="22987" y="5842"/>
                    <a:pt x="28575" y="3556"/>
                  </a:cubicBezTo>
                  <a:cubicBezTo>
                    <a:pt x="34163" y="1270"/>
                    <a:pt x="40132" y="0"/>
                    <a:pt x="46228" y="0"/>
                  </a:cubicBezTo>
                  <a:cubicBezTo>
                    <a:pt x="52324" y="0"/>
                    <a:pt x="58293" y="1143"/>
                    <a:pt x="63881" y="3556"/>
                  </a:cubicBezTo>
                  <a:cubicBezTo>
                    <a:pt x="69469" y="5969"/>
                    <a:pt x="74549" y="9271"/>
                    <a:pt x="78867" y="13589"/>
                  </a:cubicBezTo>
                  <a:cubicBezTo>
                    <a:pt x="83185" y="17907"/>
                    <a:pt x="86614" y="22987"/>
                    <a:pt x="88900" y="28575"/>
                  </a:cubicBezTo>
                  <a:cubicBezTo>
                    <a:pt x="91186" y="34163"/>
                    <a:pt x="92456" y="40132"/>
                    <a:pt x="92456" y="46228"/>
                  </a:cubicBezTo>
                  <a:close/>
                </a:path>
              </a:pathLst>
            </a:custGeom>
            <a:solidFill>
              <a:srgbClr val="000000"/>
            </a:solidFill>
          </p:spPr>
        </p:sp>
        <p:sp>
          <p:nvSpPr>
            <p:cNvPr id="6" name="Freeform 6"/>
            <p:cNvSpPr/>
            <p:nvPr/>
          </p:nvSpPr>
          <p:spPr>
            <a:xfrm>
              <a:off x="313182" y="2521331"/>
              <a:ext cx="92456" cy="92456"/>
            </a:xfrm>
            <a:custGeom>
              <a:avLst/>
              <a:gdLst/>
              <a:ahLst/>
              <a:cxnLst/>
              <a:rect l="l" t="t" r="r" b="b"/>
              <a:pathLst>
                <a:path w="92456" h="92456">
                  <a:moveTo>
                    <a:pt x="92456" y="46228"/>
                  </a:moveTo>
                  <a:cubicBezTo>
                    <a:pt x="92456" y="52324"/>
                    <a:pt x="91313" y="58293"/>
                    <a:pt x="88900" y="63881"/>
                  </a:cubicBezTo>
                  <a:cubicBezTo>
                    <a:pt x="86487" y="69469"/>
                    <a:pt x="83185" y="74549"/>
                    <a:pt x="78867" y="78867"/>
                  </a:cubicBezTo>
                  <a:cubicBezTo>
                    <a:pt x="74549" y="83185"/>
                    <a:pt x="69469" y="86614"/>
                    <a:pt x="63881" y="88900"/>
                  </a:cubicBezTo>
                  <a:cubicBezTo>
                    <a:pt x="58293" y="91186"/>
                    <a:pt x="52324" y="92456"/>
                    <a:pt x="46228" y="92456"/>
                  </a:cubicBezTo>
                  <a:cubicBezTo>
                    <a:pt x="40132" y="92456"/>
                    <a:pt x="34163" y="91313"/>
                    <a:pt x="28575" y="88900"/>
                  </a:cubicBezTo>
                  <a:cubicBezTo>
                    <a:pt x="22987" y="86487"/>
                    <a:pt x="17907" y="83185"/>
                    <a:pt x="13589" y="78867"/>
                  </a:cubicBezTo>
                  <a:cubicBezTo>
                    <a:pt x="9271" y="74549"/>
                    <a:pt x="5842" y="69469"/>
                    <a:pt x="3556" y="63881"/>
                  </a:cubicBezTo>
                  <a:cubicBezTo>
                    <a:pt x="1270" y="58293"/>
                    <a:pt x="0" y="52324"/>
                    <a:pt x="0" y="46228"/>
                  </a:cubicBezTo>
                  <a:cubicBezTo>
                    <a:pt x="0" y="40132"/>
                    <a:pt x="1143" y="34163"/>
                    <a:pt x="3556" y="28575"/>
                  </a:cubicBezTo>
                  <a:cubicBezTo>
                    <a:pt x="5969" y="22987"/>
                    <a:pt x="9271" y="17907"/>
                    <a:pt x="13589" y="13589"/>
                  </a:cubicBezTo>
                  <a:cubicBezTo>
                    <a:pt x="17907" y="9271"/>
                    <a:pt x="22987" y="5842"/>
                    <a:pt x="28575" y="3556"/>
                  </a:cubicBezTo>
                  <a:cubicBezTo>
                    <a:pt x="34163" y="1270"/>
                    <a:pt x="40132" y="0"/>
                    <a:pt x="46228" y="0"/>
                  </a:cubicBezTo>
                  <a:cubicBezTo>
                    <a:pt x="52324" y="0"/>
                    <a:pt x="58293" y="1143"/>
                    <a:pt x="63881" y="3556"/>
                  </a:cubicBezTo>
                  <a:cubicBezTo>
                    <a:pt x="69469" y="5969"/>
                    <a:pt x="74549" y="9271"/>
                    <a:pt x="78867" y="13589"/>
                  </a:cubicBezTo>
                  <a:cubicBezTo>
                    <a:pt x="83185" y="17907"/>
                    <a:pt x="86614" y="22987"/>
                    <a:pt x="88900" y="28575"/>
                  </a:cubicBezTo>
                  <a:cubicBezTo>
                    <a:pt x="91186" y="34163"/>
                    <a:pt x="92456" y="40132"/>
                    <a:pt x="92456" y="46228"/>
                  </a:cubicBezTo>
                  <a:close/>
                </a:path>
              </a:pathLst>
            </a:custGeom>
            <a:solidFill>
              <a:srgbClr val="000000"/>
            </a:solidFill>
          </p:spPr>
        </p:sp>
        <p:sp>
          <p:nvSpPr>
            <p:cNvPr id="7" name="Freeform 7"/>
            <p:cNvSpPr/>
            <p:nvPr/>
          </p:nvSpPr>
          <p:spPr>
            <a:xfrm>
              <a:off x="313182" y="2866390"/>
              <a:ext cx="92456" cy="92456"/>
            </a:xfrm>
            <a:custGeom>
              <a:avLst/>
              <a:gdLst/>
              <a:ahLst/>
              <a:cxnLst/>
              <a:rect l="l" t="t" r="r" b="b"/>
              <a:pathLst>
                <a:path w="92456" h="92456">
                  <a:moveTo>
                    <a:pt x="92456" y="46228"/>
                  </a:moveTo>
                  <a:cubicBezTo>
                    <a:pt x="92456" y="52324"/>
                    <a:pt x="91313" y="58293"/>
                    <a:pt x="88900" y="63881"/>
                  </a:cubicBezTo>
                  <a:cubicBezTo>
                    <a:pt x="86487" y="69469"/>
                    <a:pt x="83185" y="74549"/>
                    <a:pt x="78867" y="78867"/>
                  </a:cubicBezTo>
                  <a:cubicBezTo>
                    <a:pt x="74549" y="83185"/>
                    <a:pt x="69469" y="86614"/>
                    <a:pt x="63881" y="88900"/>
                  </a:cubicBezTo>
                  <a:cubicBezTo>
                    <a:pt x="58293" y="91186"/>
                    <a:pt x="52324" y="92456"/>
                    <a:pt x="46228" y="92456"/>
                  </a:cubicBezTo>
                  <a:cubicBezTo>
                    <a:pt x="40132" y="92456"/>
                    <a:pt x="34163" y="91313"/>
                    <a:pt x="28575" y="88900"/>
                  </a:cubicBezTo>
                  <a:cubicBezTo>
                    <a:pt x="22987" y="86487"/>
                    <a:pt x="17907" y="83185"/>
                    <a:pt x="13589" y="78867"/>
                  </a:cubicBezTo>
                  <a:cubicBezTo>
                    <a:pt x="9271" y="74549"/>
                    <a:pt x="5842" y="69469"/>
                    <a:pt x="3556" y="63881"/>
                  </a:cubicBezTo>
                  <a:cubicBezTo>
                    <a:pt x="1270" y="58293"/>
                    <a:pt x="0" y="52324"/>
                    <a:pt x="0" y="46228"/>
                  </a:cubicBezTo>
                  <a:cubicBezTo>
                    <a:pt x="0" y="40132"/>
                    <a:pt x="1143" y="34163"/>
                    <a:pt x="3556" y="28575"/>
                  </a:cubicBezTo>
                  <a:cubicBezTo>
                    <a:pt x="5969" y="22987"/>
                    <a:pt x="9271" y="17907"/>
                    <a:pt x="13589" y="13589"/>
                  </a:cubicBezTo>
                  <a:cubicBezTo>
                    <a:pt x="17907" y="9271"/>
                    <a:pt x="22987" y="5842"/>
                    <a:pt x="28575" y="3556"/>
                  </a:cubicBezTo>
                  <a:cubicBezTo>
                    <a:pt x="34163" y="1270"/>
                    <a:pt x="40132" y="0"/>
                    <a:pt x="46228" y="0"/>
                  </a:cubicBezTo>
                  <a:cubicBezTo>
                    <a:pt x="52324" y="0"/>
                    <a:pt x="58293" y="1143"/>
                    <a:pt x="63881" y="3556"/>
                  </a:cubicBezTo>
                  <a:cubicBezTo>
                    <a:pt x="69469" y="5969"/>
                    <a:pt x="74549" y="9271"/>
                    <a:pt x="78867" y="13589"/>
                  </a:cubicBezTo>
                  <a:cubicBezTo>
                    <a:pt x="83185" y="17907"/>
                    <a:pt x="86614" y="22987"/>
                    <a:pt x="88900" y="28575"/>
                  </a:cubicBezTo>
                  <a:cubicBezTo>
                    <a:pt x="91186" y="34163"/>
                    <a:pt x="92456" y="40132"/>
                    <a:pt x="92456" y="46228"/>
                  </a:cubicBezTo>
                  <a:close/>
                </a:path>
              </a:pathLst>
            </a:custGeom>
            <a:solidFill>
              <a:srgbClr val="000000"/>
            </a:solidFill>
          </p:spPr>
        </p:sp>
        <p:sp>
          <p:nvSpPr>
            <p:cNvPr id="8" name="Freeform 8"/>
            <p:cNvSpPr/>
            <p:nvPr/>
          </p:nvSpPr>
          <p:spPr>
            <a:xfrm>
              <a:off x="313182" y="3211322"/>
              <a:ext cx="92456" cy="92456"/>
            </a:xfrm>
            <a:custGeom>
              <a:avLst/>
              <a:gdLst/>
              <a:ahLst/>
              <a:cxnLst/>
              <a:rect l="l" t="t" r="r" b="b"/>
              <a:pathLst>
                <a:path w="92456" h="92456">
                  <a:moveTo>
                    <a:pt x="92456" y="46228"/>
                  </a:moveTo>
                  <a:cubicBezTo>
                    <a:pt x="92456" y="52324"/>
                    <a:pt x="91313" y="58293"/>
                    <a:pt x="88900" y="63881"/>
                  </a:cubicBezTo>
                  <a:cubicBezTo>
                    <a:pt x="86487" y="69469"/>
                    <a:pt x="83185" y="74549"/>
                    <a:pt x="78867" y="78867"/>
                  </a:cubicBezTo>
                  <a:cubicBezTo>
                    <a:pt x="74549" y="83185"/>
                    <a:pt x="69469" y="86614"/>
                    <a:pt x="63881" y="88900"/>
                  </a:cubicBezTo>
                  <a:cubicBezTo>
                    <a:pt x="58293" y="91186"/>
                    <a:pt x="52324" y="92456"/>
                    <a:pt x="46228" y="92456"/>
                  </a:cubicBezTo>
                  <a:cubicBezTo>
                    <a:pt x="40132" y="92456"/>
                    <a:pt x="34163" y="91313"/>
                    <a:pt x="28575" y="88900"/>
                  </a:cubicBezTo>
                  <a:cubicBezTo>
                    <a:pt x="22987" y="86487"/>
                    <a:pt x="17907" y="83185"/>
                    <a:pt x="13589" y="78867"/>
                  </a:cubicBezTo>
                  <a:cubicBezTo>
                    <a:pt x="9271" y="74549"/>
                    <a:pt x="5842" y="69469"/>
                    <a:pt x="3556" y="63881"/>
                  </a:cubicBezTo>
                  <a:cubicBezTo>
                    <a:pt x="1270" y="58293"/>
                    <a:pt x="0" y="52324"/>
                    <a:pt x="0" y="46228"/>
                  </a:cubicBezTo>
                  <a:cubicBezTo>
                    <a:pt x="0" y="40132"/>
                    <a:pt x="1143" y="34163"/>
                    <a:pt x="3556" y="28575"/>
                  </a:cubicBezTo>
                  <a:cubicBezTo>
                    <a:pt x="5969" y="22987"/>
                    <a:pt x="9271" y="17907"/>
                    <a:pt x="13589" y="13589"/>
                  </a:cubicBezTo>
                  <a:cubicBezTo>
                    <a:pt x="17907" y="9271"/>
                    <a:pt x="22987" y="5842"/>
                    <a:pt x="28575" y="3556"/>
                  </a:cubicBezTo>
                  <a:cubicBezTo>
                    <a:pt x="34163" y="1270"/>
                    <a:pt x="40132" y="0"/>
                    <a:pt x="46228" y="0"/>
                  </a:cubicBezTo>
                  <a:cubicBezTo>
                    <a:pt x="52324" y="0"/>
                    <a:pt x="58293" y="1143"/>
                    <a:pt x="63881" y="3556"/>
                  </a:cubicBezTo>
                  <a:cubicBezTo>
                    <a:pt x="69469" y="5969"/>
                    <a:pt x="74549" y="9271"/>
                    <a:pt x="78867" y="13589"/>
                  </a:cubicBezTo>
                  <a:cubicBezTo>
                    <a:pt x="83185" y="17907"/>
                    <a:pt x="86614" y="22987"/>
                    <a:pt x="88900" y="28575"/>
                  </a:cubicBezTo>
                  <a:cubicBezTo>
                    <a:pt x="91186" y="34163"/>
                    <a:pt x="92456" y="40132"/>
                    <a:pt x="92456" y="46228"/>
                  </a:cubicBezTo>
                  <a:close/>
                </a:path>
              </a:pathLst>
            </a:custGeom>
            <a:solidFill>
              <a:srgbClr val="000000"/>
            </a:solidFill>
          </p:spPr>
        </p:sp>
        <p:sp>
          <p:nvSpPr>
            <p:cNvPr id="9" name="Freeform 9"/>
            <p:cNvSpPr/>
            <p:nvPr/>
          </p:nvSpPr>
          <p:spPr>
            <a:xfrm>
              <a:off x="76073" y="63500"/>
              <a:ext cx="7880731" cy="993267"/>
            </a:xfrm>
            <a:custGeom>
              <a:avLst/>
              <a:gdLst/>
              <a:ahLst/>
              <a:cxnLst/>
              <a:rect l="l" t="t" r="r" b="b"/>
              <a:pathLst>
                <a:path w="7880731" h="993267">
                  <a:moveTo>
                    <a:pt x="0" y="993267"/>
                  </a:moveTo>
                  <a:lnTo>
                    <a:pt x="7880731" y="993267"/>
                  </a:lnTo>
                  <a:lnTo>
                    <a:pt x="7880731" y="0"/>
                  </a:lnTo>
                  <a:lnTo>
                    <a:pt x="0" y="0"/>
                  </a:lnTo>
                  <a:close/>
                </a:path>
              </a:pathLst>
            </a:custGeom>
            <a:solidFill>
              <a:srgbClr val="000000">
                <a:alpha val="0"/>
              </a:srgbClr>
            </a:solidFill>
          </p:spPr>
        </p:sp>
        <p:sp>
          <p:nvSpPr>
            <p:cNvPr id="10" name="Freeform 10"/>
            <p:cNvSpPr/>
            <p:nvPr/>
          </p:nvSpPr>
          <p:spPr>
            <a:xfrm>
              <a:off x="63500" y="1057783"/>
              <a:ext cx="7893304" cy="3451352"/>
            </a:xfrm>
            <a:custGeom>
              <a:avLst/>
              <a:gdLst/>
              <a:ahLst/>
              <a:cxnLst/>
              <a:rect l="l" t="t" r="r" b="b"/>
              <a:pathLst>
                <a:path w="7893304" h="3451352">
                  <a:moveTo>
                    <a:pt x="0" y="3451352"/>
                  </a:moveTo>
                  <a:lnTo>
                    <a:pt x="7893304" y="3451352"/>
                  </a:lnTo>
                  <a:lnTo>
                    <a:pt x="7893304" y="0"/>
                  </a:lnTo>
                  <a:lnTo>
                    <a:pt x="0" y="0"/>
                  </a:lnTo>
                  <a:close/>
                </a:path>
              </a:pathLst>
            </a:custGeom>
            <a:solidFill>
              <a:srgbClr val="000000">
                <a:alpha val="0"/>
              </a:srgbClr>
            </a:solidFill>
          </p:spPr>
        </p:sp>
      </p:grpSp>
      <p:grpSp>
        <p:nvGrpSpPr>
          <p:cNvPr id="11" name="Group 11"/>
          <p:cNvGrpSpPr>
            <a:grpSpLocks noChangeAspect="1"/>
          </p:cNvGrpSpPr>
          <p:nvPr/>
        </p:nvGrpSpPr>
        <p:grpSpPr>
          <a:xfrm>
            <a:off x="100446" y="4468482"/>
            <a:ext cx="4689635" cy="2108326"/>
            <a:chOff x="0" y="0"/>
            <a:chExt cx="8020279" cy="3605695"/>
          </a:xfrm>
        </p:grpSpPr>
        <p:sp>
          <p:nvSpPr>
            <p:cNvPr id="12" name="Freeform 12"/>
            <p:cNvSpPr/>
            <p:nvPr/>
          </p:nvSpPr>
          <p:spPr>
            <a:xfrm>
              <a:off x="63500" y="63500"/>
              <a:ext cx="7880731" cy="909828"/>
            </a:xfrm>
            <a:custGeom>
              <a:avLst/>
              <a:gdLst/>
              <a:ahLst/>
              <a:cxnLst/>
              <a:rect l="l" t="t" r="r" b="b"/>
              <a:pathLst>
                <a:path w="7880731" h="909828">
                  <a:moveTo>
                    <a:pt x="0" y="0"/>
                  </a:moveTo>
                  <a:lnTo>
                    <a:pt x="0" y="909828"/>
                  </a:lnTo>
                  <a:lnTo>
                    <a:pt x="7880731" y="909828"/>
                  </a:lnTo>
                  <a:lnTo>
                    <a:pt x="7880731" y="0"/>
                  </a:lnTo>
                  <a:close/>
                </a:path>
              </a:pathLst>
            </a:custGeom>
            <a:solidFill>
              <a:srgbClr val="255615"/>
            </a:solidFill>
          </p:spPr>
        </p:sp>
        <p:sp>
          <p:nvSpPr>
            <p:cNvPr id="13" name="Freeform 13"/>
            <p:cNvSpPr/>
            <p:nvPr/>
          </p:nvSpPr>
          <p:spPr>
            <a:xfrm>
              <a:off x="63500" y="973328"/>
              <a:ext cx="7893304" cy="2568829"/>
            </a:xfrm>
            <a:custGeom>
              <a:avLst/>
              <a:gdLst/>
              <a:ahLst/>
              <a:cxnLst/>
              <a:rect l="l" t="t" r="r" b="b"/>
              <a:pathLst>
                <a:path w="7893304" h="2568829">
                  <a:moveTo>
                    <a:pt x="0" y="0"/>
                  </a:moveTo>
                  <a:lnTo>
                    <a:pt x="0" y="2568829"/>
                  </a:lnTo>
                  <a:lnTo>
                    <a:pt x="7893304" y="2568829"/>
                  </a:lnTo>
                  <a:lnTo>
                    <a:pt x="7893304" y="0"/>
                  </a:lnTo>
                  <a:close/>
                </a:path>
              </a:pathLst>
            </a:custGeom>
            <a:solidFill>
              <a:srgbClr val="F8FBF8"/>
            </a:solidFill>
          </p:spPr>
        </p:sp>
        <p:sp>
          <p:nvSpPr>
            <p:cNvPr id="14" name="Freeform 14"/>
            <p:cNvSpPr/>
            <p:nvPr/>
          </p:nvSpPr>
          <p:spPr>
            <a:xfrm>
              <a:off x="481838" y="1847342"/>
              <a:ext cx="114554" cy="114553"/>
            </a:xfrm>
            <a:custGeom>
              <a:avLst/>
              <a:gdLst/>
              <a:ahLst/>
              <a:cxnLst/>
              <a:rect l="l" t="t" r="r" b="b"/>
              <a:pathLst>
                <a:path w="114554" h="114553">
                  <a:moveTo>
                    <a:pt x="114554" y="57277"/>
                  </a:moveTo>
                  <a:cubicBezTo>
                    <a:pt x="114554" y="61087"/>
                    <a:pt x="114173" y="64770"/>
                    <a:pt x="113411" y="68453"/>
                  </a:cubicBezTo>
                  <a:cubicBezTo>
                    <a:pt x="112649" y="72136"/>
                    <a:pt x="111633" y="75692"/>
                    <a:pt x="110109" y="79121"/>
                  </a:cubicBezTo>
                  <a:cubicBezTo>
                    <a:pt x="108585" y="82550"/>
                    <a:pt x="106934" y="85852"/>
                    <a:pt x="104775" y="89027"/>
                  </a:cubicBezTo>
                  <a:cubicBezTo>
                    <a:pt x="102616" y="92202"/>
                    <a:pt x="100330" y="94996"/>
                    <a:pt x="97663" y="97663"/>
                  </a:cubicBezTo>
                  <a:cubicBezTo>
                    <a:pt x="94996" y="100330"/>
                    <a:pt x="92075" y="102743"/>
                    <a:pt x="89027" y="104775"/>
                  </a:cubicBezTo>
                  <a:cubicBezTo>
                    <a:pt x="85979" y="106807"/>
                    <a:pt x="82550" y="108585"/>
                    <a:pt x="79121" y="110109"/>
                  </a:cubicBezTo>
                  <a:cubicBezTo>
                    <a:pt x="75692" y="111633"/>
                    <a:pt x="72136" y="112649"/>
                    <a:pt x="68453" y="113411"/>
                  </a:cubicBezTo>
                  <a:cubicBezTo>
                    <a:pt x="64770" y="114173"/>
                    <a:pt x="61087" y="114554"/>
                    <a:pt x="57277" y="114554"/>
                  </a:cubicBezTo>
                  <a:cubicBezTo>
                    <a:pt x="53467" y="114554"/>
                    <a:pt x="49784" y="114173"/>
                    <a:pt x="46101" y="113411"/>
                  </a:cubicBezTo>
                  <a:cubicBezTo>
                    <a:pt x="42418" y="112649"/>
                    <a:pt x="38862" y="111633"/>
                    <a:pt x="35433" y="110109"/>
                  </a:cubicBezTo>
                  <a:cubicBezTo>
                    <a:pt x="32004" y="108585"/>
                    <a:pt x="28702" y="106934"/>
                    <a:pt x="25527" y="104775"/>
                  </a:cubicBezTo>
                  <a:cubicBezTo>
                    <a:pt x="22352" y="102616"/>
                    <a:pt x="19558" y="100330"/>
                    <a:pt x="16891" y="97663"/>
                  </a:cubicBezTo>
                  <a:cubicBezTo>
                    <a:pt x="14224" y="94996"/>
                    <a:pt x="11811" y="92075"/>
                    <a:pt x="9779" y="89027"/>
                  </a:cubicBezTo>
                  <a:cubicBezTo>
                    <a:pt x="7747" y="85979"/>
                    <a:pt x="5969" y="82550"/>
                    <a:pt x="4445" y="79121"/>
                  </a:cubicBezTo>
                  <a:cubicBezTo>
                    <a:pt x="2921" y="75692"/>
                    <a:pt x="1905" y="72136"/>
                    <a:pt x="1143" y="68453"/>
                  </a:cubicBezTo>
                  <a:cubicBezTo>
                    <a:pt x="381" y="64770"/>
                    <a:pt x="0" y="61087"/>
                    <a:pt x="0" y="57277"/>
                  </a:cubicBezTo>
                  <a:cubicBezTo>
                    <a:pt x="0" y="53467"/>
                    <a:pt x="381" y="49784"/>
                    <a:pt x="1143" y="46101"/>
                  </a:cubicBezTo>
                  <a:cubicBezTo>
                    <a:pt x="1905" y="42418"/>
                    <a:pt x="2921" y="38862"/>
                    <a:pt x="4445" y="35433"/>
                  </a:cubicBezTo>
                  <a:cubicBezTo>
                    <a:pt x="5969" y="32004"/>
                    <a:pt x="7620" y="28702"/>
                    <a:pt x="9779" y="25527"/>
                  </a:cubicBezTo>
                  <a:cubicBezTo>
                    <a:pt x="11938" y="22352"/>
                    <a:pt x="14224" y="19558"/>
                    <a:pt x="16891" y="16891"/>
                  </a:cubicBezTo>
                  <a:cubicBezTo>
                    <a:pt x="19558" y="14224"/>
                    <a:pt x="22479" y="11811"/>
                    <a:pt x="25527" y="9779"/>
                  </a:cubicBezTo>
                  <a:cubicBezTo>
                    <a:pt x="28575" y="7747"/>
                    <a:pt x="32004" y="5969"/>
                    <a:pt x="35433" y="4445"/>
                  </a:cubicBezTo>
                  <a:cubicBezTo>
                    <a:pt x="38862" y="2921"/>
                    <a:pt x="42418" y="1905"/>
                    <a:pt x="46101" y="1143"/>
                  </a:cubicBezTo>
                  <a:cubicBezTo>
                    <a:pt x="49784" y="381"/>
                    <a:pt x="53467" y="0"/>
                    <a:pt x="57277" y="0"/>
                  </a:cubicBezTo>
                  <a:cubicBezTo>
                    <a:pt x="61087" y="0"/>
                    <a:pt x="64770" y="381"/>
                    <a:pt x="68453" y="1143"/>
                  </a:cubicBezTo>
                  <a:cubicBezTo>
                    <a:pt x="72136" y="1905"/>
                    <a:pt x="75692" y="2921"/>
                    <a:pt x="79121" y="4445"/>
                  </a:cubicBezTo>
                  <a:cubicBezTo>
                    <a:pt x="82550" y="5969"/>
                    <a:pt x="85852" y="7620"/>
                    <a:pt x="89027" y="9779"/>
                  </a:cubicBezTo>
                  <a:cubicBezTo>
                    <a:pt x="92202" y="11938"/>
                    <a:pt x="94996" y="14224"/>
                    <a:pt x="97663" y="16891"/>
                  </a:cubicBezTo>
                  <a:cubicBezTo>
                    <a:pt x="100330" y="19558"/>
                    <a:pt x="102743" y="22479"/>
                    <a:pt x="104775" y="25527"/>
                  </a:cubicBezTo>
                  <a:cubicBezTo>
                    <a:pt x="106807" y="28575"/>
                    <a:pt x="108585" y="32004"/>
                    <a:pt x="110109" y="35433"/>
                  </a:cubicBezTo>
                  <a:cubicBezTo>
                    <a:pt x="111633" y="38862"/>
                    <a:pt x="112649" y="42418"/>
                    <a:pt x="113411" y="46101"/>
                  </a:cubicBezTo>
                  <a:cubicBezTo>
                    <a:pt x="114173" y="49784"/>
                    <a:pt x="114554" y="53467"/>
                    <a:pt x="114554" y="57277"/>
                  </a:cubicBezTo>
                  <a:close/>
                </a:path>
              </a:pathLst>
            </a:custGeom>
            <a:solidFill>
              <a:srgbClr val="000000"/>
            </a:solidFill>
          </p:spPr>
        </p:sp>
        <p:sp>
          <p:nvSpPr>
            <p:cNvPr id="15" name="Freeform 15"/>
            <p:cNvSpPr/>
            <p:nvPr/>
          </p:nvSpPr>
          <p:spPr>
            <a:xfrm>
              <a:off x="481838" y="2275967"/>
              <a:ext cx="114554" cy="114553"/>
            </a:xfrm>
            <a:custGeom>
              <a:avLst/>
              <a:gdLst/>
              <a:ahLst/>
              <a:cxnLst/>
              <a:rect l="l" t="t" r="r" b="b"/>
              <a:pathLst>
                <a:path w="114554" h="114553">
                  <a:moveTo>
                    <a:pt x="114554" y="57277"/>
                  </a:moveTo>
                  <a:cubicBezTo>
                    <a:pt x="114554" y="61087"/>
                    <a:pt x="114173" y="64770"/>
                    <a:pt x="113411" y="68453"/>
                  </a:cubicBezTo>
                  <a:cubicBezTo>
                    <a:pt x="112649" y="72136"/>
                    <a:pt x="111633" y="75692"/>
                    <a:pt x="110109" y="79121"/>
                  </a:cubicBezTo>
                  <a:cubicBezTo>
                    <a:pt x="108585" y="82550"/>
                    <a:pt x="106934" y="85852"/>
                    <a:pt x="104775" y="89027"/>
                  </a:cubicBezTo>
                  <a:cubicBezTo>
                    <a:pt x="102616" y="92202"/>
                    <a:pt x="100330" y="94996"/>
                    <a:pt x="97663" y="97663"/>
                  </a:cubicBezTo>
                  <a:cubicBezTo>
                    <a:pt x="94996" y="100330"/>
                    <a:pt x="92075" y="102743"/>
                    <a:pt x="89027" y="104775"/>
                  </a:cubicBezTo>
                  <a:cubicBezTo>
                    <a:pt x="85979" y="106807"/>
                    <a:pt x="82550" y="108585"/>
                    <a:pt x="79121" y="110109"/>
                  </a:cubicBezTo>
                  <a:cubicBezTo>
                    <a:pt x="75692" y="111633"/>
                    <a:pt x="72136" y="112649"/>
                    <a:pt x="68453" y="113411"/>
                  </a:cubicBezTo>
                  <a:cubicBezTo>
                    <a:pt x="64770" y="114173"/>
                    <a:pt x="61087" y="114554"/>
                    <a:pt x="57277" y="114554"/>
                  </a:cubicBezTo>
                  <a:cubicBezTo>
                    <a:pt x="53467" y="114554"/>
                    <a:pt x="49784" y="114173"/>
                    <a:pt x="46101" y="113411"/>
                  </a:cubicBezTo>
                  <a:cubicBezTo>
                    <a:pt x="42418" y="112649"/>
                    <a:pt x="38862" y="111633"/>
                    <a:pt x="35433" y="110109"/>
                  </a:cubicBezTo>
                  <a:cubicBezTo>
                    <a:pt x="32004" y="108585"/>
                    <a:pt x="28702" y="106934"/>
                    <a:pt x="25527" y="104775"/>
                  </a:cubicBezTo>
                  <a:cubicBezTo>
                    <a:pt x="22352" y="102616"/>
                    <a:pt x="19558" y="100330"/>
                    <a:pt x="16891" y="97663"/>
                  </a:cubicBezTo>
                  <a:cubicBezTo>
                    <a:pt x="14224" y="94996"/>
                    <a:pt x="11811" y="92075"/>
                    <a:pt x="9779" y="89027"/>
                  </a:cubicBezTo>
                  <a:cubicBezTo>
                    <a:pt x="7747" y="85979"/>
                    <a:pt x="5969" y="82550"/>
                    <a:pt x="4445" y="79121"/>
                  </a:cubicBezTo>
                  <a:cubicBezTo>
                    <a:pt x="2921" y="75692"/>
                    <a:pt x="1905" y="72136"/>
                    <a:pt x="1143" y="68453"/>
                  </a:cubicBezTo>
                  <a:cubicBezTo>
                    <a:pt x="381" y="64770"/>
                    <a:pt x="0" y="61087"/>
                    <a:pt x="0" y="57277"/>
                  </a:cubicBezTo>
                  <a:cubicBezTo>
                    <a:pt x="0" y="53467"/>
                    <a:pt x="381" y="49784"/>
                    <a:pt x="1143" y="46101"/>
                  </a:cubicBezTo>
                  <a:cubicBezTo>
                    <a:pt x="1905" y="42418"/>
                    <a:pt x="2921" y="38862"/>
                    <a:pt x="4445" y="35433"/>
                  </a:cubicBezTo>
                  <a:cubicBezTo>
                    <a:pt x="5969" y="32004"/>
                    <a:pt x="7620" y="28702"/>
                    <a:pt x="9779" y="25527"/>
                  </a:cubicBezTo>
                  <a:cubicBezTo>
                    <a:pt x="11938" y="22352"/>
                    <a:pt x="14224" y="19558"/>
                    <a:pt x="16891" y="16891"/>
                  </a:cubicBezTo>
                  <a:cubicBezTo>
                    <a:pt x="19558" y="14224"/>
                    <a:pt x="22479" y="11811"/>
                    <a:pt x="25527" y="9779"/>
                  </a:cubicBezTo>
                  <a:cubicBezTo>
                    <a:pt x="28575" y="7747"/>
                    <a:pt x="32004" y="5969"/>
                    <a:pt x="35433" y="4445"/>
                  </a:cubicBezTo>
                  <a:cubicBezTo>
                    <a:pt x="38862" y="2921"/>
                    <a:pt x="42418" y="1905"/>
                    <a:pt x="46101" y="1143"/>
                  </a:cubicBezTo>
                  <a:cubicBezTo>
                    <a:pt x="49784" y="381"/>
                    <a:pt x="53467" y="0"/>
                    <a:pt x="57277" y="0"/>
                  </a:cubicBezTo>
                  <a:cubicBezTo>
                    <a:pt x="61087" y="0"/>
                    <a:pt x="64770" y="381"/>
                    <a:pt x="68453" y="1143"/>
                  </a:cubicBezTo>
                  <a:cubicBezTo>
                    <a:pt x="72136" y="1905"/>
                    <a:pt x="75692" y="2921"/>
                    <a:pt x="79121" y="4445"/>
                  </a:cubicBezTo>
                  <a:cubicBezTo>
                    <a:pt x="82550" y="5969"/>
                    <a:pt x="85852" y="7620"/>
                    <a:pt x="89027" y="9779"/>
                  </a:cubicBezTo>
                  <a:cubicBezTo>
                    <a:pt x="92202" y="11938"/>
                    <a:pt x="94996" y="14224"/>
                    <a:pt x="97663" y="16891"/>
                  </a:cubicBezTo>
                  <a:cubicBezTo>
                    <a:pt x="100330" y="19558"/>
                    <a:pt x="102743" y="22479"/>
                    <a:pt x="104775" y="25527"/>
                  </a:cubicBezTo>
                  <a:cubicBezTo>
                    <a:pt x="106807" y="28575"/>
                    <a:pt x="108585" y="32004"/>
                    <a:pt x="110109" y="35433"/>
                  </a:cubicBezTo>
                  <a:cubicBezTo>
                    <a:pt x="111633" y="38862"/>
                    <a:pt x="112649" y="42418"/>
                    <a:pt x="113411" y="46101"/>
                  </a:cubicBezTo>
                  <a:cubicBezTo>
                    <a:pt x="114173" y="49784"/>
                    <a:pt x="114554" y="53467"/>
                    <a:pt x="114554" y="57277"/>
                  </a:cubicBezTo>
                  <a:close/>
                </a:path>
              </a:pathLst>
            </a:custGeom>
            <a:solidFill>
              <a:srgbClr val="000000"/>
            </a:solidFill>
          </p:spPr>
        </p:sp>
        <p:sp>
          <p:nvSpPr>
            <p:cNvPr id="16" name="Freeform 16"/>
            <p:cNvSpPr/>
            <p:nvPr/>
          </p:nvSpPr>
          <p:spPr>
            <a:xfrm>
              <a:off x="63500" y="63500"/>
              <a:ext cx="7880731" cy="909828"/>
            </a:xfrm>
            <a:custGeom>
              <a:avLst/>
              <a:gdLst/>
              <a:ahLst/>
              <a:cxnLst/>
              <a:rect l="l" t="t" r="r" b="b"/>
              <a:pathLst>
                <a:path w="7880731" h="909828">
                  <a:moveTo>
                    <a:pt x="0" y="909828"/>
                  </a:moveTo>
                  <a:lnTo>
                    <a:pt x="7880731" y="909828"/>
                  </a:lnTo>
                  <a:lnTo>
                    <a:pt x="7880731" y="0"/>
                  </a:lnTo>
                  <a:lnTo>
                    <a:pt x="0" y="0"/>
                  </a:lnTo>
                  <a:close/>
                </a:path>
              </a:pathLst>
            </a:custGeom>
            <a:solidFill>
              <a:srgbClr val="000000">
                <a:alpha val="0"/>
              </a:srgbClr>
            </a:solidFill>
          </p:spPr>
        </p:sp>
        <p:sp>
          <p:nvSpPr>
            <p:cNvPr id="17" name="Freeform 17"/>
            <p:cNvSpPr/>
            <p:nvPr/>
          </p:nvSpPr>
          <p:spPr>
            <a:xfrm>
              <a:off x="63500" y="973328"/>
              <a:ext cx="7893304" cy="2568829"/>
            </a:xfrm>
            <a:custGeom>
              <a:avLst/>
              <a:gdLst/>
              <a:ahLst/>
              <a:cxnLst/>
              <a:rect l="l" t="t" r="r" b="b"/>
              <a:pathLst>
                <a:path w="7893304" h="2568829">
                  <a:moveTo>
                    <a:pt x="0" y="2568829"/>
                  </a:moveTo>
                  <a:lnTo>
                    <a:pt x="7893304" y="2568829"/>
                  </a:lnTo>
                  <a:lnTo>
                    <a:pt x="7893304" y="0"/>
                  </a:lnTo>
                  <a:lnTo>
                    <a:pt x="0" y="0"/>
                  </a:lnTo>
                  <a:close/>
                </a:path>
              </a:pathLst>
            </a:custGeom>
            <a:solidFill>
              <a:srgbClr val="000000">
                <a:alpha val="0"/>
              </a:srgbClr>
            </a:solidFill>
          </p:spPr>
        </p:sp>
      </p:grpSp>
      <p:grpSp>
        <p:nvGrpSpPr>
          <p:cNvPr id="18" name="Group 18"/>
          <p:cNvGrpSpPr>
            <a:grpSpLocks noChangeAspect="1"/>
          </p:cNvGrpSpPr>
          <p:nvPr/>
        </p:nvGrpSpPr>
        <p:grpSpPr>
          <a:xfrm>
            <a:off x="5130270" y="4446204"/>
            <a:ext cx="4579554" cy="2130604"/>
            <a:chOff x="0" y="0"/>
            <a:chExt cx="7832027" cy="3643795"/>
          </a:xfrm>
        </p:grpSpPr>
        <p:sp>
          <p:nvSpPr>
            <p:cNvPr id="19" name="Freeform 19"/>
            <p:cNvSpPr/>
            <p:nvPr/>
          </p:nvSpPr>
          <p:spPr>
            <a:xfrm>
              <a:off x="63500" y="63500"/>
              <a:ext cx="7704963" cy="947928"/>
            </a:xfrm>
            <a:custGeom>
              <a:avLst/>
              <a:gdLst/>
              <a:ahLst/>
              <a:cxnLst/>
              <a:rect l="l" t="t" r="r" b="b"/>
              <a:pathLst>
                <a:path w="7704963" h="947928">
                  <a:moveTo>
                    <a:pt x="0" y="0"/>
                  </a:moveTo>
                  <a:lnTo>
                    <a:pt x="0" y="947928"/>
                  </a:lnTo>
                  <a:lnTo>
                    <a:pt x="7704963" y="947928"/>
                  </a:lnTo>
                  <a:lnTo>
                    <a:pt x="7704963" y="0"/>
                  </a:lnTo>
                  <a:close/>
                </a:path>
              </a:pathLst>
            </a:custGeom>
            <a:solidFill>
              <a:srgbClr val="255615"/>
            </a:solidFill>
          </p:spPr>
        </p:sp>
        <p:sp>
          <p:nvSpPr>
            <p:cNvPr id="20" name="Freeform 20"/>
            <p:cNvSpPr/>
            <p:nvPr/>
          </p:nvSpPr>
          <p:spPr>
            <a:xfrm>
              <a:off x="63500" y="1011428"/>
              <a:ext cx="7704963" cy="2568829"/>
            </a:xfrm>
            <a:custGeom>
              <a:avLst/>
              <a:gdLst/>
              <a:ahLst/>
              <a:cxnLst/>
              <a:rect l="l" t="t" r="r" b="b"/>
              <a:pathLst>
                <a:path w="7704963" h="2568829">
                  <a:moveTo>
                    <a:pt x="0" y="0"/>
                  </a:moveTo>
                  <a:lnTo>
                    <a:pt x="0" y="2568829"/>
                  </a:lnTo>
                  <a:lnTo>
                    <a:pt x="7704963" y="2568829"/>
                  </a:lnTo>
                  <a:lnTo>
                    <a:pt x="7704963" y="0"/>
                  </a:lnTo>
                  <a:close/>
                </a:path>
              </a:pathLst>
            </a:custGeom>
            <a:solidFill>
              <a:srgbClr val="F8FBF8"/>
            </a:solidFill>
          </p:spPr>
        </p:sp>
        <p:sp>
          <p:nvSpPr>
            <p:cNvPr id="21" name="Freeform 21"/>
            <p:cNvSpPr/>
            <p:nvPr/>
          </p:nvSpPr>
          <p:spPr>
            <a:xfrm>
              <a:off x="228346" y="1933194"/>
              <a:ext cx="85598" cy="85597"/>
            </a:xfrm>
            <a:custGeom>
              <a:avLst/>
              <a:gdLst/>
              <a:ahLst/>
              <a:cxnLst/>
              <a:rect l="l" t="t" r="r" b="b"/>
              <a:pathLst>
                <a:path w="85598" h="85597">
                  <a:moveTo>
                    <a:pt x="85598" y="42799"/>
                  </a:moveTo>
                  <a:cubicBezTo>
                    <a:pt x="85598" y="48514"/>
                    <a:pt x="84455" y="53975"/>
                    <a:pt x="82296" y="59182"/>
                  </a:cubicBezTo>
                  <a:cubicBezTo>
                    <a:pt x="80137" y="64389"/>
                    <a:pt x="76962" y="69088"/>
                    <a:pt x="73025" y="73025"/>
                  </a:cubicBezTo>
                  <a:cubicBezTo>
                    <a:pt x="69088" y="76962"/>
                    <a:pt x="64389" y="80137"/>
                    <a:pt x="59182" y="82296"/>
                  </a:cubicBezTo>
                  <a:cubicBezTo>
                    <a:pt x="53975" y="84455"/>
                    <a:pt x="48514" y="85598"/>
                    <a:pt x="42799" y="85598"/>
                  </a:cubicBezTo>
                  <a:cubicBezTo>
                    <a:pt x="37084" y="85598"/>
                    <a:pt x="31623" y="84455"/>
                    <a:pt x="26416" y="82296"/>
                  </a:cubicBezTo>
                  <a:cubicBezTo>
                    <a:pt x="21209" y="80137"/>
                    <a:pt x="16510" y="76962"/>
                    <a:pt x="12573" y="73025"/>
                  </a:cubicBezTo>
                  <a:cubicBezTo>
                    <a:pt x="8636" y="69088"/>
                    <a:pt x="5461" y="64389"/>
                    <a:pt x="3302" y="59182"/>
                  </a:cubicBezTo>
                  <a:cubicBezTo>
                    <a:pt x="1143" y="53975"/>
                    <a:pt x="0" y="48514"/>
                    <a:pt x="0" y="42799"/>
                  </a:cubicBezTo>
                  <a:cubicBezTo>
                    <a:pt x="0" y="37084"/>
                    <a:pt x="1143" y="31623"/>
                    <a:pt x="3302" y="26416"/>
                  </a:cubicBezTo>
                  <a:cubicBezTo>
                    <a:pt x="5461" y="21209"/>
                    <a:pt x="8636" y="16510"/>
                    <a:pt x="12573" y="12573"/>
                  </a:cubicBezTo>
                  <a:cubicBezTo>
                    <a:pt x="16510" y="8636"/>
                    <a:pt x="21209" y="5461"/>
                    <a:pt x="26416" y="3302"/>
                  </a:cubicBezTo>
                  <a:cubicBezTo>
                    <a:pt x="31623" y="1143"/>
                    <a:pt x="37084" y="0"/>
                    <a:pt x="42799" y="0"/>
                  </a:cubicBezTo>
                  <a:cubicBezTo>
                    <a:pt x="48514" y="0"/>
                    <a:pt x="53975" y="1143"/>
                    <a:pt x="59182" y="3302"/>
                  </a:cubicBezTo>
                  <a:cubicBezTo>
                    <a:pt x="64389" y="5461"/>
                    <a:pt x="69088" y="8636"/>
                    <a:pt x="73025" y="12573"/>
                  </a:cubicBezTo>
                  <a:cubicBezTo>
                    <a:pt x="76962" y="16510"/>
                    <a:pt x="80137" y="21209"/>
                    <a:pt x="82296" y="26416"/>
                  </a:cubicBezTo>
                  <a:cubicBezTo>
                    <a:pt x="84455" y="31623"/>
                    <a:pt x="85598" y="37084"/>
                    <a:pt x="85598" y="42799"/>
                  </a:cubicBezTo>
                  <a:close/>
                </a:path>
              </a:pathLst>
            </a:custGeom>
            <a:solidFill>
              <a:srgbClr val="000000"/>
            </a:solidFill>
          </p:spPr>
        </p:sp>
        <p:sp>
          <p:nvSpPr>
            <p:cNvPr id="22" name="Freeform 22"/>
            <p:cNvSpPr/>
            <p:nvPr/>
          </p:nvSpPr>
          <p:spPr>
            <a:xfrm>
              <a:off x="228346" y="2285619"/>
              <a:ext cx="85598" cy="85597"/>
            </a:xfrm>
            <a:custGeom>
              <a:avLst/>
              <a:gdLst/>
              <a:ahLst/>
              <a:cxnLst/>
              <a:rect l="l" t="t" r="r" b="b"/>
              <a:pathLst>
                <a:path w="85598" h="85597">
                  <a:moveTo>
                    <a:pt x="85598" y="42799"/>
                  </a:moveTo>
                  <a:cubicBezTo>
                    <a:pt x="85598" y="48514"/>
                    <a:pt x="84455" y="53975"/>
                    <a:pt x="82296" y="59182"/>
                  </a:cubicBezTo>
                  <a:cubicBezTo>
                    <a:pt x="80137" y="64389"/>
                    <a:pt x="76962" y="69088"/>
                    <a:pt x="73025" y="73025"/>
                  </a:cubicBezTo>
                  <a:cubicBezTo>
                    <a:pt x="69088" y="76962"/>
                    <a:pt x="64389" y="80137"/>
                    <a:pt x="59182" y="82296"/>
                  </a:cubicBezTo>
                  <a:cubicBezTo>
                    <a:pt x="53975" y="84455"/>
                    <a:pt x="48514" y="85598"/>
                    <a:pt x="42799" y="85598"/>
                  </a:cubicBezTo>
                  <a:cubicBezTo>
                    <a:pt x="37084" y="85598"/>
                    <a:pt x="31623" y="84455"/>
                    <a:pt x="26416" y="82296"/>
                  </a:cubicBezTo>
                  <a:cubicBezTo>
                    <a:pt x="21209" y="80137"/>
                    <a:pt x="16510" y="76962"/>
                    <a:pt x="12573" y="73025"/>
                  </a:cubicBezTo>
                  <a:cubicBezTo>
                    <a:pt x="8636" y="69088"/>
                    <a:pt x="5461" y="64389"/>
                    <a:pt x="3302" y="59182"/>
                  </a:cubicBezTo>
                  <a:cubicBezTo>
                    <a:pt x="1143" y="53975"/>
                    <a:pt x="0" y="48514"/>
                    <a:pt x="0" y="42799"/>
                  </a:cubicBezTo>
                  <a:cubicBezTo>
                    <a:pt x="0" y="37084"/>
                    <a:pt x="1143" y="31623"/>
                    <a:pt x="3302" y="26416"/>
                  </a:cubicBezTo>
                  <a:cubicBezTo>
                    <a:pt x="5461" y="21209"/>
                    <a:pt x="8636" y="16510"/>
                    <a:pt x="12573" y="12573"/>
                  </a:cubicBezTo>
                  <a:cubicBezTo>
                    <a:pt x="16510" y="8636"/>
                    <a:pt x="21209" y="5461"/>
                    <a:pt x="26416" y="3302"/>
                  </a:cubicBezTo>
                  <a:cubicBezTo>
                    <a:pt x="31623" y="1143"/>
                    <a:pt x="37084" y="0"/>
                    <a:pt x="42799" y="0"/>
                  </a:cubicBezTo>
                  <a:cubicBezTo>
                    <a:pt x="48514" y="0"/>
                    <a:pt x="53975" y="1143"/>
                    <a:pt x="59182" y="3302"/>
                  </a:cubicBezTo>
                  <a:cubicBezTo>
                    <a:pt x="64389" y="5461"/>
                    <a:pt x="69088" y="8636"/>
                    <a:pt x="73025" y="12573"/>
                  </a:cubicBezTo>
                  <a:cubicBezTo>
                    <a:pt x="76962" y="16510"/>
                    <a:pt x="80137" y="21209"/>
                    <a:pt x="82296" y="26416"/>
                  </a:cubicBezTo>
                  <a:cubicBezTo>
                    <a:pt x="84455" y="31623"/>
                    <a:pt x="85598" y="37084"/>
                    <a:pt x="85598" y="42799"/>
                  </a:cubicBezTo>
                  <a:close/>
                </a:path>
              </a:pathLst>
            </a:custGeom>
            <a:solidFill>
              <a:srgbClr val="000000"/>
            </a:solidFill>
          </p:spPr>
        </p:sp>
        <p:sp>
          <p:nvSpPr>
            <p:cNvPr id="23" name="Freeform 23"/>
            <p:cNvSpPr/>
            <p:nvPr/>
          </p:nvSpPr>
          <p:spPr>
            <a:xfrm>
              <a:off x="63500" y="63500"/>
              <a:ext cx="7704963" cy="947928"/>
            </a:xfrm>
            <a:custGeom>
              <a:avLst/>
              <a:gdLst/>
              <a:ahLst/>
              <a:cxnLst/>
              <a:rect l="l" t="t" r="r" b="b"/>
              <a:pathLst>
                <a:path w="7704963" h="947928">
                  <a:moveTo>
                    <a:pt x="0" y="947928"/>
                  </a:moveTo>
                  <a:lnTo>
                    <a:pt x="7704963" y="947928"/>
                  </a:lnTo>
                  <a:lnTo>
                    <a:pt x="7704963" y="0"/>
                  </a:lnTo>
                  <a:lnTo>
                    <a:pt x="0" y="0"/>
                  </a:lnTo>
                  <a:close/>
                </a:path>
              </a:pathLst>
            </a:custGeom>
            <a:solidFill>
              <a:srgbClr val="000000">
                <a:alpha val="0"/>
              </a:srgbClr>
            </a:solidFill>
          </p:spPr>
        </p:sp>
        <p:sp>
          <p:nvSpPr>
            <p:cNvPr id="24" name="Freeform 24"/>
            <p:cNvSpPr/>
            <p:nvPr/>
          </p:nvSpPr>
          <p:spPr>
            <a:xfrm>
              <a:off x="63500" y="1011428"/>
              <a:ext cx="7704963" cy="2568829"/>
            </a:xfrm>
            <a:custGeom>
              <a:avLst/>
              <a:gdLst/>
              <a:ahLst/>
              <a:cxnLst/>
              <a:rect l="l" t="t" r="r" b="b"/>
              <a:pathLst>
                <a:path w="7704963" h="2568829">
                  <a:moveTo>
                    <a:pt x="0" y="2568829"/>
                  </a:moveTo>
                  <a:lnTo>
                    <a:pt x="7704963" y="2568829"/>
                  </a:lnTo>
                  <a:lnTo>
                    <a:pt x="7704963" y="0"/>
                  </a:lnTo>
                  <a:lnTo>
                    <a:pt x="0" y="0"/>
                  </a:lnTo>
                  <a:close/>
                </a:path>
              </a:pathLst>
            </a:custGeom>
            <a:solidFill>
              <a:srgbClr val="000000">
                <a:alpha val="0"/>
              </a:srgbClr>
            </a:solidFill>
          </p:spPr>
        </p:sp>
      </p:grpSp>
      <p:sp>
        <p:nvSpPr>
          <p:cNvPr id="25" name="Freeform 25"/>
          <p:cNvSpPr/>
          <p:nvPr/>
        </p:nvSpPr>
        <p:spPr>
          <a:xfrm>
            <a:off x="5100117" y="733600"/>
            <a:ext cx="5830504" cy="3703319"/>
          </a:xfrm>
          <a:custGeom>
            <a:avLst/>
            <a:gdLst/>
            <a:ahLst/>
            <a:cxnLst/>
            <a:rect l="l" t="t" r="r" b="b"/>
            <a:pathLst>
              <a:path w="9971408" h="6333468">
                <a:moveTo>
                  <a:pt x="0" y="0"/>
                </a:moveTo>
                <a:lnTo>
                  <a:pt x="9971408" y="0"/>
                </a:lnTo>
                <a:lnTo>
                  <a:pt x="9971408" y="6333468"/>
                </a:lnTo>
                <a:lnTo>
                  <a:pt x="0" y="63334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TextBox 26"/>
          <p:cNvSpPr txBox="1"/>
          <p:nvPr/>
        </p:nvSpPr>
        <p:spPr>
          <a:xfrm>
            <a:off x="237511" y="2432001"/>
            <a:ext cx="3869847" cy="211276"/>
          </a:xfrm>
          <a:prstGeom prst="rect">
            <a:avLst/>
          </a:prstGeom>
        </p:spPr>
        <p:txBody>
          <a:bodyPr lIns="0" tIns="0" rIns="0" bIns="0" rtlCol="0" anchor="t">
            <a:spAutoFit/>
          </a:bodyPr>
          <a:lstStyle/>
          <a:p>
            <a:pPr>
              <a:lnSpc>
                <a:spcPts val="1797"/>
              </a:lnSpc>
            </a:pPr>
            <a:r>
              <a:rPr lang="en-US" sz="1306" b="1">
                <a:solidFill>
                  <a:srgbClr val="000000"/>
                </a:solidFill>
                <a:latin typeface="Canva Sans Bold"/>
                <a:ea typeface="Canva Sans Bold"/>
                <a:cs typeface="Canva Sans Bold"/>
                <a:sym typeface="Canva Sans Bold"/>
              </a:rPr>
              <a:t>JAMB has the following categories of student’s</a:t>
            </a:r>
          </a:p>
        </p:txBody>
      </p:sp>
      <p:sp>
        <p:nvSpPr>
          <p:cNvPr id="27" name="TextBox 27"/>
          <p:cNvSpPr txBox="1"/>
          <p:nvPr/>
        </p:nvSpPr>
        <p:spPr>
          <a:xfrm>
            <a:off x="237511" y="2660350"/>
            <a:ext cx="2720824" cy="211276"/>
          </a:xfrm>
          <a:prstGeom prst="rect">
            <a:avLst/>
          </a:prstGeom>
        </p:spPr>
        <p:txBody>
          <a:bodyPr lIns="0" tIns="0" rIns="0" bIns="0" rtlCol="0" anchor="t">
            <a:spAutoFit/>
          </a:bodyPr>
          <a:lstStyle/>
          <a:p>
            <a:pPr>
              <a:lnSpc>
                <a:spcPts val="1797"/>
              </a:lnSpc>
            </a:pPr>
            <a:r>
              <a:rPr lang="en-US" sz="1306" b="1">
                <a:solidFill>
                  <a:srgbClr val="000000"/>
                </a:solidFill>
                <a:latin typeface="Canva Sans Bold"/>
                <a:ea typeface="Canva Sans Bold"/>
                <a:cs typeface="Canva Sans Bold"/>
                <a:sym typeface="Canva Sans Bold"/>
              </a:rPr>
              <a:t>(individual and aggregated) data:</a:t>
            </a:r>
          </a:p>
        </p:txBody>
      </p:sp>
      <p:sp>
        <p:nvSpPr>
          <p:cNvPr id="28" name="TextBox 28"/>
          <p:cNvSpPr txBox="1"/>
          <p:nvPr/>
        </p:nvSpPr>
        <p:spPr>
          <a:xfrm>
            <a:off x="244835" y="5116440"/>
            <a:ext cx="4218279" cy="211276"/>
          </a:xfrm>
          <a:prstGeom prst="rect">
            <a:avLst/>
          </a:prstGeom>
        </p:spPr>
        <p:txBody>
          <a:bodyPr lIns="0" tIns="0" rIns="0" bIns="0" rtlCol="0" anchor="t">
            <a:spAutoFit/>
          </a:bodyPr>
          <a:lstStyle/>
          <a:p>
            <a:pPr>
              <a:lnSpc>
                <a:spcPts val="1828"/>
              </a:lnSpc>
            </a:pPr>
            <a:r>
              <a:rPr lang="en-US" sz="1306" b="1">
                <a:solidFill>
                  <a:srgbClr val="000000"/>
                </a:solidFill>
                <a:latin typeface="Canva Sans Bold"/>
                <a:ea typeface="Canva Sans Bold"/>
                <a:cs typeface="Canva Sans Bold"/>
                <a:sym typeface="Canva Sans Bold"/>
              </a:rPr>
              <a:t>NUC has the following categories of student’s data:</a:t>
            </a:r>
          </a:p>
        </p:txBody>
      </p:sp>
      <p:sp>
        <p:nvSpPr>
          <p:cNvPr id="29" name="TextBox 29"/>
          <p:cNvSpPr txBox="1"/>
          <p:nvPr/>
        </p:nvSpPr>
        <p:spPr>
          <a:xfrm>
            <a:off x="5297377" y="2375387"/>
            <a:ext cx="4293868" cy="211276"/>
          </a:xfrm>
          <a:prstGeom prst="rect">
            <a:avLst/>
          </a:prstGeom>
        </p:spPr>
        <p:txBody>
          <a:bodyPr lIns="0" tIns="0" rIns="0" bIns="0" rtlCol="0" anchor="t">
            <a:spAutoFit/>
          </a:bodyPr>
          <a:lstStyle/>
          <a:p>
            <a:pPr>
              <a:lnSpc>
                <a:spcPts val="1828"/>
              </a:lnSpc>
            </a:pPr>
            <a:r>
              <a:rPr lang="en-US" sz="1306" b="1">
                <a:solidFill>
                  <a:srgbClr val="000000"/>
                </a:solidFill>
                <a:latin typeface="Canva Sans Bold"/>
                <a:ea typeface="Canva Sans Bold"/>
                <a:cs typeface="Canva Sans Bold"/>
                <a:sym typeface="Canva Sans Bold"/>
              </a:rPr>
              <a:t>NBTE has the following categories of student’s data:</a:t>
            </a:r>
          </a:p>
        </p:txBody>
      </p:sp>
      <p:sp>
        <p:nvSpPr>
          <p:cNvPr id="30" name="TextBox 30"/>
          <p:cNvSpPr txBox="1"/>
          <p:nvPr/>
        </p:nvSpPr>
        <p:spPr>
          <a:xfrm>
            <a:off x="412258" y="2936095"/>
            <a:ext cx="4368226" cy="1008289"/>
          </a:xfrm>
          <a:prstGeom prst="rect">
            <a:avLst/>
          </a:prstGeom>
        </p:spPr>
        <p:txBody>
          <a:bodyPr lIns="0" tIns="0" rIns="0" bIns="0" rtlCol="0" anchor="t">
            <a:spAutoFit/>
          </a:bodyPr>
          <a:lstStyle/>
          <a:p>
            <a:pPr>
              <a:lnSpc>
                <a:spcPts val="1588"/>
              </a:lnSpc>
            </a:pPr>
            <a:r>
              <a:rPr lang="en-US" sz="1154">
                <a:solidFill>
                  <a:srgbClr val="000000"/>
                </a:solidFill>
                <a:latin typeface="Canva Sans"/>
                <a:ea typeface="Canva Sans"/>
                <a:cs typeface="Canva Sans"/>
                <a:sym typeface="Canva Sans"/>
              </a:rPr>
              <a:t>Exam applicants Exam registrations Successful admissions List of Matriculations –100L (ND1 or NCE1) students who were cleared, registered and are schooling at all Universities (263), PTs (211), MTs (283), Schools of Health (22), COE’s (231) and Innovation Enterprises Institutions (IEIs)</a:t>
            </a:r>
          </a:p>
        </p:txBody>
      </p:sp>
      <p:sp>
        <p:nvSpPr>
          <p:cNvPr id="31" name="TextBox 31"/>
          <p:cNvSpPr txBox="1"/>
          <p:nvPr/>
        </p:nvSpPr>
        <p:spPr>
          <a:xfrm>
            <a:off x="1874052" y="4471378"/>
            <a:ext cx="908126" cy="526683"/>
          </a:xfrm>
          <a:prstGeom prst="rect">
            <a:avLst/>
          </a:prstGeom>
        </p:spPr>
        <p:txBody>
          <a:bodyPr lIns="0" tIns="0" rIns="0" bIns="0" rtlCol="0" anchor="t">
            <a:spAutoFit/>
          </a:bodyPr>
          <a:lstStyle/>
          <a:p>
            <a:pPr algn="ctr">
              <a:lnSpc>
                <a:spcPts val="4502"/>
              </a:lnSpc>
            </a:pPr>
            <a:r>
              <a:rPr lang="en-US" sz="3215" b="1">
                <a:solidFill>
                  <a:srgbClr val="66BA6D"/>
                </a:solidFill>
                <a:latin typeface="Aileron Bold"/>
                <a:ea typeface="Aileron Bold"/>
                <a:cs typeface="Aileron Bold"/>
                <a:sym typeface="Aileron Bold"/>
              </a:rPr>
              <a:t>NUC</a:t>
            </a:r>
          </a:p>
        </p:txBody>
      </p:sp>
      <p:sp>
        <p:nvSpPr>
          <p:cNvPr id="32" name="TextBox 32"/>
          <p:cNvSpPr txBox="1"/>
          <p:nvPr/>
        </p:nvSpPr>
        <p:spPr>
          <a:xfrm>
            <a:off x="1806722" y="1804611"/>
            <a:ext cx="1177227" cy="526683"/>
          </a:xfrm>
          <a:prstGeom prst="rect">
            <a:avLst/>
          </a:prstGeom>
        </p:spPr>
        <p:txBody>
          <a:bodyPr lIns="0" tIns="0" rIns="0" bIns="0" rtlCol="0" anchor="t">
            <a:spAutoFit/>
          </a:bodyPr>
          <a:lstStyle/>
          <a:p>
            <a:pPr>
              <a:lnSpc>
                <a:spcPts val="4502"/>
              </a:lnSpc>
            </a:pPr>
            <a:r>
              <a:rPr lang="en-US" sz="3215" b="1">
                <a:solidFill>
                  <a:srgbClr val="66BA6D"/>
                </a:solidFill>
                <a:latin typeface="Aileron Bold"/>
                <a:ea typeface="Aileron Bold"/>
                <a:cs typeface="Aileron Bold"/>
                <a:sym typeface="Aileron Bold"/>
              </a:rPr>
              <a:t>JAMB</a:t>
            </a:r>
          </a:p>
        </p:txBody>
      </p:sp>
      <p:sp>
        <p:nvSpPr>
          <p:cNvPr id="33" name="TextBox 33"/>
          <p:cNvSpPr txBox="1"/>
          <p:nvPr/>
        </p:nvSpPr>
        <p:spPr>
          <a:xfrm>
            <a:off x="6601776" y="1780840"/>
            <a:ext cx="1640523" cy="526683"/>
          </a:xfrm>
          <a:prstGeom prst="rect">
            <a:avLst/>
          </a:prstGeom>
        </p:spPr>
        <p:txBody>
          <a:bodyPr wrap="square" lIns="0" tIns="0" rIns="0" bIns="0" rtlCol="0" anchor="t">
            <a:spAutoFit/>
          </a:bodyPr>
          <a:lstStyle/>
          <a:p>
            <a:pPr>
              <a:lnSpc>
                <a:spcPts val="4502"/>
              </a:lnSpc>
            </a:pPr>
            <a:r>
              <a:rPr lang="en-US" sz="3215" b="1" dirty="0">
                <a:solidFill>
                  <a:srgbClr val="66BA6D"/>
                </a:solidFill>
                <a:latin typeface="Aileron Bold"/>
                <a:ea typeface="Aileron Bold"/>
                <a:cs typeface="Aileron Bold"/>
                <a:sym typeface="Aileron Bold"/>
              </a:rPr>
              <a:t>NBTE</a:t>
            </a:r>
          </a:p>
        </p:txBody>
      </p:sp>
      <p:sp>
        <p:nvSpPr>
          <p:cNvPr id="34" name="TextBox 34"/>
          <p:cNvSpPr txBox="1"/>
          <p:nvPr/>
        </p:nvSpPr>
        <p:spPr>
          <a:xfrm>
            <a:off x="6731562" y="4463837"/>
            <a:ext cx="1171395" cy="526683"/>
          </a:xfrm>
          <a:prstGeom prst="rect">
            <a:avLst/>
          </a:prstGeom>
        </p:spPr>
        <p:txBody>
          <a:bodyPr lIns="0" tIns="0" rIns="0" bIns="0" rtlCol="0" anchor="t">
            <a:spAutoFit/>
          </a:bodyPr>
          <a:lstStyle/>
          <a:p>
            <a:pPr>
              <a:lnSpc>
                <a:spcPts val="4502"/>
              </a:lnSpc>
            </a:pPr>
            <a:r>
              <a:rPr lang="en-US" sz="3215" b="1">
                <a:solidFill>
                  <a:srgbClr val="66BA6D"/>
                </a:solidFill>
                <a:latin typeface="Aileron Bold"/>
                <a:ea typeface="Aileron Bold"/>
                <a:cs typeface="Aileron Bold"/>
                <a:sym typeface="Aileron Bold"/>
              </a:rPr>
              <a:t>NCCE</a:t>
            </a:r>
          </a:p>
        </p:txBody>
      </p:sp>
      <p:sp>
        <p:nvSpPr>
          <p:cNvPr id="35" name="TextBox 35"/>
          <p:cNvSpPr txBox="1"/>
          <p:nvPr/>
        </p:nvSpPr>
        <p:spPr>
          <a:xfrm>
            <a:off x="216313" y="1050771"/>
            <a:ext cx="5871005" cy="538032"/>
          </a:xfrm>
          <a:prstGeom prst="rect">
            <a:avLst/>
          </a:prstGeom>
        </p:spPr>
        <p:txBody>
          <a:bodyPr lIns="0" tIns="0" rIns="0" bIns="0" rtlCol="0" anchor="t">
            <a:spAutoFit/>
          </a:bodyPr>
          <a:lstStyle/>
          <a:p>
            <a:pPr>
              <a:lnSpc>
                <a:spcPts val="4583"/>
              </a:lnSpc>
            </a:pPr>
            <a:r>
              <a:rPr lang="en-US" sz="3274" b="1">
                <a:solidFill>
                  <a:srgbClr val="255615"/>
                </a:solidFill>
                <a:latin typeface="League Spartan"/>
                <a:ea typeface="League Spartan"/>
                <a:cs typeface="League Spartan"/>
                <a:sym typeface="League Spartan"/>
              </a:rPr>
              <a:t>DATA SOURCES: TERTIARY</a:t>
            </a:r>
          </a:p>
        </p:txBody>
      </p:sp>
      <p:sp>
        <p:nvSpPr>
          <p:cNvPr id="36" name="TextBox 36"/>
          <p:cNvSpPr txBox="1"/>
          <p:nvPr/>
        </p:nvSpPr>
        <p:spPr>
          <a:xfrm>
            <a:off x="546795" y="5433093"/>
            <a:ext cx="3769752" cy="490647"/>
          </a:xfrm>
          <a:prstGeom prst="rect">
            <a:avLst/>
          </a:prstGeom>
        </p:spPr>
        <p:txBody>
          <a:bodyPr lIns="0" tIns="0" rIns="0" bIns="0" rtlCol="0" anchor="t">
            <a:spAutoFit/>
          </a:bodyPr>
          <a:lstStyle/>
          <a:p>
            <a:pPr>
              <a:lnSpc>
                <a:spcPts val="1973"/>
              </a:lnSpc>
            </a:pPr>
            <a:r>
              <a:rPr lang="en-US" sz="1432">
                <a:solidFill>
                  <a:srgbClr val="000000"/>
                </a:solidFill>
                <a:latin typeface="Canva Sans"/>
                <a:ea typeface="Canva Sans"/>
                <a:cs typeface="Canva Sans"/>
                <a:sym typeface="Canva Sans"/>
              </a:rPr>
              <a:t>List of students enrolled at all Universities Graduate Output for all Universities</a:t>
            </a:r>
          </a:p>
        </p:txBody>
      </p:sp>
      <p:sp>
        <p:nvSpPr>
          <p:cNvPr id="37" name="TextBox 37"/>
          <p:cNvSpPr txBox="1"/>
          <p:nvPr/>
        </p:nvSpPr>
        <p:spPr>
          <a:xfrm>
            <a:off x="5389702" y="2641837"/>
            <a:ext cx="4246138" cy="598369"/>
          </a:xfrm>
          <a:prstGeom prst="rect">
            <a:avLst/>
          </a:prstGeom>
        </p:spPr>
        <p:txBody>
          <a:bodyPr lIns="0" tIns="0" rIns="0" bIns="0" rtlCol="0" anchor="t">
            <a:spAutoFit/>
          </a:bodyPr>
          <a:lstStyle/>
          <a:p>
            <a:pPr>
              <a:lnSpc>
                <a:spcPts val="1623"/>
              </a:lnSpc>
            </a:pPr>
            <a:r>
              <a:rPr lang="en-US" sz="1169" dirty="0">
                <a:solidFill>
                  <a:srgbClr val="000000"/>
                </a:solidFill>
                <a:latin typeface="Canva Sans"/>
                <a:ea typeface="Canva Sans"/>
                <a:cs typeface="Canva Sans"/>
                <a:sym typeface="Canva Sans"/>
              </a:rPr>
              <a:t>List of students enrolled at all PTs, MTs, IEIs, other ND and HND Awarding Institutions Graduate Output for all PTs, MTs, IEIs, other ND and HND Awarding Institutions</a:t>
            </a:r>
          </a:p>
        </p:txBody>
      </p:sp>
      <p:sp>
        <p:nvSpPr>
          <p:cNvPr id="38" name="TextBox 38"/>
          <p:cNvSpPr txBox="1"/>
          <p:nvPr/>
        </p:nvSpPr>
        <p:spPr>
          <a:xfrm>
            <a:off x="5438496" y="3441442"/>
            <a:ext cx="3969897" cy="854849"/>
          </a:xfrm>
          <a:prstGeom prst="rect">
            <a:avLst/>
          </a:prstGeom>
        </p:spPr>
        <p:txBody>
          <a:bodyPr lIns="0" tIns="0" rIns="0" bIns="0" rtlCol="0" anchor="t">
            <a:spAutoFit/>
          </a:bodyPr>
          <a:lstStyle/>
          <a:p>
            <a:pPr>
              <a:lnSpc>
                <a:spcPts val="2483"/>
              </a:lnSpc>
            </a:pPr>
            <a:r>
              <a:rPr lang="en-US" sz="1169" b="1" i="1" dirty="0">
                <a:solidFill>
                  <a:srgbClr val="255615"/>
                </a:solidFill>
                <a:latin typeface="Canva Sans Bold Italics"/>
                <a:ea typeface="Canva Sans Bold Italics"/>
                <a:cs typeface="Canva Sans Bold Italics"/>
                <a:sym typeface="Canva Sans Bold Italics"/>
              </a:rPr>
              <a:t>Doesn’t have Individual student data</a:t>
            </a:r>
          </a:p>
          <a:p>
            <a:pPr>
              <a:lnSpc>
                <a:spcPts val="762"/>
              </a:lnSpc>
            </a:pPr>
            <a:r>
              <a:rPr lang="en-US" sz="1169" b="1" i="1" dirty="0">
                <a:solidFill>
                  <a:srgbClr val="255615"/>
                </a:solidFill>
                <a:latin typeface="Canva Sans Bold Italics"/>
                <a:ea typeface="Canva Sans Bold Italics"/>
                <a:cs typeface="Canva Sans Bold Italics"/>
                <a:sym typeface="Canva Sans Bold Italics"/>
              </a:rPr>
              <a:t>Has incomplete enrolment and graduation data from</a:t>
            </a:r>
          </a:p>
          <a:p>
            <a:pPr>
              <a:lnSpc>
                <a:spcPts val="2483"/>
              </a:lnSpc>
            </a:pPr>
            <a:r>
              <a:rPr lang="en-US" sz="1169" b="1" i="1" dirty="0">
                <a:solidFill>
                  <a:srgbClr val="255615"/>
                </a:solidFill>
                <a:latin typeface="Canva Sans Bold Italics"/>
                <a:ea typeface="Canva Sans Bold Italics"/>
                <a:cs typeface="Canva Sans Bold Italics"/>
                <a:sym typeface="Canva Sans Bold Italics"/>
              </a:rPr>
              <a:t>Universities and not all institutions are on their HND</a:t>
            </a:r>
          </a:p>
          <a:p>
            <a:pPr>
              <a:lnSpc>
                <a:spcPts val="762"/>
              </a:lnSpc>
            </a:pPr>
            <a:r>
              <a:rPr lang="en-US" sz="1169" b="1" i="1" dirty="0">
                <a:solidFill>
                  <a:srgbClr val="255615"/>
                </a:solidFill>
                <a:latin typeface="Canva Sans Bold Italics"/>
                <a:ea typeface="Canva Sans Bold Italics"/>
                <a:cs typeface="Canva Sans Bold Italics"/>
                <a:sym typeface="Canva Sans Bold Italics"/>
              </a:rPr>
              <a:t>Portal </a:t>
            </a:r>
          </a:p>
        </p:txBody>
      </p:sp>
      <p:sp>
        <p:nvSpPr>
          <p:cNvPr id="39" name="TextBox 39"/>
          <p:cNvSpPr txBox="1"/>
          <p:nvPr/>
        </p:nvSpPr>
        <p:spPr>
          <a:xfrm>
            <a:off x="5346701" y="5080544"/>
            <a:ext cx="4239849" cy="370743"/>
          </a:xfrm>
          <a:prstGeom prst="rect">
            <a:avLst/>
          </a:prstGeom>
        </p:spPr>
        <p:txBody>
          <a:bodyPr lIns="0" tIns="0" rIns="0" bIns="0" rtlCol="0" anchor="t">
            <a:spAutoFit/>
          </a:bodyPr>
          <a:lstStyle/>
          <a:p>
            <a:pPr>
              <a:lnSpc>
                <a:spcPts val="1548"/>
              </a:lnSpc>
            </a:pPr>
            <a:r>
              <a:rPr lang="en-US" sz="1169" b="1">
                <a:solidFill>
                  <a:srgbClr val="000000"/>
                </a:solidFill>
                <a:latin typeface="Canva Sans Bold"/>
                <a:ea typeface="Canva Sans Bold"/>
                <a:cs typeface="Canva Sans Bold"/>
                <a:sym typeface="Canva Sans Bold"/>
              </a:rPr>
              <a:t>NCCE has the following categories of student’s data up to 2022:</a:t>
            </a:r>
          </a:p>
        </p:txBody>
      </p:sp>
      <p:sp>
        <p:nvSpPr>
          <p:cNvPr id="40" name="TextBox 40"/>
          <p:cNvSpPr txBox="1"/>
          <p:nvPr/>
        </p:nvSpPr>
        <p:spPr>
          <a:xfrm>
            <a:off x="5404779" y="5474229"/>
            <a:ext cx="4252709" cy="399597"/>
          </a:xfrm>
          <a:prstGeom prst="rect">
            <a:avLst/>
          </a:prstGeom>
        </p:spPr>
        <p:txBody>
          <a:bodyPr lIns="0" tIns="0" rIns="0" bIns="0" rtlCol="0" anchor="t">
            <a:spAutoFit/>
          </a:bodyPr>
          <a:lstStyle/>
          <a:p>
            <a:pPr>
              <a:lnSpc>
                <a:spcPts val="1548"/>
              </a:lnSpc>
            </a:pPr>
            <a:r>
              <a:rPr lang="en-US" sz="1169">
                <a:solidFill>
                  <a:srgbClr val="000000"/>
                </a:solidFill>
                <a:latin typeface="Canva Sans"/>
                <a:ea typeface="Canva Sans"/>
                <a:cs typeface="Canva Sans"/>
                <a:sym typeface="Canva Sans"/>
              </a:rPr>
              <a:t>List of students enrolled at all Colleges of Education (COE)</a:t>
            </a:r>
          </a:p>
          <a:p>
            <a:pPr>
              <a:lnSpc>
                <a:spcPts val="1847"/>
              </a:lnSpc>
            </a:pPr>
            <a:r>
              <a:rPr lang="en-US" sz="1169">
                <a:solidFill>
                  <a:srgbClr val="000000"/>
                </a:solidFill>
                <a:latin typeface="Canva Sans"/>
                <a:ea typeface="Canva Sans"/>
                <a:cs typeface="Canva Sans"/>
                <a:sym typeface="Canva Sans"/>
              </a:rPr>
              <a:t>Graduate Output for all COE’s</a:t>
            </a:r>
          </a:p>
        </p:txBody>
      </p:sp>
      <p:sp>
        <p:nvSpPr>
          <p:cNvPr id="41" name="TextBox 41"/>
          <p:cNvSpPr txBox="1"/>
          <p:nvPr/>
        </p:nvSpPr>
        <p:spPr>
          <a:xfrm>
            <a:off x="5234169" y="5872006"/>
            <a:ext cx="4415829" cy="463717"/>
          </a:xfrm>
          <a:prstGeom prst="rect">
            <a:avLst/>
          </a:prstGeom>
        </p:spPr>
        <p:txBody>
          <a:bodyPr lIns="0" tIns="0" rIns="0" bIns="0" rtlCol="0" anchor="t">
            <a:spAutoFit/>
          </a:bodyPr>
          <a:lstStyle/>
          <a:p>
            <a:pPr>
              <a:lnSpc>
                <a:spcPts val="2922"/>
              </a:lnSpc>
            </a:pPr>
            <a:r>
              <a:rPr lang="en-US" sz="1169" b="1" i="1">
                <a:solidFill>
                  <a:srgbClr val="255615"/>
                </a:solidFill>
                <a:latin typeface="Canva Sans Bold Italics"/>
                <a:ea typeface="Canva Sans Bold Italics"/>
                <a:cs typeface="Canva Sans Bold Italics"/>
                <a:sym typeface="Canva Sans Bold Italics"/>
              </a:rPr>
              <a:t>Doesn’t have individual data – has written to institutions in</a:t>
            </a:r>
          </a:p>
          <a:p>
            <a:pPr>
              <a:lnSpc>
                <a:spcPts val="584"/>
              </a:lnSpc>
            </a:pPr>
            <a:r>
              <a:rPr lang="en-US" sz="1169" b="1" i="1">
                <a:solidFill>
                  <a:srgbClr val="255615"/>
                </a:solidFill>
                <a:latin typeface="Canva Sans Bold Italics"/>
                <a:ea typeface="Canva Sans Bold Italics"/>
                <a:cs typeface="Canva Sans Bold Italics"/>
                <a:sym typeface="Canva Sans Bold Italics"/>
              </a:rPr>
              <a:t>request. Data is currently being collated</a:t>
            </a:r>
          </a:p>
        </p:txBody>
      </p:sp>
      <p:sp>
        <p:nvSpPr>
          <p:cNvPr id="42" name="Freeform 6">
            <a:extLst>
              <a:ext uri="{FF2B5EF4-FFF2-40B4-BE49-F238E27FC236}">
                <a16:creationId xmlns:a16="http://schemas.microsoft.com/office/drawing/2014/main" id="{FE57D38D-1DAE-497C-837F-8D03A37F8400}"/>
              </a:ext>
            </a:extLst>
          </p:cNvPr>
          <p:cNvSpPr/>
          <p:nvPr/>
        </p:nvSpPr>
        <p:spPr>
          <a:xfrm>
            <a:off x="9650625" y="1084393"/>
            <a:ext cx="522075" cy="445227"/>
          </a:xfrm>
          <a:custGeom>
            <a:avLst/>
            <a:gdLst/>
            <a:ahLst/>
            <a:cxnLst/>
            <a:rect l="l" t="t" r="r" b="b"/>
            <a:pathLst>
              <a:path w="522075" h="445227">
                <a:moveTo>
                  <a:pt x="0" y="0"/>
                </a:moveTo>
                <a:lnTo>
                  <a:pt x="522075" y="0"/>
                </a:lnTo>
                <a:lnTo>
                  <a:pt x="522075" y="445227"/>
                </a:lnTo>
                <a:lnTo>
                  <a:pt x="0" y="445227"/>
                </a:lnTo>
                <a:lnTo>
                  <a:pt x="0" y="0"/>
                </a:lnTo>
                <a:close/>
              </a:path>
            </a:pathLst>
          </a:custGeom>
          <a:blipFill>
            <a:blip r:embed="rId4"/>
            <a:stretch>
              <a:fillRect/>
            </a:stretch>
          </a:blipFill>
        </p:spPr>
      </p:sp>
      <p:sp>
        <p:nvSpPr>
          <p:cNvPr id="43" name="Freeform 9">
            <a:extLst>
              <a:ext uri="{FF2B5EF4-FFF2-40B4-BE49-F238E27FC236}">
                <a16:creationId xmlns:a16="http://schemas.microsoft.com/office/drawing/2014/main" id="{8539D2F5-13A4-4894-9C7D-B58C6A973BEB}"/>
              </a:ext>
            </a:extLst>
          </p:cNvPr>
          <p:cNvSpPr/>
          <p:nvPr/>
        </p:nvSpPr>
        <p:spPr>
          <a:xfrm>
            <a:off x="9584082" y="6372098"/>
            <a:ext cx="566928" cy="606552"/>
          </a:xfrm>
          <a:custGeom>
            <a:avLst/>
            <a:gdLst/>
            <a:ahLst/>
            <a:cxnLst/>
            <a:rect l="l" t="t" r="r" b="b"/>
            <a:pathLst>
              <a:path w="566928" h="606552">
                <a:moveTo>
                  <a:pt x="0" y="0"/>
                </a:moveTo>
                <a:lnTo>
                  <a:pt x="566928" y="0"/>
                </a:lnTo>
                <a:lnTo>
                  <a:pt x="566928" y="606552"/>
                </a:lnTo>
                <a:lnTo>
                  <a:pt x="0" y="606552"/>
                </a:lnTo>
                <a:lnTo>
                  <a:pt x="0" y="0"/>
                </a:lnTo>
                <a:close/>
              </a:path>
            </a:pathLst>
          </a:custGeom>
          <a:blipFill>
            <a:blip r:embed="rId5"/>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93016" y="2587751"/>
            <a:ext cx="44556" cy="44556"/>
            <a:chOff x="0" y="0"/>
            <a:chExt cx="76200" cy="76200"/>
          </a:xfrm>
        </p:grpSpPr>
        <p:sp>
          <p:nvSpPr>
            <p:cNvPr id="3" name="Freeform 3"/>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4" name="Group 4"/>
          <p:cNvGrpSpPr>
            <a:grpSpLocks noChangeAspect="1"/>
          </p:cNvGrpSpPr>
          <p:nvPr/>
        </p:nvGrpSpPr>
        <p:grpSpPr>
          <a:xfrm>
            <a:off x="293016" y="3033310"/>
            <a:ext cx="44556" cy="44556"/>
            <a:chOff x="0" y="0"/>
            <a:chExt cx="76200" cy="76200"/>
          </a:xfrm>
        </p:grpSpPr>
        <p:sp>
          <p:nvSpPr>
            <p:cNvPr id="5" name="Freeform 5"/>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6" name="Group 6"/>
          <p:cNvGrpSpPr>
            <a:grpSpLocks noChangeAspect="1"/>
          </p:cNvGrpSpPr>
          <p:nvPr/>
        </p:nvGrpSpPr>
        <p:grpSpPr>
          <a:xfrm>
            <a:off x="293016" y="3478868"/>
            <a:ext cx="44556" cy="44556"/>
            <a:chOff x="0" y="0"/>
            <a:chExt cx="76200" cy="76200"/>
          </a:xfrm>
        </p:grpSpPr>
        <p:sp>
          <p:nvSpPr>
            <p:cNvPr id="7" name="Freeform 7"/>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8" name="Group 8"/>
          <p:cNvGrpSpPr>
            <a:grpSpLocks noChangeAspect="1"/>
          </p:cNvGrpSpPr>
          <p:nvPr/>
        </p:nvGrpSpPr>
        <p:grpSpPr>
          <a:xfrm>
            <a:off x="293016" y="3924426"/>
            <a:ext cx="44556" cy="44556"/>
            <a:chOff x="0" y="0"/>
            <a:chExt cx="76200" cy="76200"/>
          </a:xfrm>
        </p:grpSpPr>
        <p:sp>
          <p:nvSpPr>
            <p:cNvPr id="9" name="Freeform 9"/>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10" name="Group 10"/>
          <p:cNvGrpSpPr>
            <a:grpSpLocks noChangeAspect="1"/>
          </p:cNvGrpSpPr>
          <p:nvPr/>
        </p:nvGrpSpPr>
        <p:grpSpPr>
          <a:xfrm>
            <a:off x="293016" y="4147206"/>
            <a:ext cx="44556" cy="44556"/>
            <a:chOff x="0" y="0"/>
            <a:chExt cx="76200" cy="76200"/>
          </a:xfrm>
        </p:grpSpPr>
        <p:sp>
          <p:nvSpPr>
            <p:cNvPr id="11" name="Freeform 11"/>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12" name="Group 12"/>
          <p:cNvGrpSpPr>
            <a:grpSpLocks noChangeAspect="1"/>
          </p:cNvGrpSpPr>
          <p:nvPr/>
        </p:nvGrpSpPr>
        <p:grpSpPr>
          <a:xfrm>
            <a:off x="293016" y="5337192"/>
            <a:ext cx="44556" cy="44556"/>
            <a:chOff x="0" y="0"/>
            <a:chExt cx="76200" cy="76200"/>
          </a:xfrm>
        </p:grpSpPr>
        <p:sp>
          <p:nvSpPr>
            <p:cNvPr id="13" name="Freeform 13"/>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14" name="Group 14"/>
          <p:cNvGrpSpPr>
            <a:grpSpLocks noChangeAspect="1"/>
          </p:cNvGrpSpPr>
          <p:nvPr/>
        </p:nvGrpSpPr>
        <p:grpSpPr>
          <a:xfrm>
            <a:off x="293016" y="5559971"/>
            <a:ext cx="44556" cy="44556"/>
            <a:chOff x="0" y="0"/>
            <a:chExt cx="76200" cy="76200"/>
          </a:xfrm>
        </p:grpSpPr>
        <p:sp>
          <p:nvSpPr>
            <p:cNvPr id="15" name="Freeform 15"/>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16" name="Group 16"/>
          <p:cNvGrpSpPr>
            <a:grpSpLocks noChangeAspect="1"/>
          </p:cNvGrpSpPr>
          <p:nvPr/>
        </p:nvGrpSpPr>
        <p:grpSpPr>
          <a:xfrm>
            <a:off x="293016" y="5782750"/>
            <a:ext cx="44556" cy="44556"/>
            <a:chOff x="0" y="0"/>
            <a:chExt cx="76200" cy="76200"/>
          </a:xfrm>
        </p:grpSpPr>
        <p:sp>
          <p:nvSpPr>
            <p:cNvPr id="17" name="Freeform 17"/>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18" name="Group 18"/>
          <p:cNvGrpSpPr>
            <a:grpSpLocks noChangeAspect="1"/>
          </p:cNvGrpSpPr>
          <p:nvPr/>
        </p:nvGrpSpPr>
        <p:grpSpPr>
          <a:xfrm>
            <a:off x="293016" y="6228309"/>
            <a:ext cx="44556" cy="44556"/>
            <a:chOff x="0" y="0"/>
            <a:chExt cx="76200" cy="76200"/>
          </a:xfrm>
        </p:grpSpPr>
        <p:sp>
          <p:nvSpPr>
            <p:cNvPr id="19" name="Freeform 19"/>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20" name="Group 20"/>
          <p:cNvGrpSpPr>
            <a:grpSpLocks noChangeAspect="1"/>
          </p:cNvGrpSpPr>
          <p:nvPr/>
        </p:nvGrpSpPr>
        <p:grpSpPr>
          <a:xfrm>
            <a:off x="3581838" y="4964549"/>
            <a:ext cx="44556" cy="44556"/>
            <a:chOff x="0" y="0"/>
            <a:chExt cx="76200" cy="76200"/>
          </a:xfrm>
        </p:grpSpPr>
        <p:sp>
          <p:nvSpPr>
            <p:cNvPr id="21" name="Freeform 21"/>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22" name="Group 22"/>
          <p:cNvGrpSpPr>
            <a:grpSpLocks noChangeAspect="1"/>
          </p:cNvGrpSpPr>
          <p:nvPr/>
        </p:nvGrpSpPr>
        <p:grpSpPr>
          <a:xfrm>
            <a:off x="3581838" y="5410107"/>
            <a:ext cx="44556" cy="44556"/>
            <a:chOff x="0" y="0"/>
            <a:chExt cx="76200" cy="76200"/>
          </a:xfrm>
        </p:grpSpPr>
        <p:sp>
          <p:nvSpPr>
            <p:cNvPr id="23" name="Freeform 23"/>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24" name="Group 24"/>
          <p:cNvGrpSpPr>
            <a:grpSpLocks noChangeAspect="1"/>
          </p:cNvGrpSpPr>
          <p:nvPr/>
        </p:nvGrpSpPr>
        <p:grpSpPr>
          <a:xfrm>
            <a:off x="3581838" y="5632886"/>
            <a:ext cx="44556" cy="44556"/>
            <a:chOff x="0" y="0"/>
            <a:chExt cx="76200" cy="76200"/>
          </a:xfrm>
        </p:grpSpPr>
        <p:sp>
          <p:nvSpPr>
            <p:cNvPr id="25" name="Freeform 25"/>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26" name="Group 26"/>
          <p:cNvGrpSpPr>
            <a:grpSpLocks noChangeAspect="1"/>
          </p:cNvGrpSpPr>
          <p:nvPr/>
        </p:nvGrpSpPr>
        <p:grpSpPr>
          <a:xfrm>
            <a:off x="3581838" y="5855666"/>
            <a:ext cx="44556" cy="44556"/>
            <a:chOff x="0" y="0"/>
            <a:chExt cx="76200" cy="76200"/>
          </a:xfrm>
        </p:grpSpPr>
        <p:sp>
          <p:nvSpPr>
            <p:cNvPr id="27" name="Freeform 27"/>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28" name="Group 28"/>
          <p:cNvGrpSpPr>
            <a:grpSpLocks noChangeAspect="1"/>
          </p:cNvGrpSpPr>
          <p:nvPr/>
        </p:nvGrpSpPr>
        <p:grpSpPr>
          <a:xfrm>
            <a:off x="3581838" y="6078445"/>
            <a:ext cx="44556" cy="44556"/>
            <a:chOff x="0" y="0"/>
            <a:chExt cx="76200" cy="76200"/>
          </a:xfrm>
        </p:grpSpPr>
        <p:sp>
          <p:nvSpPr>
            <p:cNvPr id="29" name="Freeform 29"/>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30" name="Group 30"/>
          <p:cNvGrpSpPr>
            <a:grpSpLocks noChangeAspect="1"/>
          </p:cNvGrpSpPr>
          <p:nvPr/>
        </p:nvGrpSpPr>
        <p:grpSpPr>
          <a:xfrm>
            <a:off x="3592977" y="2595644"/>
            <a:ext cx="50125" cy="50125"/>
            <a:chOff x="0" y="0"/>
            <a:chExt cx="85725" cy="85725"/>
          </a:xfrm>
        </p:grpSpPr>
        <p:sp>
          <p:nvSpPr>
            <p:cNvPr id="31" name="Freeform 31"/>
            <p:cNvSpPr/>
            <p:nvPr/>
          </p:nvSpPr>
          <p:spPr>
            <a:xfrm>
              <a:off x="0" y="0"/>
              <a:ext cx="85725" cy="85725"/>
            </a:xfrm>
            <a:custGeom>
              <a:avLst/>
              <a:gdLst/>
              <a:ahLst/>
              <a:cxnLst/>
              <a:rect l="l" t="t" r="r" b="b"/>
              <a:pathLst>
                <a:path w="85725" h="85725">
                  <a:moveTo>
                    <a:pt x="85725" y="42926"/>
                  </a:moveTo>
                  <a:cubicBezTo>
                    <a:pt x="85725" y="48641"/>
                    <a:pt x="84582" y="54102"/>
                    <a:pt x="82423" y="59309"/>
                  </a:cubicBezTo>
                  <a:cubicBezTo>
                    <a:pt x="80264" y="64516"/>
                    <a:pt x="77089" y="69215"/>
                    <a:pt x="73152" y="73152"/>
                  </a:cubicBezTo>
                  <a:cubicBezTo>
                    <a:pt x="69215" y="77089"/>
                    <a:pt x="64516" y="80264"/>
                    <a:pt x="59309" y="82423"/>
                  </a:cubicBezTo>
                  <a:cubicBezTo>
                    <a:pt x="54102" y="84582"/>
                    <a:pt x="48641" y="85725"/>
                    <a:pt x="42926" y="85725"/>
                  </a:cubicBezTo>
                  <a:cubicBezTo>
                    <a:pt x="37211" y="85725"/>
                    <a:pt x="31750" y="84582"/>
                    <a:pt x="26543" y="82423"/>
                  </a:cubicBezTo>
                  <a:cubicBezTo>
                    <a:pt x="21336" y="80264"/>
                    <a:pt x="16510" y="77216"/>
                    <a:pt x="12573" y="73152"/>
                  </a:cubicBezTo>
                  <a:cubicBezTo>
                    <a:pt x="8636" y="69088"/>
                    <a:pt x="5461" y="64516"/>
                    <a:pt x="3302" y="59309"/>
                  </a:cubicBezTo>
                  <a:cubicBezTo>
                    <a:pt x="1143" y="54102"/>
                    <a:pt x="0" y="48514"/>
                    <a:pt x="0" y="42926"/>
                  </a:cubicBezTo>
                  <a:cubicBezTo>
                    <a:pt x="0" y="37338"/>
                    <a:pt x="1143" y="31750"/>
                    <a:pt x="3302" y="26416"/>
                  </a:cubicBezTo>
                  <a:cubicBezTo>
                    <a:pt x="5461" y="21082"/>
                    <a:pt x="8509" y="16510"/>
                    <a:pt x="12573" y="12573"/>
                  </a:cubicBezTo>
                  <a:cubicBezTo>
                    <a:pt x="16637" y="8636"/>
                    <a:pt x="21209" y="5461"/>
                    <a:pt x="26416" y="3302"/>
                  </a:cubicBezTo>
                  <a:cubicBezTo>
                    <a:pt x="31623" y="1143"/>
                    <a:pt x="37211" y="0"/>
                    <a:pt x="42926" y="0"/>
                  </a:cubicBezTo>
                  <a:cubicBezTo>
                    <a:pt x="48641" y="0"/>
                    <a:pt x="54102" y="1143"/>
                    <a:pt x="59309" y="3302"/>
                  </a:cubicBezTo>
                  <a:cubicBezTo>
                    <a:pt x="64516" y="5461"/>
                    <a:pt x="69215" y="8636"/>
                    <a:pt x="73152" y="12573"/>
                  </a:cubicBezTo>
                  <a:cubicBezTo>
                    <a:pt x="77089" y="16510"/>
                    <a:pt x="80264" y="21209"/>
                    <a:pt x="82423" y="26416"/>
                  </a:cubicBezTo>
                  <a:cubicBezTo>
                    <a:pt x="84582" y="31623"/>
                    <a:pt x="85725" y="37084"/>
                    <a:pt x="85725" y="42799"/>
                  </a:cubicBezTo>
                  <a:close/>
                </a:path>
              </a:pathLst>
            </a:custGeom>
            <a:solidFill>
              <a:srgbClr val="144A3B"/>
            </a:solidFill>
          </p:spPr>
        </p:sp>
      </p:grpSp>
      <p:grpSp>
        <p:nvGrpSpPr>
          <p:cNvPr id="32" name="Group 32"/>
          <p:cNvGrpSpPr>
            <a:grpSpLocks noChangeAspect="1"/>
          </p:cNvGrpSpPr>
          <p:nvPr/>
        </p:nvGrpSpPr>
        <p:grpSpPr>
          <a:xfrm>
            <a:off x="3592977" y="3297398"/>
            <a:ext cx="50125" cy="50125"/>
            <a:chOff x="0" y="0"/>
            <a:chExt cx="85725" cy="85725"/>
          </a:xfrm>
        </p:grpSpPr>
        <p:sp>
          <p:nvSpPr>
            <p:cNvPr id="33" name="Freeform 33"/>
            <p:cNvSpPr/>
            <p:nvPr/>
          </p:nvSpPr>
          <p:spPr>
            <a:xfrm>
              <a:off x="0" y="0"/>
              <a:ext cx="85725" cy="85725"/>
            </a:xfrm>
            <a:custGeom>
              <a:avLst/>
              <a:gdLst/>
              <a:ahLst/>
              <a:cxnLst/>
              <a:rect l="l" t="t" r="r" b="b"/>
              <a:pathLst>
                <a:path w="85725" h="85725">
                  <a:moveTo>
                    <a:pt x="85725" y="42926"/>
                  </a:moveTo>
                  <a:cubicBezTo>
                    <a:pt x="85725" y="48641"/>
                    <a:pt x="84582" y="54102"/>
                    <a:pt x="82423" y="59309"/>
                  </a:cubicBezTo>
                  <a:cubicBezTo>
                    <a:pt x="80264" y="64516"/>
                    <a:pt x="77089" y="69215"/>
                    <a:pt x="73152" y="73152"/>
                  </a:cubicBezTo>
                  <a:cubicBezTo>
                    <a:pt x="69215" y="77089"/>
                    <a:pt x="64516" y="80264"/>
                    <a:pt x="59309" y="82423"/>
                  </a:cubicBezTo>
                  <a:cubicBezTo>
                    <a:pt x="54102" y="84582"/>
                    <a:pt x="48641" y="85725"/>
                    <a:pt x="42926" y="85725"/>
                  </a:cubicBezTo>
                  <a:cubicBezTo>
                    <a:pt x="37211" y="85725"/>
                    <a:pt x="31750" y="84582"/>
                    <a:pt x="26543" y="82423"/>
                  </a:cubicBezTo>
                  <a:cubicBezTo>
                    <a:pt x="21336" y="80264"/>
                    <a:pt x="16510" y="77216"/>
                    <a:pt x="12573" y="73152"/>
                  </a:cubicBezTo>
                  <a:cubicBezTo>
                    <a:pt x="8636" y="69088"/>
                    <a:pt x="5461" y="64516"/>
                    <a:pt x="3302" y="59309"/>
                  </a:cubicBezTo>
                  <a:cubicBezTo>
                    <a:pt x="1143" y="54102"/>
                    <a:pt x="0" y="48514"/>
                    <a:pt x="0" y="42926"/>
                  </a:cubicBezTo>
                  <a:cubicBezTo>
                    <a:pt x="0" y="37338"/>
                    <a:pt x="1143" y="31750"/>
                    <a:pt x="3302" y="26416"/>
                  </a:cubicBezTo>
                  <a:cubicBezTo>
                    <a:pt x="5461" y="21082"/>
                    <a:pt x="8509" y="16510"/>
                    <a:pt x="12573" y="12573"/>
                  </a:cubicBezTo>
                  <a:cubicBezTo>
                    <a:pt x="16637" y="8636"/>
                    <a:pt x="21209" y="5461"/>
                    <a:pt x="26416" y="3302"/>
                  </a:cubicBezTo>
                  <a:cubicBezTo>
                    <a:pt x="31623" y="1143"/>
                    <a:pt x="37211" y="0"/>
                    <a:pt x="42926" y="0"/>
                  </a:cubicBezTo>
                  <a:cubicBezTo>
                    <a:pt x="48641" y="0"/>
                    <a:pt x="54102" y="1143"/>
                    <a:pt x="59309" y="3302"/>
                  </a:cubicBezTo>
                  <a:cubicBezTo>
                    <a:pt x="64516" y="5461"/>
                    <a:pt x="69215" y="8636"/>
                    <a:pt x="73152" y="12573"/>
                  </a:cubicBezTo>
                  <a:cubicBezTo>
                    <a:pt x="77089" y="16510"/>
                    <a:pt x="80264" y="21209"/>
                    <a:pt x="82423" y="26416"/>
                  </a:cubicBezTo>
                  <a:cubicBezTo>
                    <a:pt x="84582" y="31623"/>
                    <a:pt x="85725" y="37084"/>
                    <a:pt x="85725" y="42799"/>
                  </a:cubicBezTo>
                  <a:close/>
                </a:path>
              </a:pathLst>
            </a:custGeom>
            <a:solidFill>
              <a:srgbClr val="144A3B"/>
            </a:solidFill>
          </p:spPr>
        </p:sp>
      </p:grpSp>
      <p:grpSp>
        <p:nvGrpSpPr>
          <p:cNvPr id="34" name="Group 34"/>
          <p:cNvGrpSpPr>
            <a:grpSpLocks noChangeAspect="1"/>
          </p:cNvGrpSpPr>
          <p:nvPr/>
        </p:nvGrpSpPr>
        <p:grpSpPr>
          <a:xfrm>
            <a:off x="3592977" y="3531316"/>
            <a:ext cx="50125" cy="50125"/>
            <a:chOff x="0" y="0"/>
            <a:chExt cx="85725" cy="85725"/>
          </a:xfrm>
        </p:grpSpPr>
        <p:sp>
          <p:nvSpPr>
            <p:cNvPr id="35" name="Freeform 35"/>
            <p:cNvSpPr/>
            <p:nvPr/>
          </p:nvSpPr>
          <p:spPr>
            <a:xfrm>
              <a:off x="0" y="0"/>
              <a:ext cx="85725" cy="85725"/>
            </a:xfrm>
            <a:custGeom>
              <a:avLst/>
              <a:gdLst/>
              <a:ahLst/>
              <a:cxnLst/>
              <a:rect l="l" t="t" r="r" b="b"/>
              <a:pathLst>
                <a:path w="85725" h="85725">
                  <a:moveTo>
                    <a:pt x="85725" y="42926"/>
                  </a:moveTo>
                  <a:cubicBezTo>
                    <a:pt x="85725" y="48641"/>
                    <a:pt x="84582" y="54102"/>
                    <a:pt x="82423" y="59309"/>
                  </a:cubicBezTo>
                  <a:cubicBezTo>
                    <a:pt x="80264" y="64516"/>
                    <a:pt x="77089" y="69215"/>
                    <a:pt x="73152" y="73152"/>
                  </a:cubicBezTo>
                  <a:cubicBezTo>
                    <a:pt x="69215" y="77089"/>
                    <a:pt x="64516" y="80264"/>
                    <a:pt x="59309" y="82423"/>
                  </a:cubicBezTo>
                  <a:cubicBezTo>
                    <a:pt x="54102" y="84582"/>
                    <a:pt x="48641" y="85725"/>
                    <a:pt x="42926" y="85725"/>
                  </a:cubicBezTo>
                  <a:cubicBezTo>
                    <a:pt x="37211" y="85725"/>
                    <a:pt x="31750" y="84582"/>
                    <a:pt x="26543" y="82423"/>
                  </a:cubicBezTo>
                  <a:cubicBezTo>
                    <a:pt x="21336" y="80264"/>
                    <a:pt x="16510" y="77216"/>
                    <a:pt x="12573" y="73152"/>
                  </a:cubicBezTo>
                  <a:cubicBezTo>
                    <a:pt x="8636" y="69088"/>
                    <a:pt x="5461" y="64516"/>
                    <a:pt x="3302" y="59309"/>
                  </a:cubicBezTo>
                  <a:cubicBezTo>
                    <a:pt x="1143" y="54102"/>
                    <a:pt x="0" y="48514"/>
                    <a:pt x="0" y="42926"/>
                  </a:cubicBezTo>
                  <a:cubicBezTo>
                    <a:pt x="0" y="37338"/>
                    <a:pt x="1143" y="31750"/>
                    <a:pt x="3302" y="26416"/>
                  </a:cubicBezTo>
                  <a:cubicBezTo>
                    <a:pt x="5461" y="21082"/>
                    <a:pt x="8509" y="16510"/>
                    <a:pt x="12573" y="12573"/>
                  </a:cubicBezTo>
                  <a:cubicBezTo>
                    <a:pt x="16637" y="8636"/>
                    <a:pt x="21209" y="5461"/>
                    <a:pt x="26416" y="3302"/>
                  </a:cubicBezTo>
                  <a:cubicBezTo>
                    <a:pt x="31623" y="1143"/>
                    <a:pt x="37211" y="0"/>
                    <a:pt x="42926" y="0"/>
                  </a:cubicBezTo>
                  <a:cubicBezTo>
                    <a:pt x="48641" y="0"/>
                    <a:pt x="54102" y="1143"/>
                    <a:pt x="59309" y="3302"/>
                  </a:cubicBezTo>
                  <a:cubicBezTo>
                    <a:pt x="64516" y="5461"/>
                    <a:pt x="69215" y="8636"/>
                    <a:pt x="73152" y="12573"/>
                  </a:cubicBezTo>
                  <a:cubicBezTo>
                    <a:pt x="77089" y="16510"/>
                    <a:pt x="80264" y="21209"/>
                    <a:pt x="82423" y="26416"/>
                  </a:cubicBezTo>
                  <a:cubicBezTo>
                    <a:pt x="84582" y="31623"/>
                    <a:pt x="85725" y="37084"/>
                    <a:pt x="85725" y="42799"/>
                  </a:cubicBezTo>
                  <a:close/>
                </a:path>
              </a:pathLst>
            </a:custGeom>
            <a:solidFill>
              <a:srgbClr val="144A3B"/>
            </a:solidFill>
          </p:spPr>
        </p:sp>
      </p:grpSp>
      <p:grpSp>
        <p:nvGrpSpPr>
          <p:cNvPr id="36" name="Group 36"/>
          <p:cNvGrpSpPr>
            <a:grpSpLocks noChangeAspect="1"/>
          </p:cNvGrpSpPr>
          <p:nvPr/>
        </p:nvGrpSpPr>
        <p:grpSpPr>
          <a:xfrm>
            <a:off x="3592977" y="3765235"/>
            <a:ext cx="50125" cy="50125"/>
            <a:chOff x="0" y="0"/>
            <a:chExt cx="85725" cy="85725"/>
          </a:xfrm>
        </p:grpSpPr>
        <p:sp>
          <p:nvSpPr>
            <p:cNvPr id="37" name="Freeform 37"/>
            <p:cNvSpPr/>
            <p:nvPr/>
          </p:nvSpPr>
          <p:spPr>
            <a:xfrm>
              <a:off x="0" y="0"/>
              <a:ext cx="85725" cy="85725"/>
            </a:xfrm>
            <a:custGeom>
              <a:avLst/>
              <a:gdLst/>
              <a:ahLst/>
              <a:cxnLst/>
              <a:rect l="l" t="t" r="r" b="b"/>
              <a:pathLst>
                <a:path w="85725" h="85725">
                  <a:moveTo>
                    <a:pt x="85725" y="42926"/>
                  </a:moveTo>
                  <a:cubicBezTo>
                    <a:pt x="85725" y="48641"/>
                    <a:pt x="84582" y="54102"/>
                    <a:pt x="82423" y="59309"/>
                  </a:cubicBezTo>
                  <a:cubicBezTo>
                    <a:pt x="80264" y="64516"/>
                    <a:pt x="77089" y="69215"/>
                    <a:pt x="73152" y="73152"/>
                  </a:cubicBezTo>
                  <a:cubicBezTo>
                    <a:pt x="69215" y="77089"/>
                    <a:pt x="64516" y="80264"/>
                    <a:pt x="59309" y="82423"/>
                  </a:cubicBezTo>
                  <a:cubicBezTo>
                    <a:pt x="54102" y="84582"/>
                    <a:pt x="48641" y="85725"/>
                    <a:pt x="42926" y="85725"/>
                  </a:cubicBezTo>
                  <a:cubicBezTo>
                    <a:pt x="37211" y="85725"/>
                    <a:pt x="31750" y="84582"/>
                    <a:pt x="26543" y="82423"/>
                  </a:cubicBezTo>
                  <a:cubicBezTo>
                    <a:pt x="21336" y="80264"/>
                    <a:pt x="16510" y="77216"/>
                    <a:pt x="12573" y="73152"/>
                  </a:cubicBezTo>
                  <a:cubicBezTo>
                    <a:pt x="8636" y="69088"/>
                    <a:pt x="5461" y="64516"/>
                    <a:pt x="3302" y="59309"/>
                  </a:cubicBezTo>
                  <a:cubicBezTo>
                    <a:pt x="1143" y="54102"/>
                    <a:pt x="0" y="48514"/>
                    <a:pt x="0" y="42926"/>
                  </a:cubicBezTo>
                  <a:cubicBezTo>
                    <a:pt x="0" y="37338"/>
                    <a:pt x="1143" y="31750"/>
                    <a:pt x="3302" y="26416"/>
                  </a:cubicBezTo>
                  <a:cubicBezTo>
                    <a:pt x="5461" y="21082"/>
                    <a:pt x="8509" y="16510"/>
                    <a:pt x="12573" y="12573"/>
                  </a:cubicBezTo>
                  <a:cubicBezTo>
                    <a:pt x="16637" y="8636"/>
                    <a:pt x="21209" y="5461"/>
                    <a:pt x="26416" y="3302"/>
                  </a:cubicBezTo>
                  <a:cubicBezTo>
                    <a:pt x="31623" y="1143"/>
                    <a:pt x="37211" y="0"/>
                    <a:pt x="42926" y="0"/>
                  </a:cubicBezTo>
                  <a:cubicBezTo>
                    <a:pt x="48641" y="0"/>
                    <a:pt x="54102" y="1143"/>
                    <a:pt x="59309" y="3302"/>
                  </a:cubicBezTo>
                  <a:cubicBezTo>
                    <a:pt x="64516" y="5461"/>
                    <a:pt x="69215" y="8636"/>
                    <a:pt x="73152" y="12573"/>
                  </a:cubicBezTo>
                  <a:cubicBezTo>
                    <a:pt x="77089" y="16510"/>
                    <a:pt x="80264" y="21209"/>
                    <a:pt x="82423" y="26416"/>
                  </a:cubicBezTo>
                  <a:cubicBezTo>
                    <a:pt x="84582" y="31623"/>
                    <a:pt x="85725" y="37084"/>
                    <a:pt x="85725" y="42799"/>
                  </a:cubicBezTo>
                  <a:close/>
                </a:path>
              </a:pathLst>
            </a:custGeom>
            <a:solidFill>
              <a:srgbClr val="144A3B"/>
            </a:solidFill>
          </p:spPr>
        </p:sp>
      </p:grpSp>
      <p:grpSp>
        <p:nvGrpSpPr>
          <p:cNvPr id="38" name="Group 38"/>
          <p:cNvGrpSpPr>
            <a:grpSpLocks noChangeAspect="1"/>
          </p:cNvGrpSpPr>
          <p:nvPr/>
        </p:nvGrpSpPr>
        <p:grpSpPr>
          <a:xfrm>
            <a:off x="7055778" y="2330659"/>
            <a:ext cx="44556" cy="44556"/>
            <a:chOff x="0" y="0"/>
            <a:chExt cx="76200" cy="76200"/>
          </a:xfrm>
        </p:grpSpPr>
        <p:sp>
          <p:nvSpPr>
            <p:cNvPr id="39" name="Freeform 39"/>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40" name="Group 40"/>
          <p:cNvGrpSpPr>
            <a:grpSpLocks noChangeAspect="1"/>
          </p:cNvGrpSpPr>
          <p:nvPr/>
        </p:nvGrpSpPr>
        <p:grpSpPr>
          <a:xfrm>
            <a:off x="7055778" y="2553438"/>
            <a:ext cx="44556" cy="44556"/>
            <a:chOff x="0" y="0"/>
            <a:chExt cx="76200" cy="76200"/>
          </a:xfrm>
        </p:grpSpPr>
        <p:sp>
          <p:nvSpPr>
            <p:cNvPr id="41" name="Freeform 41"/>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42" name="Group 42"/>
          <p:cNvGrpSpPr>
            <a:grpSpLocks noChangeAspect="1"/>
          </p:cNvGrpSpPr>
          <p:nvPr/>
        </p:nvGrpSpPr>
        <p:grpSpPr>
          <a:xfrm>
            <a:off x="7055778" y="2776217"/>
            <a:ext cx="44556" cy="44556"/>
            <a:chOff x="0" y="0"/>
            <a:chExt cx="76200" cy="76200"/>
          </a:xfrm>
        </p:grpSpPr>
        <p:sp>
          <p:nvSpPr>
            <p:cNvPr id="43" name="Freeform 43"/>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44" name="Group 44"/>
          <p:cNvGrpSpPr>
            <a:grpSpLocks noChangeAspect="1"/>
          </p:cNvGrpSpPr>
          <p:nvPr/>
        </p:nvGrpSpPr>
        <p:grpSpPr>
          <a:xfrm>
            <a:off x="7055778" y="2998996"/>
            <a:ext cx="44556" cy="44556"/>
            <a:chOff x="0" y="0"/>
            <a:chExt cx="76200" cy="76200"/>
          </a:xfrm>
        </p:grpSpPr>
        <p:sp>
          <p:nvSpPr>
            <p:cNvPr id="45" name="Freeform 45"/>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grpSp>
        <p:nvGrpSpPr>
          <p:cNvPr id="46" name="Group 46"/>
          <p:cNvGrpSpPr>
            <a:grpSpLocks noChangeAspect="1"/>
          </p:cNvGrpSpPr>
          <p:nvPr/>
        </p:nvGrpSpPr>
        <p:grpSpPr>
          <a:xfrm>
            <a:off x="7055778" y="3221776"/>
            <a:ext cx="44556" cy="44556"/>
            <a:chOff x="0" y="0"/>
            <a:chExt cx="76200" cy="76200"/>
          </a:xfrm>
        </p:grpSpPr>
        <p:sp>
          <p:nvSpPr>
            <p:cNvPr id="47" name="Freeform 47"/>
            <p:cNvSpPr/>
            <p:nvPr/>
          </p:nvSpPr>
          <p:spPr>
            <a:xfrm>
              <a:off x="0" y="0"/>
              <a:ext cx="76200" cy="76200"/>
            </a:xfrm>
            <a:custGeom>
              <a:avLst/>
              <a:gdLst/>
              <a:ahLst/>
              <a:cxnLst/>
              <a:rect l="l" t="t" r="r" b="b"/>
              <a:pathLst>
                <a:path w="76200" h="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144A3B"/>
            </a:solidFill>
          </p:spPr>
        </p:sp>
      </p:grpSp>
      <p:sp>
        <p:nvSpPr>
          <p:cNvPr id="48" name="Freeform 48"/>
          <p:cNvSpPr/>
          <p:nvPr/>
        </p:nvSpPr>
        <p:spPr>
          <a:xfrm>
            <a:off x="8545046" y="804950"/>
            <a:ext cx="2185481" cy="6017951"/>
          </a:xfrm>
          <a:custGeom>
            <a:avLst/>
            <a:gdLst/>
            <a:ahLst/>
            <a:cxnLst/>
            <a:rect l="l" t="t" r="r" b="b"/>
            <a:pathLst>
              <a:path w="3737639" h="10291982">
                <a:moveTo>
                  <a:pt x="0" y="0"/>
                </a:moveTo>
                <a:lnTo>
                  <a:pt x="3737639" y="0"/>
                </a:lnTo>
                <a:lnTo>
                  <a:pt x="3737639" y="10291981"/>
                </a:lnTo>
                <a:lnTo>
                  <a:pt x="0" y="10291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9" name="TextBox 49"/>
          <p:cNvSpPr txBox="1"/>
          <p:nvPr/>
        </p:nvSpPr>
        <p:spPr>
          <a:xfrm>
            <a:off x="2105464" y="948816"/>
            <a:ext cx="6777917" cy="714747"/>
          </a:xfrm>
          <a:prstGeom prst="rect">
            <a:avLst/>
          </a:prstGeom>
        </p:spPr>
        <p:txBody>
          <a:bodyPr lIns="0" tIns="0" rIns="0" bIns="0" rtlCol="0" anchor="t">
            <a:spAutoFit/>
          </a:bodyPr>
          <a:lstStyle/>
          <a:p>
            <a:pPr>
              <a:lnSpc>
                <a:spcPts val="6139"/>
              </a:lnSpc>
            </a:pPr>
            <a:r>
              <a:rPr lang="en-US" sz="4385" b="1">
                <a:solidFill>
                  <a:srgbClr val="66BA6D"/>
                </a:solidFill>
                <a:latin typeface="League Spartan"/>
                <a:ea typeface="League Spartan"/>
                <a:cs typeface="League Spartan"/>
                <a:sym typeface="League Spartan"/>
              </a:rPr>
              <a:t>DATA INDICATORS (11) </a:t>
            </a:r>
          </a:p>
        </p:txBody>
      </p:sp>
      <p:sp>
        <p:nvSpPr>
          <p:cNvPr id="50" name="TextBox 50"/>
          <p:cNvSpPr txBox="1"/>
          <p:nvPr/>
        </p:nvSpPr>
        <p:spPr>
          <a:xfrm>
            <a:off x="170487" y="1879358"/>
            <a:ext cx="2366288" cy="515654"/>
          </a:xfrm>
          <a:prstGeom prst="rect">
            <a:avLst/>
          </a:prstGeom>
        </p:spPr>
        <p:txBody>
          <a:bodyPr lIns="0" tIns="0" rIns="0" bIns="0" rtlCol="0" anchor="t">
            <a:spAutoFit/>
          </a:bodyPr>
          <a:lstStyle/>
          <a:p>
            <a:pPr>
              <a:lnSpc>
                <a:spcPts val="2105"/>
              </a:lnSpc>
            </a:pPr>
            <a:r>
              <a:rPr lang="en-US" sz="1520" b="1">
                <a:solidFill>
                  <a:srgbClr val="144A3B"/>
                </a:solidFill>
                <a:latin typeface="Aileron Bold"/>
                <a:ea typeface="Aileron Bold"/>
                <a:cs typeface="Aileron Bold"/>
                <a:sym typeface="Aileron Bold"/>
              </a:rPr>
              <a:t>STUDENT ENROLMENT &amp; DEMOGRAPHICS </a:t>
            </a:r>
          </a:p>
        </p:txBody>
      </p:sp>
      <p:sp>
        <p:nvSpPr>
          <p:cNvPr id="51" name="TextBox 51"/>
          <p:cNvSpPr txBox="1"/>
          <p:nvPr/>
        </p:nvSpPr>
        <p:spPr>
          <a:xfrm>
            <a:off x="170488" y="4648754"/>
            <a:ext cx="2747836" cy="515654"/>
          </a:xfrm>
          <a:prstGeom prst="rect">
            <a:avLst/>
          </a:prstGeom>
        </p:spPr>
        <p:txBody>
          <a:bodyPr lIns="0" tIns="0" rIns="0" bIns="0" rtlCol="0" anchor="t">
            <a:spAutoFit/>
          </a:bodyPr>
          <a:lstStyle/>
          <a:p>
            <a:pPr>
              <a:lnSpc>
                <a:spcPts val="2105"/>
              </a:lnSpc>
            </a:pPr>
            <a:r>
              <a:rPr lang="en-US" sz="1520" b="1">
                <a:solidFill>
                  <a:srgbClr val="144A3B"/>
                </a:solidFill>
                <a:latin typeface="Aileron Bold"/>
                <a:ea typeface="Aileron Bold"/>
                <a:cs typeface="Aileron Bold"/>
                <a:sym typeface="Aileron Bold"/>
              </a:rPr>
              <a:t>ACADEMIC PERFORMANCE &amp; GRADUATION RATES</a:t>
            </a:r>
          </a:p>
        </p:txBody>
      </p:sp>
      <p:sp>
        <p:nvSpPr>
          <p:cNvPr id="52" name="TextBox 52"/>
          <p:cNvSpPr txBox="1"/>
          <p:nvPr/>
        </p:nvSpPr>
        <p:spPr>
          <a:xfrm>
            <a:off x="3459309" y="4282043"/>
            <a:ext cx="2538352" cy="515654"/>
          </a:xfrm>
          <a:prstGeom prst="rect">
            <a:avLst/>
          </a:prstGeom>
        </p:spPr>
        <p:txBody>
          <a:bodyPr lIns="0" tIns="0" rIns="0" bIns="0" rtlCol="0" anchor="t">
            <a:spAutoFit/>
          </a:bodyPr>
          <a:lstStyle/>
          <a:p>
            <a:pPr>
              <a:lnSpc>
                <a:spcPts val="2105"/>
              </a:lnSpc>
            </a:pPr>
            <a:r>
              <a:rPr lang="en-US" sz="1520" b="1">
                <a:solidFill>
                  <a:srgbClr val="144A3B"/>
                </a:solidFill>
                <a:latin typeface="Aileron Bold"/>
                <a:ea typeface="Aileron Bold"/>
                <a:cs typeface="Aileron Bold"/>
                <a:sym typeface="Aileron Bold"/>
              </a:rPr>
              <a:t>EMPLOYABILITY &amp; ALUMNI ENGAGEMENT</a:t>
            </a:r>
          </a:p>
        </p:txBody>
      </p:sp>
      <p:sp>
        <p:nvSpPr>
          <p:cNvPr id="53" name="TextBox 53"/>
          <p:cNvSpPr txBox="1"/>
          <p:nvPr/>
        </p:nvSpPr>
        <p:spPr>
          <a:xfrm>
            <a:off x="3385013" y="6292937"/>
            <a:ext cx="3317599" cy="515654"/>
          </a:xfrm>
          <a:prstGeom prst="rect">
            <a:avLst/>
          </a:prstGeom>
        </p:spPr>
        <p:txBody>
          <a:bodyPr lIns="0" tIns="0" rIns="0" bIns="0" rtlCol="0" anchor="t">
            <a:spAutoFit/>
          </a:bodyPr>
          <a:lstStyle/>
          <a:p>
            <a:pPr>
              <a:lnSpc>
                <a:spcPts val="2128"/>
              </a:lnSpc>
            </a:pPr>
            <a:r>
              <a:rPr lang="en-US" sz="1520" b="1" dirty="0">
                <a:solidFill>
                  <a:srgbClr val="144A3B"/>
                </a:solidFill>
                <a:latin typeface="Aileron Bold"/>
                <a:ea typeface="Aileron Bold"/>
                <a:cs typeface="Aileron Bold"/>
                <a:sym typeface="Aileron Bold"/>
              </a:rPr>
              <a:t>STUDENT WELFARE &amp; EXPERIENCE</a:t>
            </a:r>
          </a:p>
        </p:txBody>
      </p:sp>
      <p:sp>
        <p:nvSpPr>
          <p:cNvPr id="54" name="TextBox 54"/>
          <p:cNvSpPr txBox="1"/>
          <p:nvPr/>
        </p:nvSpPr>
        <p:spPr>
          <a:xfrm>
            <a:off x="6933250" y="1905791"/>
            <a:ext cx="2909250" cy="246349"/>
          </a:xfrm>
          <a:prstGeom prst="rect">
            <a:avLst/>
          </a:prstGeom>
        </p:spPr>
        <p:txBody>
          <a:bodyPr wrap="square" lIns="0" tIns="0" rIns="0" bIns="0" rtlCol="0" anchor="t">
            <a:spAutoFit/>
          </a:bodyPr>
          <a:lstStyle/>
          <a:p>
            <a:pPr>
              <a:lnSpc>
                <a:spcPts val="2128"/>
              </a:lnSpc>
            </a:pPr>
            <a:r>
              <a:rPr lang="en-US" sz="1520" b="1" dirty="0">
                <a:solidFill>
                  <a:srgbClr val="144A3B"/>
                </a:solidFill>
                <a:latin typeface="Aileron Bold"/>
                <a:ea typeface="Aileron Bold"/>
                <a:cs typeface="Aileron Bold"/>
                <a:sym typeface="Aileron Bold"/>
              </a:rPr>
              <a:t>FACULTY &amp; STAFF METRICS</a:t>
            </a:r>
          </a:p>
        </p:txBody>
      </p:sp>
      <p:sp>
        <p:nvSpPr>
          <p:cNvPr id="55" name="TextBox 55"/>
          <p:cNvSpPr txBox="1"/>
          <p:nvPr/>
        </p:nvSpPr>
        <p:spPr>
          <a:xfrm>
            <a:off x="6937978" y="3913215"/>
            <a:ext cx="3085286" cy="2224455"/>
          </a:xfrm>
          <a:prstGeom prst="rect">
            <a:avLst/>
          </a:prstGeom>
        </p:spPr>
        <p:txBody>
          <a:bodyPr lIns="0" tIns="0" rIns="0" bIns="0" rtlCol="0" anchor="t">
            <a:spAutoFit/>
          </a:bodyPr>
          <a:lstStyle/>
          <a:p>
            <a:pPr>
              <a:lnSpc>
                <a:spcPts val="2105"/>
              </a:lnSpc>
            </a:pPr>
            <a:r>
              <a:rPr lang="en-US" sz="1520" b="1">
                <a:solidFill>
                  <a:srgbClr val="144A3B"/>
                </a:solidFill>
                <a:latin typeface="Aileron Bold"/>
                <a:ea typeface="Aileron Bold"/>
                <a:cs typeface="Aileron Bold"/>
                <a:sym typeface="Aileron Bold"/>
              </a:rPr>
              <a:t>PARENTAL AND COMMUNITY ENGAGEMENT</a:t>
            </a:r>
          </a:p>
          <a:p>
            <a:pPr>
              <a:lnSpc>
                <a:spcPts val="3799"/>
              </a:lnSpc>
            </a:pPr>
            <a:r>
              <a:rPr lang="en-US" sz="1520" b="1">
                <a:solidFill>
                  <a:srgbClr val="144A3B"/>
                </a:solidFill>
                <a:latin typeface="Aileron Bold"/>
                <a:ea typeface="Aileron Bold"/>
                <a:cs typeface="Aileron Bold"/>
                <a:sym typeface="Aileron Bold"/>
              </a:rPr>
              <a:t>TECHNOLIGICAL ADOPTION &amp;</a:t>
            </a:r>
          </a:p>
          <a:p>
            <a:pPr>
              <a:lnSpc>
                <a:spcPts val="760"/>
              </a:lnSpc>
            </a:pPr>
            <a:r>
              <a:rPr lang="en-US" sz="1520" b="1">
                <a:solidFill>
                  <a:srgbClr val="144A3B"/>
                </a:solidFill>
                <a:latin typeface="Aileron Bold"/>
                <a:ea typeface="Aileron Bold"/>
                <a:cs typeface="Aileron Bold"/>
                <a:sym typeface="Aileron Bold"/>
              </a:rPr>
              <a:t>DIGITAL LEARNING</a:t>
            </a:r>
          </a:p>
          <a:p>
            <a:pPr>
              <a:lnSpc>
                <a:spcPts val="3799"/>
              </a:lnSpc>
            </a:pPr>
            <a:r>
              <a:rPr lang="en-US" sz="1520" b="1">
                <a:solidFill>
                  <a:srgbClr val="144A3B"/>
                </a:solidFill>
                <a:latin typeface="Aileron Bold"/>
                <a:ea typeface="Aileron Bold"/>
                <a:cs typeface="Aileron Bold"/>
                <a:sym typeface="Aileron Bold"/>
              </a:rPr>
              <a:t>GOVERNANCE &amp; INSTITUTIONAL</a:t>
            </a:r>
          </a:p>
          <a:p>
            <a:pPr>
              <a:lnSpc>
                <a:spcPts val="760"/>
              </a:lnSpc>
            </a:pPr>
            <a:r>
              <a:rPr lang="en-US" sz="1520" b="1">
                <a:solidFill>
                  <a:srgbClr val="144A3B"/>
                </a:solidFill>
                <a:latin typeface="Aileron Bold"/>
                <a:ea typeface="Aileron Bold"/>
                <a:cs typeface="Aileron Bold"/>
                <a:sym typeface="Aileron Bold"/>
              </a:rPr>
              <a:t>EFFECTIVENESS</a:t>
            </a:r>
          </a:p>
        </p:txBody>
      </p:sp>
      <p:sp>
        <p:nvSpPr>
          <p:cNvPr id="56" name="TextBox 56"/>
          <p:cNvSpPr txBox="1"/>
          <p:nvPr/>
        </p:nvSpPr>
        <p:spPr>
          <a:xfrm>
            <a:off x="6937978" y="5984015"/>
            <a:ext cx="2982284" cy="608628"/>
          </a:xfrm>
          <a:prstGeom prst="rect">
            <a:avLst/>
          </a:prstGeom>
        </p:spPr>
        <p:txBody>
          <a:bodyPr wrap="square" lIns="0" tIns="0" rIns="0" bIns="0" rtlCol="0" anchor="t">
            <a:spAutoFit/>
          </a:bodyPr>
          <a:lstStyle/>
          <a:p>
            <a:pPr>
              <a:lnSpc>
                <a:spcPts val="3799"/>
              </a:lnSpc>
            </a:pPr>
            <a:r>
              <a:rPr lang="en-US" sz="1520" b="1" dirty="0">
                <a:solidFill>
                  <a:srgbClr val="144A3B"/>
                </a:solidFill>
                <a:latin typeface="Aileron Bold"/>
                <a:ea typeface="Aileron Bold"/>
                <a:cs typeface="Aileron Bold"/>
                <a:sym typeface="Aileron Bold"/>
              </a:rPr>
              <a:t>FINANCIAL PERFORMANCE &amp;</a:t>
            </a:r>
          </a:p>
          <a:p>
            <a:pPr>
              <a:lnSpc>
                <a:spcPts val="760"/>
              </a:lnSpc>
            </a:pPr>
            <a:r>
              <a:rPr lang="en-US" sz="1520" b="1" dirty="0">
                <a:solidFill>
                  <a:srgbClr val="144A3B"/>
                </a:solidFill>
                <a:latin typeface="Aileron Bold"/>
                <a:ea typeface="Aileron Bold"/>
                <a:cs typeface="Aileron Bold"/>
                <a:sym typeface="Aileron Bold"/>
              </a:rPr>
              <a:t>FUNDING</a:t>
            </a:r>
          </a:p>
        </p:txBody>
      </p:sp>
      <p:sp>
        <p:nvSpPr>
          <p:cNvPr id="57" name="TextBox 57"/>
          <p:cNvSpPr txBox="1"/>
          <p:nvPr/>
        </p:nvSpPr>
        <p:spPr>
          <a:xfrm>
            <a:off x="422940" y="5225541"/>
            <a:ext cx="2560112" cy="1361463"/>
          </a:xfrm>
          <a:prstGeom prst="rect">
            <a:avLst/>
          </a:prstGeom>
        </p:spPr>
        <p:txBody>
          <a:bodyPr lIns="0" tIns="0" rIns="0" bIns="0" rtlCol="0" anchor="t">
            <a:spAutoFit/>
          </a:bodyPr>
          <a:lstStyle/>
          <a:p>
            <a:pPr>
              <a:lnSpc>
                <a:spcPts val="1754"/>
              </a:lnSpc>
            </a:pPr>
            <a:r>
              <a:rPr lang="en-US" sz="1169" spc="11">
                <a:solidFill>
                  <a:srgbClr val="144A3B"/>
                </a:solidFill>
                <a:latin typeface="Aileron"/>
                <a:ea typeface="Aileron"/>
                <a:cs typeface="Aileron"/>
                <a:sym typeface="Aileron"/>
              </a:rPr>
              <a:t>Retention (year-to-year progression) Drop-out rates with reasons Graduation rates per programme and faculty Average CGPA per arm, year group, school, faculty, and programme</a:t>
            </a:r>
          </a:p>
        </p:txBody>
      </p:sp>
      <p:sp>
        <p:nvSpPr>
          <p:cNvPr id="58" name="TextBox 58"/>
          <p:cNvSpPr txBox="1"/>
          <p:nvPr/>
        </p:nvSpPr>
        <p:spPr>
          <a:xfrm>
            <a:off x="422941" y="2476100"/>
            <a:ext cx="2550872" cy="1592295"/>
          </a:xfrm>
          <a:prstGeom prst="rect">
            <a:avLst/>
          </a:prstGeom>
        </p:spPr>
        <p:txBody>
          <a:bodyPr lIns="0" tIns="0" rIns="0" bIns="0" rtlCol="0" anchor="t">
            <a:spAutoFit/>
          </a:bodyPr>
          <a:lstStyle/>
          <a:p>
            <a:pPr>
              <a:lnSpc>
                <a:spcPts val="1754"/>
              </a:lnSpc>
            </a:pPr>
            <a:r>
              <a:rPr lang="en-US" sz="1169" spc="11">
                <a:solidFill>
                  <a:srgbClr val="144A3B"/>
                </a:solidFill>
                <a:latin typeface="Aileron"/>
                <a:ea typeface="Aileron"/>
                <a:cs typeface="Aileron"/>
                <a:sym typeface="Aileron"/>
              </a:rPr>
              <a:t>Total student no. Per school and institution (ECDE, BE, SS, UG, PG, DP) Enrolment stats by gender, age, programme No. of Students that have travelled abroad vs local students No. of students with disabilities Admission rate (applications vs admissions)</a:t>
            </a:r>
          </a:p>
        </p:txBody>
      </p:sp>
      <p:sp>
        <p:nvSpPr>
          <p:cNvPr id="59" name="TextBox 59"/>
          <p:cNvSpPr txBox="1"/>
          <p:nvPr/>
        </p:nvSpPr>
        <p:spPr>
          <a:xfrm>
            <a:off x="3711763" y="4852898"/>
            <a:ext cx="2550415" cy="1130631"/>
          </a:xfrm>
          <a:prstGeom prst="rect">
            <a:avLst/>
          </a:prstGeom>
        </p:spPr>
        <p:txBody>
          <a:bodyPr lIns="0" tIns="0" rIns="0" bIns="0" rtlCol="0" anchor="t">
            <a:spAutoFit/>
          </a:bodyPr>
          <a:lstStyle/>
          <a:p>
            <a:pPr>
              <a:lnSpc>
                <a:spcPts val="1754"/>
              </a:lnSpc>
            </a:pPr>
            <a:r>
              <a:rPr lang="en-US" sz="1169" spc="11">
                <a:solidFill>
                  <a:srgbClr val="144A3B"/>
                </a:solidFill>
                <a:latin typeface="Aileron"/>
                <a:ea typeface="Aileron"/>
                <a:cs typeface="Aileron"/>
                <a:sym typeface="Aileron"/>
              </a:rPr>
              <a:t>Graduate employment rates within 6- 12 months Expected Salary range for courses Alumni contributions and donations Endowment funds specifics Entrepreneurial ventures </a:t>
            </a:r>
          </a:p>
        </p:txBody>
      </p:sp>
      <p:sp>
        <p:nvSpPr>
          <p:cNvPr id="60" name="TextBox 60"/>
          <p:cNvSpPr txBox="1"/>
          <p:nvPr/>
        </p:nvSpPr>
        <p:spPr>
          <a:xfrm>
            <a:off x="7185703" y="2219008"/>
            <a:ext cx="2734559" cy="1130631"/>
          </a:xfrm>
          <a:prstGeom prst="rect">
            <a:avLst/>
          </a:prstGeom>
        </p:spPr>
        <p:txBody>
          <a:bodyPr lIns="0" tIns="0" rIns="0" bIns="0" rtlCol="0" anchor="t">
            <a:spAutoFit/>
          </a:bodyPr>
          <a:lstStyle/>
          <a:p>
            <a:pPr>
              <a:lnSpc>
                <a:spcPts val="1754"/>
              </a:lnSpc>
            </a:pPr>
            <a:r>
              <a:rPr lang="en-US" sz="1169" spc="11">
                <a:solidFill>
                  <a:srgbClr val="144A3B"/>
                </a:solidFill>
                <a:latin typeface="Aileron"/>
                <a:ea typeface="Aileron"/>
                <a:cs typeface="Aileron"/>
                <a:sym typeface="Aileron"/>
              </a:rPr>
              <a:t>Student-to-faculty ration No.of academic vs non-academic staff Qualifications, and Specialisations Research output per faculty member Lecture workload and course allocation</a:t>
            </a:r>
          </a:p>
        </p:txBody>
      </p:sp>
      <p:sp>
        <p:nvSpPr>
          <p:cNvPr id="61" name="TextBox 61"/>
          <p:cNvSpPr txBox="1"/>
          <p:nvPr/>
        </p:nvSpPr>
        <p:spPr>
          <a:xfrm>
            <a:off x="3459309" y="1911539"/>
            <a:ext cx="1916274" cy="515654"/>
          </a:xfrm>
          <a:prstGeom prst="rect">
            <a:avLst/>
          </a:prstGeom>
        </p:spPr>
        <p:txBody>
          <a:bodyPr lIns="0" tIns="0" rIns="0" bIns="0" rtlCol="0" anchor="t">
            <a:spAutoFit/>
          </a:bodyPr>
          <a:lstStyle/>
          <a:p>
            <a:pPr>
              <a:lnSpc>
                <a:spcPts val="2104"/>
              </a:lnSpc>
            </a:pPr>
            <a:r>
              <a:rPr lang="en-US" sz="1518" b="1">
                <a:solidFill>
                  <a:srgbClr val="144A3B"/>
                </a:solidFill>
                <a:latin typeface="Aileron Bold"/>
                <a:ea typeface="Aileron Bold"/>
                <a:cs typeface="Aileron Bold"/>
                <a:sym typeface="Aileron Bold"/>
              </a:rPr>
              <a:t>INFRASTRUCTURE &amp; FACILITIES</a:t>
            </a:r>
          </a:p>
        </p:txBody>
      </p:sp>
      <p:sp>
        <p:nvSpPr>
          <p:cNvPr id="62" name="TextBox 62"/>
          <p:cNvSpPr txBox="1"/>
          <p:nvPr/>
        </p:nvSpPr>
        <p:spPr>
          <a:xfrm>
            <a:off x="6937979" y="3488582"/>
            <a:ext cx="2505196" cy="515654"/>
          </a:xfrm>
          <a:prstGeom prst="rect">
            <a:avLst/>
          </a:prstGeom>
        </p:spPr>
        <p:txBody>
          <a:bodyPr lIns="0" tIns="0" rIns="0" bIns="0" rtlCol="0" anchor="t">
            <a:spAutoFit/>
          </a:bodyPr>
          <a:lstStyle/>
          <a:p>
            <a:pPr>
              <a:lnSpc>
                <a:spcPts val="2126"/>
              </a:lnSpc>
            </a:pPr>
            <a:r>
              <a:rPr lang="en-US" sz="1518" b="1">
                <a:solidFill>
                  <a:srgbClr val="144A3B"/>
                </a:solidFill>
                <a:latin typeface="Aileron Bold"/>
                <a:ea typeface="Aileron Bold"/>
                <a:cs typeface="Aileron Bold"/>
                <a:sym typeface="Aileron Bold"/>
              </a:rPr>
              <a:t>RESEARCH &amp; INNOVATION</a:t>
            </a:r>
          </a:p>
        </p:txBody>
      </p:sp>
      <p:sp>
        <p:nvSpPr>
          <p:cNvPr id="63" name="TextBox 63"/>
          <p:cNvSpPr txBox="1"/>
          <p:nvPr/>
        </p:nvSpPr>
        <p:spPr>
          <a:xfrm>
            <a:off x="3724377" y="2476702"/>
            <a:ext cx="2542334" cy="1363194"/>
          </a:xfrm>
          <a:prstGeom prst="rect">
            <a:avLst/>
          </a:prstGeom>
        </p:spPr>
        <p:txBody>
          <a:bodyPr lIns="0" tIns="0" rIns="0" bIns="0" rtlCol="0" anchor="t">
            <a:spAutoFit/>
          </a:bodyPr>
          <a:lstStyle/>
          <a:p>
            <a:pPr>
              <a:lnSpc>
                <a:spcPts val="1842"/>
              </a:lnSpc>
            </a:pPr>
            <a:r>
              <a:rPr lang="en-US" sz="1228" spc="12">
                <a:solidFill>
                  <a:srgbClr val="144A3B"/>
                </a:solidFill>
                <a:latin typeface="Aileron"/>
                <a:ea typeface="Aileron"/>
                <a:cs typeface="Aileron"/>
                <a:sym typeface="Aileron"/>
              </a:rPr>
              <a:t>No. &amp; type of facilities (classrooms, lecture halls, auditoriums, labs etc.) with capacity/utilisation rates Library resources no. &amp; type ICT facilities Accommodation availability and capacity </a:t>
            </a:r>
          </a:p>
        </p:txBody>
      </p:sp>
      <p:sp>
        <p:nvSpPr>
          <p:cNvPr id="64" name="Freeform 6">
            <a:extLst>
              <a:ext uri="{FF2B5EF4-FFF2-40B4-BE49-F238E27FC236}">
                <a16:creationId xmlns:a16="http://schemas.microsoft.com/office/drawing/2014/main" id="{0EC1B3C9-16E6-4E6D-B7CB-4EBBA8B56B23}"/>
              </a:ext>
            </a:extLst>
          </p:cNvPr>
          <p:cNvSpPr/>
          <p:nvPr/>
        </p:nvSpPr>
        <p:spPr>
          <a:xfrm>
            <a:off x="9650625" y="577850"/>
            <a:ext cx="522075" cy="445227"/>
          </a:xfrm>
          <a:custGeom>
            <a:avLst/>
            <a:gdLst/>
            <a:ahLst/>
            <a:cxnLst/>
            <a:rect l="l" t="t" r="r" b="b"/>
            <a:pathLst>
              <a:path w="522075" h="445227">
                <a:moveTo>
                  <a:pt x="0" y="0"/>
                </a:moveTo>
                <a:lnTo>
                  <a:pt x="522075" y="0"/>
                </a:lnTo>
                <a:lnTo>
                  <a:pt x="522075" y="445227"/>
                </a:lnTo>
                <a:lnTo>
                  <a:pt x="0" y="445227"/>
                </a:lnTo>
                <a:lnTo>
                  <a:pt x="0" y="0"/>
                </a:lnTo>
                <a:close/>
              </a:path>
            </a:pathLst>
          </a:custGeom>
          <a:blipFill>
            <a:blip r:embed="rId4"/>
            <a:stretch>
              <a:fillRect/>
            </a:stretch>
          </a:blipFill>
        </p:spPr>
      </p:sp>
      <p:sp>
        <p:nvSpPr>
          <p:cNvPr id="65" name="Freeform 9">
            <a:extLst>
              <a:ext uri="{FF2B5EF4-FFF2-40B4-BE49-F238E27FC236}">
                <a16:creationId xmlns:a16="http://schemas.microsoft.com/office/drawing/2014/main" id="{FCFA4C08-8853-428E-A530-9F593C8C1F50}"/>
              </a:ext>
            </a:extLst>
          </p:cNvPr>
          <p:cNvSpPr/>
          <p:nvPr/>
        </p:nvSpPr>
        <p:spPr>
          <a:xfrm>
            <a:off x="9605772" y="6600698"/>
            <a:ext cx="566928" cy="606552"/>
          </a:xfrm>
          <a:custGeom>
            <a:avLst/>
            <a:gdLst/>
            <a:ahLst/>
            <a:cxnLst/>
            <a:rect l="l" t="t" r="r" b="b"/>
            <a:pathLst>
              <a:path w="566928" h="606552">
                <a:moveTo>
                  <a:pt x="0" y="0"/>
                </a:moveTo>
                <a:lnTo>
                  <a:pt x="566928" y="0"/>
                </a:lnTo>
                <a:lnTo>
                  <a:pt x="566928" y="606552"/>
                </a:lnTo>
                <a:lnTo>
                  <a:pt x="0" y="606552"/>
                </a:lnTo>
                <a:lnTo>
                  <a:pt x="0" y="0"/>
                </a:lnTo>
                <a:close/>
              </a:path>
            </a:pathLst>
          </a:custGeom>
          <a:blipFill>
            <a:blip r:embed="rId5"/>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131" y="3882126"/>
            <a:ext cx="675762" cy="2523637"/>
          </a:xfrm>
          <a:custGeom>
            <a:avLst/>
            <a:gdLst/>
            <a:ahLst/>
            <a:cxnLst/>
            <a:rect l="l" t="t" r="r" b="b"/>
            <a:pathLst>
              <a:path w="1155697" h="4315958">
                <a:moveTo>
                  <a:pt x="0" y="0"/>
                </a:moveTo>
                <a:lnTo>
                  <a:pt x="1155697" y="0"/>
                </a:lnTo>
                <a:lnTo>
                  <a:pt x="1155697" y="4315958"/>
                </a:lnTo>
                <a:lnTo>
                  <a:pt x="0" y="4315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a:off x="562406" y="1301625"/>
            <a:ext cx="4951044" cy="5219839"/>
            <a:chOff x="0" y="0"/>
            <a:chExt cx="8467344" cy="8927046"/>
          </a:xfrm>
        </p:grpSpPr>
        <p:sp>
          <p:nvSpPr>
            <p:cNvPr id="4" name="Freeform 4"/>
            <p:cNvSpPr/>
            <p:nvPr/>
          </p:nvSpPr>
          <p:spPr>
            <a:xfrm>
              <a:off x="66802" y="120650"/>
              <a:ext cx="939419" cy="939419"/>
            </a:xfrm>
            <a:custGeom>
              <a:avLst/>
              <a:gdLst/>
              <a:ahLst/>
              <a:cxnLst/>
              <a:rect l="l" t="t" r="r" b="b"/>
              <a:pathLst>
                <a:path w="939419" h="939419">
                  <a:moveTo>
                    <a:pt x="0" y="0"/>
                  </a:moveTo>
                  <a:lnTo>
                    <a:pt x="0" y="939419"/>
                  </a:lnTo>
                  <a:lnTo>
                    <a:pt x="1524" y="939419"/>
                  </a:lnTo>
                  <a:lnTo>
                    <a:pt x="939419" y="0"/>
                  </a:lnTo>
                  <a:close/>
                </a:path>
              </a:pathLst>
            </a:custGeom>
            <a:solidFill>
              <a:srgbClr val="FF6403"/>
            </a:solidFill>
          </p:spPr>
        </p:sp>
        <p:sp>
          <p:nvSpPr>
            <p:cNvPr id="5" name="Freeform 5"/>
            <p:cNvSpPr/>
            <p:nvPr/>
          </p:nvSpPr>
          <p:spPr>
            <a:xfrm>
              <a:off x="63500" y="1157351"/>
              <a:ext cx="8340344" cy="3086100"/>
            </a:xfrm>
            <a:custGeom>
              <a:avLst/>
              <a:gdLst/>
              <a:ahLst/>
              <a:cxnLst/>
              <a:rect l="l" t="t" r="r" b="b"/>
              <a:pathLst>
                <a:path w="8340344" h="3086100">
                  <a:moveTo>
                    <a:pt x="0" y="0"/>
                  </a:moveTo>
                  <a:lnTo>
                    <a:pt x="0" y="3086100"/>
                  </a:lnTo>
                  <a:lnTo>
                    <a:pt x="8340344" y="3086100"/>
                  </a:lnTo>
                  <a:lnTo>
                    <a:pt x="8340344" y="0"/>
                  </a:lnTo>
                  <a:close/>
                </a:path>
              </a:pathLst>
            </a:custGeom>
            <a:solidFill>
              <a:srgbClr val="FF6403"/>
            </a:solidFill>
          </p:spPr>
        </p:sp>
        <p:sp>
          <p:nvSpPr>
            <p:cNvPr id="6" name="Freeform 6"/>
            <p:cNvSpPr/>
            <p:nvPr/>
          </p:nvSpPr>
          <p:spPr>
            <a:xfrm>
              <a:off x="7643368" y="63500"/>
              <a:ext cx="9525" cy="8799957"/>
            </a:xfrm>
            <a:custGeom>
              <a:avLst/>
              <a:gdLst/>
              <a:ahLst/>
              <a:cxnLst/>
              <a:rect l="l" t="t" r="r" b="b"/>
              <a:pathLst>
                <a:path w="9525" h="8799957">
                  <a:moveTo>
                    <a:pt x="0" y="8799957"/>
                  </a:moveTo>
                  <a:lnTo>
                    <a:pt x="0" y="0"/>
                  </a:lnTo>
                  <a:lnTo>
                    <a:pt x="9525" y="0"/>
                  </a:lnTo>
                  <a:lnTo>
                    <a:pt x="9525" y="8799957"/>
                  </a:lnTo>
                  <a:close/>
                </a:path>
              </a:pathLst>
            </a:custGeom>
            <a:solidFill>
              <a:srgbClr val="000000"/>
            </a:solidFill>
          </p:spPr>
        </p:sp>
        <p:sp>
          <p:nvSpPr>
            <p:cNvPr id="7" name="Freeform 7"/>
            <p:cNvSpPr/>
            <p:nvPr/>
          </p:nvSpPr>
          <p:spPr>
            <a:xfrm>
              <a:off x="7643368" y="63500"/>
              <a:ext cx="9525" cy="8800084"/>
            </a:xfrm>
            <a:custGeom>
              <a:avLst/>
              <a:gdLst/>
              <a:ahLst/>
              <a:cxnLst/>
              <a:rect l="l" t="t" r="r" b="b"/>
              <a:pathLst>
                <a:path w="9525" h="8800084">
                  <a:moveTo>
                    <a:pt x="0" y="8800084"/>
                  </a:moveTo>
                  <a:lnTo>
                    <a:pt x="9525" y="8800084"/>
                  </a:lnTo>
                  <a:lnTo>
                    <a:pt x="9525" y="0"/>
                  </a:lnTo>
                  <a:lnTo>
                    <a:pt x="0" y="0"/>
                  </a:lnTo>
                  <a:close/>
                </a:path>
              </a:pathLst>
            </a:custGeom>
            <a:solidFill>
              <a:srgbClr val="000000">
                <a:alpha val="0"/>
              </a:srgbClr>
            </a:solidFill>
          </p:spPr>
        </p:sp>
        <p:sp>
          <p:nvSpPr>
            <p:cNvPr id="8" name="Freeform 8"/>
            <p:cNvSpPr/>
            <p:nvPr/>
          </p:nvSpPr>
          <p:spPr>
            <a:xfrm>
              <a:off x="66929" y="120777"/>
              <a:ext cx="939292" cy="940943"/>
            </a:xfrm>
            <a:custGeom>
              <a:avLst/>
              <a:gdLst/>
              <a:ahLst/>
              <a:cxnLst/>
              <a:rect l="l" t="t" r="r" b="b"/>
              <a:pathLst>
                <a:path w="939292" h="940943">
                  <a:moveTo>
                    <a:pt x="0" y="940943"/>
                  </a:moveTo>
                  <a:lnTo>
                    <a:pt x="939292" y="940943"/>
                  </a:lnTo>
                  <a:lnTo>
                    <a:pt x="939292" y="0"/>
                  </a:lnTo>
                  <a:lnTo>
                    <a:pt x="0" y="0"/>
                  </a:lnTo>
                  <a:close/>
                </a:path>
              </a:pathLst>
            </a:custGeom>
            <a:solidFill>
              <a:srgbClr val="000000">
                <a:alpha val="0"/>
              </a:srgbClr>
            </a:solidFill>
          </p:spPr>
        </p:sp>
        <p:sp>
          <p:nvSpPr>
            <p:cNvPr id="9" name="Freeform 9"/>
            <p:cNvSpPr/>
            <p:nvPr/>
          </p:nvSpPr>
          <p:spPr>
            <a:xfrm>
              <a:off x="63500" y="1157351"/>
              <a:ext cx="8340344" cy="3086100"/>
            </a:xfrm>
            <a:custGeom>
              <a:avLst/>
              <a:gdLst/>
              <a:ahLst/>
              <a:cxnLst/>
              <a:rect l="l" t="t" r="r" b="b"/>
              <a:pathLst>
                <a:path w="8340344" h="3086100">
                  <a:moveTo>
                    <a:pt x="0" y="3086100"/>
                  </a:moveTo>
                  <a:lnTo>
                    <a:pt x="8340344" y="3086100"/>
                  </a:lnTo>
                  <a:lnTo>
                    <a:pt x="8340344" y="0"/>
                  </a:lnTo>
                  <a:lnTo>
                    <a:pt x="0" y="0"/>
                  </a:lnTo>
                  <a:close/>
                </a:path>
              </a:pathLst>
            </a:custGeom>
            <a:solidFill>
              <a:srgbClr val="000000">
                <a:alpha val="0"/>
              </a:srgbClr>
            </a:solidFill>
          </p:spPr>
        </p:sp>
      </p:grpSp>
      <p:sp>
        <p:nvSpPr>
          <p:cNvPr id="10" name="TextBox 10"/>
          <p:cNvSpPr txBox="1"/>
          <p:nvPr/>
        </p:nvSpPr>
        <p:spPr>
          <a:xfrm>
            <a:off x="737187" y="2192330"/>
            <a:ext cx="4674575" cy="3111878"/>
          </a:xfrm>
          <a:prstGeom prst="rect">
            <a:avLst/>
          </a:prstGeom>
        </p:spPr>
        <p:txBody>
          <a:bodyPr wrap="square" lIns="0" tIns="0" rIns="0" bIns="0" rtlCol="0" anchor="t">
            <a:spAutoFit/>
          </a:bodyPr>
          <a:lstStyle/>
          <a:p>
            <a:pPr algn="just">
              <a:lnSpc>
                <a:spcPts val="5443"/>
              </a:lnSpc>
            </a:pPr>
            <a:r>
              <a:rPr lang="en-US" sz="4971" b="1" dirty="0">
                <a:solidFill>
                  <a:srgbClr val="76340B"/>
                </a:solidFill>
                <a:latin typeface="Aileron Bold"/>
                <a:ea typeface="Aileron Bold"/>
                <a:cs typeface="Aileron Bold"/>
                <a:sym typeface="Aileron Bold"/>
              </a:rPr>
              <a:t>DATA GOVERNANCE</a:t>
            </a:r>
          </a:p>
          <a:p>
            <a:pPr algn="just">
              <a:lnSpc>
                <a:spcPts val="2619"/>
              </a:lnSpc>
            </a:pPr>
            <a:endParaRPr lang="en-US" sz="1870" b="1" dirty="0">
              <a:solidFill>
                <a:srgbClr val="000000"/>
              </a:solidFill>
              <a:latin typeface="Aileron Bold"/>
              <a:ea typeface="Aileron Bold"/>
              <a:cs typeface="Aileron Bold"/>
              <a:sym typeface="Aileron Bold"/>
            </a:endParaRPr>
          </a:p>
          <a:p>
            <a:pPr algn="just">
              <a:lnSpc>
                <a:spcPts val="2619"/>
              </a:lnSpc>
            </a:pPr>
            <a:r>
              <a:rPr lang="en-US" sz="1870" b="1" dirty="0">
                <a:solidFill>
                  <a:srgbClr val="000000"/>
                </a:solidFill>
                <a:latin typeface="Aileron Bold"/>
                <a:ea typeface="Aileron Bold"/>
                <a:cs typeface="Aileron Bold"/>
                <a:sym typeface="Aileron Bold"/>
              </a:rPr>
              <a:t>Objective</a:t>
            </a:r>
          </a:p>
          <a:p>
            <a:pPr algn="just">
              <a:lnSpc>
                <a:spcPts val="2146"/>
              </a:lnSpc>
            </a:pPr>
            <a:r>
              <a:rPr lang="en-US" sz="1717" i="1" dirty="0">
                <a:solidFill>
                  <a:srgbClr val="76340B"/>
                </a:solidFill>
                <a:latin typeface="Aileron Italics"/>
                <a:ea typeface="Aileron Italics"/>
                <a:cs typeface="Aileron Italics"/>
                <a:sym typeface="Aileron Italics"/>
              </a:rPr>
              <a:t>Establish a robust governance architecture and regulatory environment for education data in the country, ensuring data privacy, security, and ethical use.</a:t>
            </a:r>
          </a:p>
        </p:txBody>
      </p:sp>
      <p:sp>
        <p:nvSpPr>
          <p:cNvPr id="11" name="TextBox 11"/>
          <p:cNvSpPr txBox="1"/>
          <p:nvPr/>
        </p:nvSpPr>
        <p:spPr>
          <a:xfrm>
            <a:off x="6085125" y="1594764"/>
            <a:ext cx="3909775" cy="385683"/>
          </a:xfrm>
          <a:prstGeom prst="rect">
            <a:avLst/>
          </a:prstGeom>
        </p:spPr>
        <p:txBody>
          <a:bodyPr wrap="square" lIns="0" tIns="0" rIns="0" bIns="0" rtlCol="0" anchor="t">
            <a:spAutoFit/>
          </a:bodyPr>
          <a:lstStyle/>
          <a:p>
            <a:pPr>
              <a:lnSpc>
                <a:spcPts val="3274"/>
              </a:lnSpc>
            </a:pPr>
            <a:r>
              <a:rPr lang="en-US" sz="2338" b="1" i="1" dirty="0">
                <a:solidFill>
                  <a:srgbClr val="FF6403"/>
                </a:solidFill>
                <a:latin typeface="Aileron Bold Italics"/>
                <a:ea typeface="Aileron Bold Italics"/>
                <a:cs typeface="Aileron Bold Italics"/>
                <a:sym typeface="Aileron Bold Italics"/>
              </a:rPr>
              <a:t>WHAT HAS BEEN DONE?</a:t>
            </a:r>
          </a:p>
        </p:txBody>
      </p:sp>
      <p:sp>
        <p:nvSpPr>
          <p:cNvPr id="12" name="TextBox 12"/>
          <p:cNvSpPr txBox="1"/>
          <p:nvPr/>
        </p:nvSpPr>
        <p:spPr>
          <a:xfrm>
            <a:off x="6570922" y="2250810"/>
            <a:ext cx="3306260" cy="1301575"/>
          </a:xfrm>
          <a:prstGeom prst="rect">
            <a:avLst/>
          </a:prstGeom>
        </p:spPr>
        <p:txBody>
          <a:bodyPr lIns="0" tIns="0" rIns="0" bIns="0" rtlCol="0" anchor="t">
            <a:spAutoFit/>
          </a:bodyPr>
          <a:lstStyle/>
          <a:p>
            <a:pPr>
              <a:lnSpc>
                <a:spcPts val="2631"/>
              </a:lnSpc>
            </a:pPr>
            <a:r>
              <a:rPr lang="en-US" sz="1754" spc="18" dirty="0">
                <a:solidFill>
                  <a:srgbClr val="000000">
                    <a:alpha val="74902"/>
                  </a:srgbClr>
                </a:solidFill>
                <a:latin typeface="Aileron"/>
                <a:ea typeface="Aileron"/>
                <a:cs typeface="Aileron"/>
                <a:sym typeface="Aileron"/>
              </a:rPr>
              <a:t>We have Conducted an assessment of existing data protection policies being used at agencies and </a:t>
            </a:r>
            <a:r>
              <a:rPr lang="en-US" sz="1754" spc="18" dirty="0" err="1">
                <a:solidFill>
                  <a:srgbClr val="000000">
                    <a:alpha val="74902"/>
                  </a:srgbClr>
                </a:solidFill>
                <a:latin typeface="Aileron"/>
                <a:ea typeface="Aileron"/>
                <a:cs typeface="Aileron"/>
                <a:sym typeface="Aileron"/>
              </a:rPr>
              <a:t>organisations</a:t>
            </a:r>
            <a:r>
              <a:rPr lang="en-US" sz="1754" spc="18" dirty="0">
                <a:solidFill>
                  <a:srgbClr val="000000">
                    <a:alpha val="74902"/>
                  </a:srgbClr>
                </a:solidFill>
                <a:latin typeface="Aileron"/>
                <a:ea typeface="Aileron"/>
                <a:cs typeface="Aileron"/>
                <a:sym typeface="Aileron"/>
              </a:rPr>
              <a:t>.</a:t>
            </a:r>
          </a:p>
        </p:txBody>
      </p:sp>
      <p:sp>
        <p:nvSpPr>
          <p:cNvPr id="13" name="TextBox 13"/>
          <p:cNvSpPr txBox="1"/>
          <p:nvPr/>
        </p:nvSpPr>
        <p:spPr>
          <a:xfrm>
            <a:off x="6570922" y="3921653"/>
            <a:ext cx="3616892" cy="968150"/>
          </a:xfrm>
          <a:prstGeom prst="rect">
            <a:avLst/>
          </a:prstGeom>
        </p:spPr>
        <p:txBody>
          <a:bodyPr lIns="0" tIns="0" rIns="0" bIns="0" rtlCol="0" anchor="t">
            <a:spAutoFit/>
          </a:bodyPr>
          <a:lstStyle/>
          <a:p>
            <a:pPr>
              <a:lnSpc>
                <a:spcPts val="2631"/>
              </a:lnSpc>
            </a:pPr>
            <a:r>
              <a:rPr lang="en-US" sz="1754" spc="18" dirty="0">
                <a:solidFill>
                  <a:srgbClr val="000000">
                    <a:alpha val="74902"/>
                  </a:srgbClr>
                </a:solidFill>
                <a:latin typeface="Aileron"/>
                <a:ea typeface="Aileron"/>
                <a:cs typeface="Aileron"/>
                <a:sym typeface="Aileron"/>
              </a:rPr>
              <a:t>Reviewed Nigerian Data Protection Regulations 2019 and ISO 27001 regulations for potential certification</a:t>
            </a:r>
          </a:p>
        </p:txBody>
      </p:sp>
      <p:sp>
        <p:nvSpPr>
          <p:cNvPr id="14" name="TextBox 14"/>
          <p:cNvSpPr txBox="1"/>
          <p:nvPr/>
        </p:nvSpPr>
        <p:spPr>
          <a:xfrm>
            <a:off x="5727017" y="1633321"/>
            <a:ext cx="635884" cy="2965492"/>
          </a:xfrm>
          <a:prstGeom prst="rect">
            <a:avLst/>
          </a:prstGeom>
        </p:spPr>
        <p:txBody>
          <a:bodyPr lIns="0" tIns="0" rIns="0" bIns="0" rtlCol="0" anchor="t">
            <a:spAutoFit/>
          </a:bodyPr>
          <a:lstStyle/>
          <a:p>
            <a:pPr algn="just">
              <a:lnSpc>
                <a:spcPts val="12450"/>
              </a:lnSpc>
            </a:pPr>
            <a:r>
              <a:rPr lang="en-US" sz="5487" b="1" i="1">
                <a:solidFill>
                  <a:srgbClr val="FF6403"/>
                </a:solidFill>
                <a:latin typeface="Aileron Bold Italics"/>
                <a:ea typeface="Aileron Bold Italics"/>
                <a:cs typeface="Aileron Bold Italics"/>
                <a:sym typeface="Aileron Bold Italics"/>
              </a:rPr>
              <a:t>1. 2.</a:t>
            </a:r>
          </a:p>
        </p:txBody>
      </p:sp>
      <p:sp>
        <p:nvSpPr>
          <p:cNvPr id="15" name="Freeform 6">
            <a:extLst>
              <a:ext uri="{FF2B5EF4-FFF2-40B4-BE49-F238E27FC236}">
                <a16:creationId xmlns:a16="http://schemas.microsoft.com/office/drawing/2014/main" id="{A47BED94-A39E-4FF8-99F3-4BF21F1991BA}"/>
              </a:ext>
            </a:extLst>
          </p:cNvPr>
          <p:cNvSpPr/>
          <p:nvPr/>
        </p:nvSpPr>
        <p:spPr>
          <a:xfrm>
            <a:off x="9650625" y="654050"/>
            <a:ext cx="522075" cy="445227"/>
          </a:xfrm>
          <a:custGeom>
            <a:avLst/>
            <a:gdLst/>
            <a:ahLst/>
            <a:cxnLst/>
            <a:rect l="l" t="t" r="r" b="b"/>
            <a:pathLst>
              <a:path w="522075" h="445227">
                <a:moveTo>
                  <a:pt x="0" y="0"/>
                </a:moveTo>
                <a:lnTo>
                  <a:pt x="522075" y="0"/>
                </a:lnTo>
                <a:lnTo>
                  <a:pt x="522075" y="445227"/>
                </a:lnTo>
                <a:lnTo>
                  <a:pt x="0" y="445227"/>
                </a:lnTo>
                <a:lnTo>
                  <a:pt x="0" y="0"/>
                </a:lnTo>
                <a:close/>
              </a:path>
            </a:pathLst>
          </a:custGeom>
          <a:blipFill>
            <a:blip r:embed="rId4"/>
            <a:stretch>
              <a:fillRect/>
            </a:stretch>
          </a:blipFill>
        </p:spPr>
      </p:sp>
      <p:sp>
        <p:nvSpPr>
          <p:cNvPr id="16" name="Freeform 9">
            <a:extLst>
              <a:ext uri="{FF2B5EF4-FFF2-40B4-BE49-F238E27FC236}">
                <a16:creationId xmlns:a16="http://schemas.microsoft.com/office/drawing/2014/main" id="{C66AF048-B53D-432E-9DE2-1ABDED26E3C4}"/>
              </a:ext>
            </a:extLst>
          </p:cNvPr>
          <p:cNvSpPr/>
          <p:nvPr/>
        </p:nvSpPr>
        <p:spPr>
          <a:xfrm>
            <a:off x="9584082" y="6448298"/>
            <a:ext cx="566928" cy="606552"/>
          </a:xfrm>
          <a:custGeom>
            <a:avLst/>
            <a:gdLst/>
            <a:ahLst/>
            <a:cxnLst/>
            <a:rect l="l" t="t" r="r" b="b"/>
            <a:pathLst>
              <a:path w="566928" h="606552">
                <a:moveTo>
                  <a:pt x="0" y="0"/>
                </a:moveTo>
                <a:lnTo>
                  <a:pt x="566928" y="0"/>
                </a:lnTo>
                <a:lnTo>
                  <a:pt x="566928" y="606552"/>
                </a:lnTo>
                <a:lnTo>
                  <a:pt x="0" y="606552"/>
                </a:lnTo>
                <a:lnTo>
                  <a:pt x="0" y="0"/>
                </a:lnTo>
                <a:close/>
              </a:path>
            </a:pathLst>
          </a:custGeom>
          <a:blipFill>
            <a:blip r:embed="rId5"/>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89680" y="1119063"/>
            <a:ext cx="623598" cy="624467"/>
            <a:chOff x="0" y="0"/>
            <a:chExt cx="1066482" cy="1067968"/>
          </a:xfrm>
        </p:grpSpPr>
        <p:sp>
          <p:nvSpPr>
            <p:cNvPr id="3" name="Freeform 3"/>
            <p:cNvSpPr/>
            <p:nvPr/>
          </p:nvSpPr>
          <p:spPr>
            <a:xfrm>
              <a:off x="63500" y="63500"/>
              <a:ext cx="939419" cy="939419"/>
            </a:xfrm>
            <a:custGeom>
              <a:avLst/>
              <a:gdLst/>
              <a:ahLst/>
              <a:cxnLst/>
              <a:rect l="l" t="t" r="r" b="b"/>
              <a:pathLst>
                <a:path w="939419" h="939419">
                  <a:moveTo>
                    <a:pt x="0" y="0"/>
                  </a:moveTo>
                  <a:lnTo>
                    <a:pt x="0" y="939419"/>
                  </a:lnTo>
                  <a:lnTo>
                    <a:pt x="1524" y="939419"/>
                  </a:lnTo>
                  <a:lnTo>
                    <a:pt x="939419" y="0"/>
                  </a:lnTo>
                  <a:close/>
                </a:path>
              </a:pathLst>
            </a:custGeom>
            <a:solidFill>
              <a:srgbClr val="004AAD"/>
            </a:solidFill>
          </p:spPr>
        </p:sp>
        <p:sp>
          <p:nvSpPr>
            <p:cNvPr id="4" name="Freeform 4"/>
            <p:cNvSpPr/>
            <p:nvPr/>
          </p:nvSpPr>
          <p:spPr>
            <a:xfrm>
              <a:off x="63627" y="63627"/>
              <a:ext cx="939419" cy="940816"/>
            </a:xfrm>
            <a:custGeom>
              <a:avLst/>
              <a:gdLst/>
              <a:ahLst/>
              <a:cxnLst/>
              <a:rect l="l" t="t" r="r" b="b"/>
              <a:pathLst>
                <a:path w="939419" h="940816">
                  <a:moveTo>
                    <a:pt x="0" y="940816"/>
                  </a:moveTo>
                  <a:lnTo>
                    <a:pt x="939419" y="940816"/>
                  </a:lnTo>
                  <a:lnTo>
                    <a:pt x="939419" y="0"/>
                  </a:lnTo>
                  <a:lnTo>
                    <a:pt x="0" y="0"/>
                  </a:lnTo>
                  <a:close/>
                </a:path>
              </a:pathLst>
            </a:custGeom>
            <a:solidFill>
              <a:srgbClr val="000000">
                <a:alpha val="0"/>
              </a:srgbClr>
            </a:solidFill>
          </p:spPr>
        </p:sp>
      </p:grpSp>
      <p:grpSp>
        <p:nvGrpSpPr>
          <p:cNvPr id="5" name="Group 5"/>
          <p:cNvGrpSpPr>
            <a:grpSpLocks noChangeAspect="1"/>
          </p:cNvGrpSpPr>
          <p:nvPr/>
        </p:nvGrpSpPr>
        <p:grpSpPr>
          <a:xfrm>
            <a:off x="1158452" y="953390"/>
            <a:ext cx="8787619" cy="875550"/>
            <a:chOff x="0" y="0"/>
            <a:chExt cx="15028697" cy="1497381"/>
          </a:xfrm>
        </p:grpSpPr>
        <p:sp>
          <p:nvSpPr>
            <p:cNvPr id="6" name="Freeform 6"/>
            <p:cNvSpPr/>
            <p:nvPr/>
          </p:nvSpPr>
          <p:spPr>
            <a:xfrm>
              <a:off x="215900" y="215900"/>
              <a:ext cx="14748890" cy="1217930"/>
            </a:xfrm>
            <a:custGeom>
              <a:avLst/>
              <a:gdLst/>
              <a:ahLst/>
              <a:cxnLst/>
              <a:rect l="l" t="t" r="r" b="b"/>
              <a:pathLst>
                <a:path w="14748890" h="1217930">
                  <a:moveTo>
                    <a:pt x="0" y="0"/>
                  </a:moveTo>
                  <a:lnTo>
                    <a:pt x="14748890" y="0"/>
                  </a:lnTo>
                  <a:lnTo>
                    <a:pt x="14748890" y="1217930"/>
                  </a:lnTo>
                  <a:lnTo>
                    <a:pt x="0" y="1217930"/>
                  </a:lnTo>
                  <a:close/>
                </a:path>
              </a:pathLst>
            </a:custGeom>
            <a:solidFill>
              <a:srgbClr val="004AAD"/>
            </a:solidFill>
          </p:spPr>
        </p:sp>
        <p:sp>
          <p:nvSpPr>
            <p:cNvPr id="7" name="Freeform 7"/>
            <p:cNvSpPr/>
            <p:nvPr/>
          </p:nvSpPr>
          <p:spPr>
            <a:xfrm>
              <a:off x="63500" y="63500"/>
              <a:ext cx="14748890" cy="1217930"/>
            </a:xfrm>
            <a:custGeom>
              <a:avLst/>
              <a:gdLst/>
              <a:ahLst/>
              <a:cxnLst/>
              <a:rect l="l" t="t" r="r" b="b"/>
              <a:pathLst>
                <a:path w="14748890" h="1217930">
                  <a:moveTo>
                    <a:pt x="0" y="0"/>
                  </a:moveTo>
                  <a:lnTo>
                    <a:pt x="14748890" y="0"/>
                  </a:lnTo>
                  <a:lnTo>
                    <a:pt x="14748890" y="1217930"/>
                  </a:lnTo>
                  <a:lnTo>
                    <a:pt x="0" y="1217930"/>
                  </a:lnTo>
                  <a:close/>
                </a:path>
              </a:pathLst>
            </a:custGeom>
            <a:solidFill>
              <a:srgbClr val="004AAD"/>
            </a:solidFill>
          </p:spPr>
        </p:sp>
        <p:sp>
          <p:nvSpPr>
            <p:cNvPr id="8" name="Freeform 8"/>
            <p:cNvSpPr/>
            <p:nvPr/>
          </p:nvSpPr>
          <p:spPr>
            <a:xfrm>
              <a:off x="63500" y="63500"/>
              <a:ext cx="14749272" cy="1217930"/>
            </a:xfrm>
            <a:custGeom>
              <a:avLst/>
              <a:gdLst/>
              <a:ahLst/>
              <a:cxnLst/>
              <a:rect l="l" t="t" r="r" b="b"/>
              <a:pathLst>
                <a:path w="14749272" h="1217930">
                  <a:moveTo>
                    <a:pt x="0" y="1217930"/>
                  </a:moveTo>
                  <a:lnTo>
                    <a:pt x="14749272" y="1217930"/>
                  </a:lnTo>
                  <a:lnTo>
                    <a:pt x="14749272" y="0"/>
                  </a:lnTo>
                  <a:lnTo>
                    <a:pt x="0" y="0"/>
                  </a:lnTo>
                  <a:close/>
                </a:path>
              </a:pathLst>
            </a:custGeom>
            <a:solidFill>
              <a:srgbClr val="000000">
                <a:alpha val="0"/>
              </a:srgbClr>
            </a:solidFill>
          </p:spPr>
        </p:sp>
        <p:sp>
          <p:nvSpPr>
            <p:cNvPr id="9" name="Freeform 9"/>
            <p:cNvSpPr/>
            <p:nvPr/>
          </p:nvSpPr>
          <p:spPr>
            <a:xfrm>
              <a:off x="215900" y="215900"/>
              <a:ext cx="14749272" cy="1217930"/>
            </a:xfrm>
            <a:custGeom>
              <a:avLst/>
              <a:gdLst/>
              <a:ahLst/>
              <a:cxnLst/>
              <a:rect l="l" t="t" r="r" b="b"/>
              <a:pathLst>
                <a:path w="14749272" h="1217930">
                  <a:moveTo>
                    <a:pt x="0" y="1217930"/>
                  </a:moveTo>
                  <a:lnTo>
                    <a:pt x="14749272" y="1217930"/>
                  </a:lnTo>
                  <a:lnTo>
                    <a:pt x="14749272" y="0"/>
                  </a:lnTo>
                  <a:lnTo>
                    <a:pt x="0" y="0"/>
                  </a:lnTo>
                  <a:close/>
                </a:path>
              </a:pathLst>
            </a:custGeom>
            <a:solidFill>
              <a:srgbClr val="000000">
                <a:alpha val="0"/>
              </a:srgbClr>
            </a:solidFill>
          </p:spPr>
        </p:sp>
      </p:grpSp>
      <p:sp>
        <p:nvSpPr>
          <p:cNvPr id="10" name="TextBox 10"/>
          <p:cNvSpPr txBox="1"/>
          <p:nvPr/>
        </p:nvSpPr>
        <p:spPr>
          <a:xfrm>
            <a:off x="1737678" y="933859"/>
            <a:ext cx="8023085" cy="689163"/>
          </a:xfrm>
          <a:prstGeom prst="rect">
            <a:avLst/>
          </a:prstGeom>
        </p:spPr>
        <p:txBody>
          <a:bodyPr lIns="0" tIns="0" rIns="0" bIns="0" rtlCol="0" anchor="t">
            <a:spAutoFit/>
          </a:bodyPr>
          <a:lstStyle/>
          <a:p>
            <a:pPr>
              <a:lnSpc>
                <a:spcPts val="6139"/>
              </a:lnSpc>
            </a:pPr>
            <a:r>
              <a:rPr lang="en-US" sz="3508" b="1" dirty="0">
                <a:solidFill>
                  <a:schemeClr val="bg1"/>
                </a:solidFill>
                <a:latin typeface="Aileron Ultra-Bold"/>
                <a:ea typeface="Aileron Ultra-Bold"/>
                <a:cs typeface="Aileron Ultra-Bold"/>
                <a:sym typeface="Aileron Ultra-Bold"/>
              </a:rPr>
              <a:t>SUSTAINABILITY &amp; SERVICES</a:t>
            </a:r>
          </a:p>
        </p:txBody>
      </p:sp>
      <p:sp>
        <p:nvSpPr>
          <p:cNvPr id="11" name="TextBox 11"/>
          <p:cNvSpPr txBox="1"/>
          <p:nvPr/>
        </p:nvSpPr>
        <p:spPr>
          <a:xfrm rot="5400000">
            <a:off x="8212729" y="4142330"/>
            <a:ext cx="4209454" cy="551113"/>
          </a:xfrm>
          <a:prstGeom prst="rect">
            <a:avLst/>
          </a:prstGeom>
        </p:spPr>
        <p:txBody>
          <a:bodyPr wrap="square" lIns="0" tIns="0" rIns="0" bIns="0" rtlCol="0" anchor="t">
            <a:spAutoFit/>
          </a:bodyPr>
          <a:lstStyle/>
          <a:p>
            <a:pPr>
              <a:lnSpc>
                <a:spcPts val="4747"/>
              </a:lnSpc>
            </a:pPr>
            <a:r>
              <a:rPr lang="en-US" sz="3391" b="1" i="1" dirty="0">
                <a:solidFill>
                  <a:srgbClr val="004AAD"/>
                </a:solidFill>
                <a:latin typeface="Aileron Bold Italics"/>
                <a:ea typeface="Aileron Bold Italics"/>
                <a:cs typeface="Aileron Bold Italics"/>
                <a:sym typeface="Aileron Bold Italics"/>
              </a:rPr>
              <a:t>STRATEGIIEESS</a:t>
            </a:r>
          </a:p>
        </p:txBody>
      </p:sp>
      <p:sp>
        <p:nvSpPr>
          <p:cNvPr id="12" name="TextBox 12"/>
          <p:cNvSpPr txBox="1"/>
          <p:nvPr/>
        </p:nvSpPr>
        <p:spPr>
          <a:xfrm>
            <a:off x="262818" y="2209033"/>
            <a:ext cx="4420134" cy="4497450"/>
          </a:xfrm>
          <a:prstGeom prst="rect">
            <a:avLst/>
          </a:prstGeom>
        </p:spPr>
        <p:txBody>
          <a:bodyPr wrap="square" lIns="0" tIns="0" rIns="0" bIns="0" rtlCol="0" anchor="t">
            <a:spAutoFit/>
          </a:bodyPr>
          <a:lstStyle/>
          <a:p>
            <a:pPr>
              <a:lnSpc>
                <a:spcPts val="2054"/>
              </a:lnSpc>
            </a:pPr>
            <a:r>
              <a:rPr lang="en-US" sz="1643" i="1" dirty="0">
                <a:solidFill>
                  <a:srgbClr val="042D64"/>
                </a:solidFill>
                <a:latin typeface="Aileron Italics"/>
                <a:ea typeface="Aileron Italics"/>
                <a:cs typeface="Aileron Italics"/>
                <a:sym typeface="Aileron Italics"/>
              </a:rPr>
              <a:t>Develop a long-term sustainability framework for NEDI with sustainable funding mechanisms by building local capacity and value added services.</a:t>
            </a:r>
          </a:p>
          <a:p>
            <a:pPr>
              <a:lnSpc>
                <a:spcPts val="2619"/>
              </a:lnSpc>
            </a:pPr>
            <a:r>
              <a:rPr lang="en-US" sz="1870" b="1" dirty="0">
                <a:solidFill>
                  <a:srgbClr val="5271FF"/>
                </a:solidFill>
                <a:latin typeface="Aileron Bold"/>
                <a:ea typeface="Aileron Bold"/>
                <a:cs typeface="Aileron Bold"/>
                <a:sym typeface="Aileron Bold"/>
              </a:rPr>
              <a:t>FUNDING</a:t>
            </a:r>
          </a:p>
          <a:p>
            <a:pPr>
              <a:lnSpc>
                <a:spcPts val="1886"/>
              </a:lnSpc>
            </a:pPr>
            <a:r>
              <a:rPr lang="en-US" sz="1517" dirty="0">
                <a:solidFill>
                  <a:srgbClr val="000000"/>
                </a:solidFill>
                <a:latin typeface="Aileron"/>
                <a:ea typeface="Aileron"/>
                <a:cs typeface="Aileron"/>
                <a:sym typeface="Aileron"/>
              </a:rPr>
              <a:t>Secure government budgetary allocation. Engage in PPPs with technology firms and DPs. Introduce a tiered model that allows analytics and reports are available on a cost-recovery basis</a:t>
            </a:r>
          </a:p>
          <a:p>
            <a:pPr>
              <a:lnSpc>
                <a:spcPts val="2619"/>
              </a:lnSpc>
            </a:pPr>
            <a:r>
              <a:rPr lang="en-US" sz="1870" b="1" dirty="0">
                <a:solidFill>
                  <a:srgbClr val="5271FF"/>
                </a:solidFill>
                <a:latin typeface="Aileron Bold"/>
                <a:ea typeface="Aileron Bold"/>
                <a:cs typeface="Aileron Bold"/>
                <a:sym typeface="Aileron Bold"/>
              </a:rPr>
              <a:t>MAINTENANCE</a:t>
            </a:r>
          </a:p>
          <a:p>
            <a:pPr>
              <a:lnSpc>
                <a:spcPts val="1886"/>
              </a:lnSpc>
            </a:pPr>
            <a:r>
              <a:rPr lang="en-US" sz="1517" dirty="0">
                <a:solidFill>
                  <a:srgbClr val="000000"/>
                </a:solidFill>
                <a:latin typeface="Aileron"/>
                <a:ea typeface="Aileron"/>
                <a:cs typeface="Aileron"/>
                <a:sym typeface="Aileron"/>
              </a:rPr>
              <a:t>Develop a strategy to ensure routine updates and maintenance of the data platform to prevent obsolescence.</a:t>
            </a:r>
          </a:p>
          <a:p>
            <a:pPr>
              <a:lnSpc>
                <a:spcPts val="2619"/>
              </a:lnSpc>
            </a:pPr>
            <a:r>
              <a:rPr lang="en-US" sz="1870" b="1" dirty="0">
                <a:solidFill>
                  <a:srgbClr val="5271FF"/>
                </a:solidFill>
                <a:latin typeface="Aileron Bold"/>
                <a:ea typeface="Aileron Bold"/>
                <a:cs typeface="Aileron Bold"/>
                <a:sym typeface="Aileron Bold"/>
              </a:rPr>
              <a:t>POLICY GUIDANCE</a:t>
            </a:r>
          </a:p>
          <a:p>
            <a:pPr>
              <a:lnSpc>
                <a:spcPts val="1886"/>
              </a:lnSpc>
            </a:pPr>
            <a:r>
              <a:rPr lang="en-US" sz="1517" dirty="0">
                <a:solidFill>
                  <a:srgbClr val="000000"/>
                </a:solidFill>
                <a:latin typeface="Aileron"/>
                <a:ea typeface="Aileron"/>
                <a:cs typeface="Aileron"/>
                <a:sym typeface="Aileron"/>
              </a:rPr>
              <a:t>Implement a data governance policy to </a:t>
            </a:r>
            <a:r>
              <a:rPr lang="en-US" sz="1517" dirty="0" err="1">
                <a:solidFill>
                  <a:srgbClr val="000000"/>
                </a:solidFill>
                <a:latin typeface="Aileron"/>
                <a:ea typeface="Aileron"/>
                <a:cs typeface="Aileron"/>
                <a:sym typeface="Aileron"/>
              </a:rPr>
              <a:t>standardise</a:t>
            </a:r>
            <a:r>
              <a:rPr lang="en-US" sz="1517" dirty="0">
                <a:solidFill>
                  <a:srgbClr val="000000"/>
                </a:solidFill>
                <a:latin typeface="Aileron"/>
                <a:ea typeface="Aileron"/>
                <a:cs typeface="Aileron"/>
                <a:sym typeface="Aileron"/>
              </a:rPr>
              <a:t> data collection storage and access to educational data across all agencies </a:t>
            </a:r>
          </a:p>
        </p:txBody>
      </p:sp>
      <p:sp>
        <p:nvSpPr>
          <p:cNvPr id="13" name="TextBox 13"/>
          <p:cNvSpPr txBox="1"/>
          <p:nvPr/>
        </p:nvSpPr>
        <p:spPr>
          <a:xfrm>
            <a:off x="262818" y="1895538"/>
            <a:ext cx="1109374" cy="304699"/>
          </a:xfrm>
          <a:prstGeom prst="rect">
            <a:avLst/>
          </a:prstGeom>
        </p:spPr>
        <p:txBody>
          <a:bodyPr lIns="0" tIns="0" rIns="0" bIns="0" rtlCol="0" anchor="t">
            <a:spAutoFit/>
          </a:bodyPr>
          <a:lstStyle/>
          <a:p>
            <a:pPr>
              <a:lnSpc>
                <a:spcPts val="2619"/>
              </a:lnSpc>
            </a:pPr>
            <a:r>
              <a:rPr lang="en-US" sz="1870" b="1">
                <a:solidFill>
                  <a:srgbClr val="5271FF"/>
                </a:solidFill>
                <a:latin typeface="Aileron Bold"/>
                <a:ea typeface="Aileron Bold"/>
                <a:cs typeface="Aileron Bold"/>
                <a:sym typeface="Aileron Bold"/>
              </a:rPr>
              <a:t>Objective</a:t>
            </a:r>
          </a:p>
        </p:txBody>
      </p:sp>
      <p:sp>
        <p:nvSpPr>
          <p:cNvPr id="14" name="TextBox 14"/>
          <p:cNvSpPr txBox="1"/>
          <p:nvPr/>
        </p:nvSpPr>
        <p:spPr>
          <a:xfrm>
            <a:off x="4876613" y="1937554"/>
            <a:ext cx="5000557" cy="1047787"/>
          </a:xfrm>
          <a:prstGeom prst="rect">
            <a:avLst/>
          </a:prstGeom>
        </p:spPr>
        <p:txBody>
          <a:bodyPr lIns="0" tIns="0" rIns="0" bIns="0" rtlCol="0" anchor="t">
            <a:spAutoFit/>
          </a:bodyPr>
          <a:lstStyle/>
          <a:p>
            <a:pPr>
              <a:lnSpc>
                <a:spcPts val="2619"/>
              </a:lnSpc>
            </a:pPr>
            <a:r>
              <a:rPr lang="en-US" sz="1870" b="1" dirty="0">
                <a:solidFill>
                  <a:srgbClr val="5271FF"/>
                </a:solidFill>
                <a:latin typeface="Aileron Bold"/>
                <a:ea typeface="Aileron Bold"/>
                <a:cs typeface="Aileron Bold"/>
                <a:sym typeface="Aileron Bold"/>
              </a:rPr>
              <a:t>TRAINING</a:t>
            </a:r>
          </a:p>
          <a:p>
            <a:pPr>
              <a:lnSpc>
                <a:spcPts val="1886"/>
              </a:lnSpc>
            </a:pPr>
            <a:r>
              <a:rPr lang="en-US" sz="1517" dirty="0">
                <a:solidFill>
                  <a:srgbClr val="000000"/>
                </a:solidFill>
                <a:latin typeface="Aileron"/>
                <a:ea typeface="Aileron"/>
                <a:cs typeface="Aileron"/>
                <a:sym typeface="Aileron"/>
              </a:rPr>
              <a:t>Design and deliver training programs for relevant stakeholders, staff, educators on data collection, platform </a:t>
            </a:r>
            <a:r>
              <a:rPr lang="en-US" sz="1517" dirty="0" err="1">
                <a:solidFill>
                  <a:srgbClr val="000000"/>
                </a:solidFill>
                <a:latin typeface="Aileron"/>
                <a:ea typeface="Aileron"/>
                <a:cs typeface="Aileron"/>
                <a:sym typeface="Aileron"/>
              </a:rPr>
              <a:t>utilisation</a:t>
            </a:r>
            <a:r>
              <a:rPr lang="en-US" sz="1517" dirty="0">
                <a:solidFill>
                  <a:srgbClr val="000000"/>
                </a:solidFill>
                <a:latin typeface="Aileron"/>
                <a:ea typeface="Aileron"/>
                <a:cs typeface="Aileron"/>
                <a:sym typeface="Aileron"/>
              </a:rPr>
              <a:t> and operation.</a:t>
            </a:r>
          </a:p>
        </p:txBody>
      </p:sp>
      <p:sp>
        <p:nvSpPr>
          <p:cNvPr id="15" name="TextBox 15"/>
          <p:cNvSpPr txBox="1"/>
          <p:nvPr/>
        </p:nvSpPr>
        <p:spPr>
          <a:xfrm>
            <a:off x="4876172" y="5052834"/>
            <a:ext cx="4995428" cy="1381212"/>
          </a:xfrm>
          <a:prstGeom prst="rect">
            <a:avLst/>
          </a:prstGeom>
        </p:spPr>
        <p:txBody>
          <a:bodyPr lIns="0" tIns="0" rIns="0" bIns="0" rtlCol="0" anchor="t">
            <a:spAutoFit/>
          </a:bodyPr>
          <a:lstStyle/>
          <a:p>
            <a:pPr>
              <a:lnSpc>
                <a:spcPts val="2587"/>
              </a:lnSpc>
            </a:pPr>
            <a:r>
              <a:rPr lang="en-US" sz="1870" b="1" dirty="0">
                <a:solidFill>
                  <a:srgbClr val="5271FF"/>
                </a:solidFill>
                <a:latin typeface="Aileron Bold"/>
                <a:ea typeface="Aileron Bold"/>
                <a:cs typeface="Aileron Bold"/>
                <a:sym typeface="Aileron Bold"/>
              </a:rPr>
              <a:t>CAPACITY BUILDING &amp; STAKEHOLDER ENGAGEMENT</a:t>
            </a:r>
          </a:p>
          <a:p>
            <a:pPr>
              <a:lnSpc>
                <a:spcPts val="1886"/>
              </a:lnSpc>
            </a:pPr>
            <a:r>
              <a:rPr lang="en-US" sz="1517" dirty="0">
                <a:solidFill>
                  <a:srgbClr val="000000"/>
                </a:solidFill>
                <a:latin typeface="Aileron"/>
                <a:ea typeface="Aileron"/>
                <a:cs typeface="Aileron"/>
                <a:sym typeface="Aileron"/>
              </a:rPr>
              <a:t>Create a capacity-building strategy for data management and use. Engage State and Local education authorities to integrate NEDI into their operational frameworks.</a:t>
            </a:r>
          </a:p>
        </p:txBody>
      </p:sp>
      <p:sp>
        <p:nvSpPr>
          <p:cNvPr id="16" name="TextBox 16"/>
          <p:cNvSpPr txBox="1"/>
          <p:nvPr/>
        </p:nvSpPr>
        <p:spPr>
          <a:xfrm>
            <a:off x="4876612" y="3368944"/>
            <a:ext cx="4663704" cy="1445332"/>
          </a:xfrm>
          <a:prstGeom prst="rect">
            <a:avLst/>
          </a:prstGeom>
        </p:spPr>
        <p:txBody>
          <a:bodyPr lIns="0" tIns="0" rIns="0" bIns="0" rtlCol="0" anchor="t">
            <a:spAutoFit/>
          </a:bodyPr>
          <a:lstStyle/>
          <a:p>
            <a:pPr>
              <a:lnSpc>
                <a:spcPts val="1886"/>
              </a:lnSpc>
            </a:pPr>
            <a:r>
              <a:rPr lang="en-US" sz="1637" b="1" dirty="0">
                <a:solidFill>
                  <a:srgbClr val="5271FF"/>
                </a:solidFill>
                <a:latin typeface="Aileron Bold"/>
                <a:ea typeface="Aileron Bold"/>
                <a:cs typeface="Aileron Bold"/>
                <a:sym typeface="Aileron Bold"/>
              </a:rPr>
              <a:t>MONITORING &amp; EVALUATION</a:t>
            </a:r>
          </a:p>
          <a:p>
            <a:pPr>
              <a:lnSpc>
                <a:spcPts val="1886"/>
              </a:lnSpc>
            </a:pPr>
            <a:endParaRPr lang="en-US" sz="1637" b="1" dirty="0">
              <a:solidFill>
                <a:srgbClr val="5271FF"/>
              </a:solidFill>
              <a:latin typeface="Aileron Bold"/>
              <a:ea typeface="Aileron Bold"/>
              <a:cs typeface="Aileron Bold"/>
              <a:sym typeface="Aileron Bold"/>
            </a:endParaRPr>
          </a:p>
          <a:p>
            <a:pPr>
              <a:lnSpc>
                <a:spcPts val="1886"/>
              </a:lnSpc>
            </a:pPr>
            <a:r>
              <a:rPr lang="en-US" sz="1517" dirty="0">
                <a:solidFill>
                  <a:srgbClr val="000000"/>
                </a:solidFill>
                <a:latin typeface="Aileron"/>
                <a:ea typeface="Aileron"/>
                <a:cs typeface="Aileron"/>
                <a:sym typeface="Aileron"/>
              </a:rPr>
              <a:t>Define KPIs to track the impact of NEDI on education policy and learning outcomes. Publish open-access reports on education trends to maintain </a:t>
            </a:r>
            <a:r>
              <a:rPr lang="en-US" sz="1517" dirty="0" err="1">
                <a:solidFill>
                  <a:srgbClr val="000000"/>
                </a:solidFill>
                <a:latin typeface="Aileron"/>
                <a:ea typeface="Aileron"/>
                <a:cs typeface="Aileron"/>
                <a:sym typeface="Aileron"/>
              </a:rPr>
              <a:t>transperancy</a:t>
            </a:r>
            <a:r>
              <a:rPr lang="en-US" sz="1517" dirty="0">
                <a:solidFill>
                  <a:srgbClr val="000000"/>
                </a:solidFill>
                <a:latin typeface="Aileron"/>
                <a:ea typeface="Aileron"/>
                <a:cs typeface="Aileron"/>
                <a:sym typeface="Aileron"/>
              </a:rPr>
              <a:t> and public engagement</a:t>
            </a:r>
          </a:p>
        </p:txBody>
      </p:sp>
      <p:sp>
        <p:nvSpPr>
          <p:cNvPr id="19" name="Freeform 6">
            <a:extLst>
              <a:ext uri="{FF2B5EF4-FFF2-40B4-BE49-F238E27FC236}">
                <a16:creationId xmlns:a16="http://schemas.microsoft.com/office/drawing/2014/main" id="{ADE063C8-4440-49A9-9438-929B56F3DA5F}"/>
              </a:ext>
            </a:extLst>
          </p:cNvPr>
          <p:cNvSpPr/>
          <p:nvPr/>
        </p:nvSpPr>
        <p:spPr>
          <a:xfrm>
            <a:off x="9930025" y="425450"/>
            <a:ext cx="522075" cy="445227"/>
          </a:xfrm>
          <a:custGeom>
            <a:avLst/>
            <a:gdLst/>
            <a:ahLst/>
            <a:cxnLst/>
            <a:rect l="l" t="t" r="r" b="b"/>
            <a:pathLst>
              <a:path w="522075" h="445227">
                <a:moveTo>
                  <a:pt x="0" y="0"/>
                </a:moveTo>
                <a:lnTo>
                  <a:pt x="522075" y="0"/>
                </a:lnTo>
                <a:lnTo>
                  <a:pt x="522075" y="445227"/>
                </a:lnTo>
                <a:lnTo>
                  <a:pt x="0" y="445227"/>
                </a:lnTo>
                <a:lnTo>
                  <a:pt x="0" y="0"/>
                </a:lnTo>
                <a:close/>
              </a:path>
            </a:pathLst>
          </a:custGeom>
          <a:blipFill>
            <a:blip r:embed="rId2"/>
            <a:stretch>
              <a:fillRect/>
            </a:stretch>
          </a:blipFill>
        </p:spPr>
      </p:sp>
      <p:sp>
        <p:nvSpPr>
          <p:cNvPr id="20" name="Freeform 9">
            <a:extLst>
              <a:ext uri="{FF2B5EF4-FFF2-40B4-BE49-F238E27FC236}">
                <a16:creationId xmlns:a16="http://schemas.microsoft.com/office/drawing/2014/main" id="{501EB2CD-40E7-4DE9-ABDF-FA14DC332783}"/>
              </a:ext>
            </a:extLst>
          </p:cNvPr>
          <p:cNvSpPr/>
          <p:nvPr/>
        </p:nvSpPr>
        <p:spPr>
          <a:xfrm>
            <a:off x="9863482" y="6600698"/>
            <a:ext cx="566928" cy="606552"/>
          </a:xfrm>
          <a:custGeom>
            <a:avLst/>
            <a:gdLst/>
            <a:ahLst/>
            <a:cxnLst/>
            <a:rect l="l" t="t" r="r" b="b"/>
            <a:pathLst>
              <a:path w="566928" h="606552">
                <a:moveTo>
                  <a:pt x="0" y="0"/>
                </a:moveTo>
                <a:lnTo>
                  <a:pt x="566928" y="0"/>
                </a:lnTo>
                <a:lnTo>
                  <a:pt x="566928" y="606552"/>
                </a:lnTo>
                <a:lnTo>
                  <a:pt x="0" y="606552"/>
                </a:lnTo>
                <a:lnTo>
                  <a:pt x="0" y="0"/>
                </a:lnTo>
                <a:close/>
              </a:path>
            </a:pathLst>
          </a:custGeom>
          <a:blipFill>
            <a:blip r:embed="rId3"/>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1299</Words>
  <Application>Microsoft Office PowerPoint</Application>
  <PresentationFormat>Custom</PresentationFormat>
  <Paragraphs>220</Paragraphs>
  <Slides>13</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13</vt:i4>
      </vt:variant>
    </vt:vector>
  </HeadingPairs>
  <TitlesOfParts>
    <vt:vector size="31" baseType="lpstr">
      <vt:lpstr>Georgia</vt:lpstr>
      <vt:lpstr>Canva Sans</vt:lpstr>
      <vt:lpstr>Aileron Bold Italics</vt:lpstr>
      <vt:lpstr>Aileron Italics</vt:lpstr>
      <vt:lpstr>Calibri</vt:lpstr>
      <vt:lpstr>Montserrat 1 Bold</vt:lpstr>
      <vt:lpstr>Aileron Bold</vt:lpstr>
      <vt:lpstr>Arial</vt:lpstr>
      <vt:lpstr>Canva Sans Bold Italics</vt:lpstr>
      <vt:lpstr>Canva Sans Bold</vt:lpstr>
      <vt:lpstr>Canva Sans Italics</vt:lpstr>
      <vt:lpstr>IBM Plex Sans Condensed</vt:lpstr>
      <vt:lpstr>Montserrat 1</vt:lpstr>
      <vt:lpstr>Aileron</vt:lpstr>
      <vt:lpstr>Times New Roman</vt:lpstr>
      <vt:lpstr>League Spartan</vt:lpstr>
      <vt:lpstr>Aileron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2020 UTME STATISTICS OF QUOTA/APPLICATION/ADMISSION BY SCIENCES AND ARTS (NCE)</vt:lpstr>
      <vt:lpstr>2021 UTME STATISTICS OF QUOTA/APPLICATION/ADMISSION BY SCIENCES AND ARTS (NCE)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HME Briefing.pdf</dc:title>
  <dc:creator>FME NEDI</dc:creator>
  <cp:lastModifiedBy>Abubakar Isah</cp:lastModifiedBy>
  <cp:revision>18</cp:revision>
  <dcterms:created xsi:type="dcterms:W3CDTF">2006-08-16T00:00:00Z</dcterms:created>
  <dcterms:modified xsi:type="dcterms:W3CDTF">2025-06-24T09:32:38Z</dcterms:modified>
  <dc:identifier>DAGiQ_xkd-I</dc:identifier>
</cp:coreProperties>
</file>