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5" r:id="rId7"/>
    <p:sldId id="261" r:id="rId8"/>
    <p:sldId id="262" r:id="rId9"/>
    <p:sldId id="270" r:id="rId10"/>
    <p:sldId id="271" r:id="rId11"/>
    <p:sldId id="266" r:id="rId12"/>
    <p:sldId id="263" r:id="rId13"/>
    <p:sldId id="267" r:id="rId14"/>
    <p:sldId id="264" r:id="rId15"/>
    <p:sldId id="268"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29-Jul-25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29-Jul-25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29-Jul-25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29-Jul-25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29-Jul-25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29-Jul-25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29-Jul-25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29-Jul-25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29-Jul-25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29-Jul-25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29-Jul-25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29-Jul-25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29-Jul-25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29-Jul-25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29-Jul-25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29-Jul-25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29-Jul-25</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RELOADING TEACHER EDUCATION THROUGH THE “DUAL MODE APPROACH” </a:t>
            </a:r>
            <a:endParaRPr lang="en-US" dirty="0"/>
          </a:p>
        </p:txBody>
      </p:sp>
      <p:sp>
        <p:nvSpPr>
          <p:cNvPr id="3" name="Subtitle 2"/>
          <p:cNvSpPr>
            <a:spLocks noGrp="1"/>
          </p:cNvSpPr>
          <p:nvPr>
            <p:ph type="subTitle" idx="1"/>
          </p:nvPr>
        </p:nvSpPr>
        <p:spPr/>
        <p:txBody>
          <a:bodyPr/>
          <a:lstStyle/>
          <a:p>
            <a:r>
              <a:rPr lang="en-US" dirty="0" smtClean="0"/>
              <a:t>Prof Kabiru Isyaku OON,FNAE,mni</a:t>
            </a:r>
          </a:p>
          <a:p>
            <a:r>
              <a:rPr lang="en-US" dirty="0" smtClean="0"/>
              <a:t>President , NIGERIAN ACADEMY OF EDUCATION</a:t>
            </a:r>
            <a:endParaRPr lang="en-US" dirty="0"/>
          </a:p>
        </p:txBody>
      </p:sp>
    </p:spTree>
    <p:extLst>
      <p:ext uri="{BB962C8B-B14F-4D97-AF65-F5344CB8AC3E}">
        <p14:creationId xmlns:p14="http://schemas.microsoft.com/office/powerpoint/2010/main" val="381070319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Road to the approval of DUAL MODE</a:t>
            </a:r>
            <a:endParaRPr lang="en-US" dirty="0"/>
          </a:p>
        </p:txBody>
      </p:sp>
      <p:sp>
        <p:nvSpPr>
          <p:cNvPr id="3" name="Content Placeholder 2"/>
          <p:cNvSpPr>
            <a:spLocks noGrp="1"/>
          </p:cNvSpPr>
          <p:nvPr>
            <p:ph idx="1"/>
          </p:nvPr>
        </p:nvSpPr>
        <p:spPr/>
        <p:txBody>
          <a:bodyPr/>
          <a:lstStyle/>
          <a:p>
            <a:r>
              <a:rPr lang="en-US" dirty="0" smtClean="0"/>
              <a:t>Adamu Yabani Committee(1999)</a:t>
            </a:r>
          </a:p>
          <a:p>
            <a:r>
              <a:rPr lang="en-US" dirty="0" smtClean="0"/>
              <a:t>Resource Visits by NUC initiated by NCCE(2003)</a:t>
            </a:r>
          </a:p>
          <a:p>
            <a:r>
              <a:rPr lang="en-US" dirty="0" smtClean="0"/>
              <a:t>Mahmoud Yakubu Committee (2007))</a:t>
            </a:r>
          </a:p>
          <a:p>
            <a:r>
              <a:rPr lang="en-US" dirty="0" smtClean="0"/>
              <a:t>FME Technical Committee(2014)</a:t>
            </a:r>
          </a:p>
          <a:p>
            <a:r>
              <a:rPr lang="en-US" dirty="0" smtClean="0"/>
              <a:t>Dual Mode Act 43 2023.</a:t>
            </a:r>
          </a:p>
          <a:p>
            <a:pPr marL="0" indent="0">
              <a:buNone/>
            </a:pPr>
            <a:r>
              <a:rPr lang="en-US" dirty="0" smtClean="0"/>
              <a:t>Over 20 FCEs and many state COEs are running Degree programmes in affiliation with Universities with Adeyemi dating back to 1980s.</a:t>
            </a:r>
          </a:p>
          <a:p>
            <a:pPr marL="0" indent="0">
              <a:buNone/>
            </a:pPr>
            <a:r>
              <a:rPr lang="en-US" dirty="0" smtClean="0"/>
              <a:t>These colleges must have accreditation by NUC. Colleges use their facilities and their lecturers, and still pay dues to the universities. Some NCE courses are NOT run in the “mother” universities.</a:t>
            </a:r>
            <a:endParaRPr lang="en-US" dirty="0"/>
          </a:p>
        </p:txBody>
      </p:sp>
    </p:spTree>
    <p:extLst>
      <p:ext uri="{BB962C8B-B14F-4D97-AF65-F5344CB8AC3E}">
        <p14:creationId xmlns:p14="http://schemas.microsoft.com/office/powerpoint/2010/main" val="17752134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Challenges</a:t>
            </a:r>
            <a:endParaRPr lang="en-US" dirty="0"/>
          </a:p>
        </p:txBody>
      </p:sp>
      <p:sp>
        <p:nvSpPr>
          <p:cNvPr id="3" name="Content Placeholder 2"/>
          <p:cNvSpPr>
            <a:spLocks noGrp="1"/>
          </p:cNvSpPr>
          <p:nvPr>
            <p:ph idx="1"/>
          </p:nvPr>
        </p:nvSpPr>
        <p:spPr/>
        <p:txBody>
          <a:bodyPr/>
          <a:lstStyle/>
          <a:p>
            <a:r>
              <a:rPr lang="en-US" dirty="0" smtClean="0"/>
              <a:t>Same academic entry requirement with ND and DEGREE programs</a:t>
            </a:r>
          </a:p>
          <a:p>
            <a:r>
              <a:rPr lang="en-US" dirty="0" smtClean="0"/>
              <a:t>Longer period ( minimum of 6 years for degree)</a:t>
            </a:r>
          </a:p>
          <a:p>
            <a:r>
              <a:rPr lang="en-US" dirty="0" smtClean="0"/>
              <a:t>Presence of large number of QUALIFIED but UNEMPLOYED teachers NATIONWIDE.</a:t>
            </a:r>
          </a:p>
          <a:p>
            <a:r>
              <a:rPr lang="en-US" dirty="0" smtClean="0"/>
              <a:t>Dubious or Fake institutions</a:t>
            </a:r>
          </a:p>
          <a:p>
            <a:r>
              <a:rPr lang="en-US" dirty="0" smtClean="0"/>
              <a:t>Short(even </a:t>
            </a:r>
            <a:r>
              <a:rPr lang="en-US" dirty="0" smtClean="0"/>
              <a:t>absence of) </a:t>
            </a:r>
            <a:r>
              <a:rPr lang="en-US" dirty="0" smtClean="0"/>
              <a:t>period of practical</a:t>
            </a:r>
          </a:p>
          <a:p>
            <a:r>
              <a:rPr lang="en-US" dirty="0" smtClean="0"/>
              <a:t>Questionable part-time or DLS programs</a:t>
            </a:r>
          </a:p>
          <a:p>
            <a:r>
              <a:rPr lang="en-US" dirty="0" smtClean="0"/>
              <a:t>Low Status in the society</a:t>
            </a:r>
          </a:p>
          <a:p>
            <a:r>
              <a:rPr lang="en-US" dirty="0" smtClean="0"/>
              <a:t>Lack of conducive working environment</a:t>
            </a:r>
          </a:p>
          <a:p>
            <a:r>
              <a:rPr lang="en-US" dirty="0" smtClean="0"/>
              <a:t>Salary and mobility</a:t>
            </a:r>
            <a:endParaRPr lang="en-US" dirty="0"/>
          </a:p>
        </p:txBody>
      </p:sp>
    </p:spTree>
    <p:extLst>
      <p:ext uri="{BB962C8B-B14F-4D97-AF65-F5344CB8AC3E}">
        <p14:creationId xmlns:p14="http://schemas.microsoft.com/office/powerpoint/2010/main" val="21108358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a:t>
            </a:r>
            <a:r>
              <a:rPr lang="en-US" dirty="0" smtClean="0"/>
              <a:t>trategies for the implementation of the DUAL MODE</a:t>
            </a:r>
            <a:endParaRPr lang="en-US" dirty="0"/>
          </a:p>
        </p:txBody>
      </p:sp>
      <p:sp>
        <p:nvSpPr>
          <p:cNvPr id="3" name="Content Placeholder 2"/>
          <p:cNvSpPr>
            <a:spLocks noGrp="1"/>
          </p:cNvSpPr>
          <p:nvPr>
            <p:ph idx="1"/>
          </p:nvPr>
        </p:nvSpPr>
        <p:spPr>
          <a:xfrm>
            <a:off x="677334" y="1930400"/>
            <a:ext cx="8596668" cy="3880773"/>
          </a:xfrm>
        </p:spPr>
        <p:txBody>
          <a:bodyPr>
            <a:normAutofit fontScale="25000" lnSpcReduction="20000"/>
          </a:bodyPr>
          <a:lstStyle/>
          <a:p>
            <a:pPr marL="0" indent="0">
              <a:buNone/>
            </a:pPr>
            <a:r>
              <a:rPr lang="en-US" sz="5000" dirty="0" smtClean="0"/>
              <a:t>A</a:t>
            </a:r>
            <a:r>
              <a:rPr lang="en-US" sz="5000" b="1" dirty="0" smtClean="0"/>
              <a:t>. Candidates for Teacher Education;</a:t>
            </a:r>
          </a:p>
          <a:p>
            <a:pPr marL="0" indent="0">
              <a:buNone/>
            </a:pPr>
            <a:r>
              <a:rPr lang="en-US" sz="5000" dirty="0" smtClean="0"/>
              <a:t>    Interested/ motivated( balanced in gender, challenges and locations)</a:t>
            </a:r>
          </a:p>
          <a:p>
            <a:pPr marL="0" indent="0">
              <a:buNone/>
            </a:pPr>
            <a:r>
              <a:rPr lang="en-US" sz="5000" dirty="0"/>
              <a:t> </a:t>
            </a:r>
            <a:r>
              <a:rPr lang="en-US" sz="5000" dirty="0" smtClean="0"/>
              <a:t>   Able( among the BEST chosen through tests, practical and interviews)</a:t>
            </a:r>
          </a:p>
          <a:p>
            <a:pPr marL="0" indent="0">
              <a:buNone/>
            </a:pPr>
            <a:r>
              <a:rPr lang="en-US" sz="5000" dirty="0"/>
              <a:t> </a:t>
            </a:r>
            <a:r>
              <a:rPr lang="en-US" sz="5000" dirty="0" smtClean="0"/>
              <a:t>   Sponsorship( Bursary and Bond)</a:t>
            </a:r>
          </a:p>
          <a:p>
            <a:pPr marL="0" indent="0">
              <a:buNone/>
            </a:pPr>
            <a:r>
              <a:rPr lang="en-US" sz="5000" dirty="0"/>
              <a:t>B</a:t>
            </a:r>
            <a:r>
              <a:rPr lang="en-US" sz="5000" dirty="0" smtClean="0"/>
              <a:t>. </a:t>
            </a:r>
            <a:r>
              <a:rPr lang="en-US" sz="5000" b="1" dirty="0" smtClean="0"/>
              <a:t>Admission into Teacher Training</a:t>
            </a:r>
            <a:r>
              <a:rPr lang="en-US" sz="5000" dirty="0" smtClean="0"/>
              <a:t>;</a:t>
            </a:r>
          </a:p>
          <a:p>
            <a:pPr marL="0" indent="0">
              <a:buNone/>
            </a:pPr>
            <a:r>
              <a:rPr lang="en-US" sz="5000" dirty="0" smtClean="0"/>
              <a:t> Like earlier qualifications Grade III and Grade II, NCE will GO but gradually. Therefore,  DUAL MODE is the way.</a:t>
            </a:r>
          </a:p>
          <a:p>
            <a:pPr marL="0" indent="0">
              <a:buNone/>
            </a:pPr>
            <a:r>
              <a:rPr lang="en-US" sz="5000" dirty="0"/>
              <a:t> </a:t>
            </a:r>
            <a:r>
              <a:rPr lang="en-US" sz="5000" dirty="0" smtClean="0"/>
              <a:t>    ‘ NCE(3 years for now, hopefully 2 years in very near future)</a:t>
            </a:r>
          </a:p>
          <a:p>
            <a:pPr marL="0" indent="0">
              <a:buNone/>
            </a:pPr>
            <a:r>
              <a:rPr lang="en-US" sz="5000" dirty="0"/>
              <a:t> </a:t>
            </a:r>
            <a:r>
              <a:rPr lang="en-US" sz="5000" dirty="0" smtClean="0"/>
              <a:t>     B.Ed., </a:t>
            </a:r>
            <a:r>
              <a:rPr lang="en-US" sz="5000" dirty="0" smtClean="0"/>
              <a:t>BA,ED/B.SC.ED </a:t>
            </a:r>
            <a:r>
              <a:rPr lang="en-US" sz="5000" dirty="0" smtClean="0"/>
              <a:t>( 200 Level ONLY )</a:t>
            </a:r>
          </a:p>
          <a:p>
            <a:pPr marL="0" indent="0">
              <a:buNone/>
            </a:pPr>
            <a:r>
              <a:rPr lang="en-US" sz="5000" dirty="0"/>
              <a:t> </a:t>
            </a:r>
            <a:r>
              <a:rPr lang="en-US" sz="5000" dirty="0" smtClean="0"/>
              <a:t>     PGDE and other short courses</a:t>
            </a:r>
          </a:p>
          <a:p>
            <a:pPr marL="0" indent="0">
              <a:buNone/>
            </a:pPr>
            <a:r>
              <a:rPr lang="en-US" sz="5000" dirty="0"/>
              <a:t> </a:t>
            </a:r>
            <a:r>
              <a:rPr lang="en-US" sz="5000" dirty="0" smtClean="0"/>
              <a:t>    Admit ONLY NCE (100L) and Degree(200L) There are many NCE holders seeking places at degree level</a:t>
            </a:r>
            <a:r>
              <a:rPr lang="en-US" sz="5000" dirty="0" smtClean="0"/>
              <a:t>.</a:t>
            </a:r>
          </a:p>
          <a:p>
            <a:pPr marL="0" indent="0">
              <a:buNone/>
            </a:pPr>
            <a:r>
              <a:rPr lang="en-US" sz="5000" dirty="0" smtClean="0"/>
              <a:t>The whole Institution is GEARED towards TEACHER EDUCATION (</a:t>
            </a:r>
            <a:r>
              <a:rPr lang="en-US" sz="5000" dirty="0" err="1" smtClean="0"/>
              <a:t>Cp</a:t>
            </a:r>
            <a:r>
              <a:rPr lang="en-US" sz="5000" dirty="0" smtClean="0"/>
              <a:t> borrowing </a:t>
            </a:r>
            <a:r>
              <a:rPr lang="en-US" sz="5000" dirty="0" err="1" smtClean="0"/>
              <a:t>courses,Issues</a:t>
            </a:r>
            <a:r>
              <a:rPr lang="en-US" sz="5000" dirty="0" smtClean="0"/>
              <a:t> of TP, Special courses like PES and ECCDE.</a:t>
            </a:r>
            <a:endParaRPr lang="en-US" sz="5000" dirty="0" smtClean="0"/>
          </a:p>
        </p:txBody>
      </p:sp>
    </p:spTree>
    <p:extLst>
      <p:ext uri="{BB962C8B-B14F-4D97-AF65-F5344CB8AC3E}">
        <p14:creationId xmlns:p14="http://schemas.microsoft.com/office/powerpoint/2010/main" val="387182511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a:t>
            </a:r>
            <a:r>
              <a:rPr lang="en-US" dirty="0" smtClean="0"/>
              <a:t>trategies for the implementation of the DUAL MODE</a:t>
            </a:r>
            <a:endParaRPr lang="en-US" dirty="0"/>
          </a:p>
        </p:txBody>
      </p:sp>
      <p:sp>
        <p:nvSpPr>
          <p:cNvPr id="3" name="Content Placeholder 2"/>
          <p:cNvSpPr>
            <a:spLocks noGrp="1"/>
          </p:cNvSpPr>
          <p:nvPr>
            <p:ph idx="1"/>
          </p:nvPr>
        </p:nvSpPr>
        <p:spPr>
          <a:xfrm>
            <a:off x="677334" y="1930400"/>
            <a:ext cx="8596668" cy="3880773"/>
          </a:xfrm>
        </p:spPr>
        <p:txBody>
          <a:bodyPr>
            <a:normAutofit fontScale="25000" lnSpcReduction="20000"/>
          </a:bodyPr>
          <a:lstStyle/>
          <a:p>
            <a:pPr marL="0" indent="0">
              <a:buNone/>
            </a:pPr>
            <a:r>
              <a:rPr lang="en-US" sz="5000" dirty="0" smtClean="0"/>
              <a:t>  </a:t>
            </a:r>
          </a:p>
          <a:p>
            <a:pPr marL="0" indent="0">
              <a:buNone/>
            </a:pPr>
            <a:endParaRPr lang="en-US" sz="5000" dirty="0" smtClean="0"/>
          </a:p>
          <a:p>
            <a:pPr marL="0" indent="0">
              <a:buNone/>
            </a:pPr>
            <a:r>
              <a:rPr lang="en-US" sz="8000" dirty="0">
                <a:latin typeface="Times New Roman" panose="02020603050405020304" pitchFamily="18" charset="0"/>
                <a:cs typeface="Times New Roman" panose="02020603050405020304" pitchFamily="18" charset="0"/>
              </a:rPr>
              <a:t> </a:t>
            </a:r>
            <a:r>
              <a:rPr lang="en-US" sz="8000" dirty="0" smtClean="0">
                <a:latin typeface="Times New Roman" panose="02020603050405020304" pitchFamily="18" charset="0"/>
                <a:cs typeface="Times New Roman" panose="02020603050405020304" pitchFamily="18" charset="0"/>
              </a:rPr>
              <a:t> C</a:t>
            </a:r>
            <a:r>
              <a:rPr lang="en-US" sz="8000" b="1" dirty="0" smtClean="0">
                <a:latin typeface="Times New Roman" panose="02020603050405020304" pitchFamily="18" charset="0"/>
                <a:cs typeface="Times New Roman" panose="02020603050405020304" pitchFamily="18" charset="0"/>
              </a:rPr>
              <a:t>. Training</a:t>
            </a:r>
          </a:p>
          <a:p>
            <a:pPr marL="0" indent="0">
              <a:buNone/>
            </a:pPr>
            <a:r>
              <a:rPr lang="en-US" sz="8000" dirty="0">
                <a:latin typeface="Times New Roman" panose="02020603050405020304" pitchFamily="18" charset="0"/>
                <a:cs typeface="Times New Roman" panose="02020603050405020304" pitchFamily="18" charset="0"/>
              </a:rPr>
              <a:t> </a:t>
            </a:r>
            <a:r>
              <a:rPr lang="en-US" sz="8000" dirty="0" smtClean="0">
                <a:latin typeface="Times New Roman" panose="02020603050405020304" pitchFamily="18" charset="0"/>
                <a:cs typeface="Times New Roman" panose="02020603050405020304" pitchFamily="18" charset="0"/>
              </a:rPr>
              <a:t>     Knowledge of RELEVANT Subjects</a:t>
            </a:r>
          </a:p>
          <a:p>
            <a:pPr marL="0" indent="0">
              <a:buNone/>
            </a:pPr>
            <a:r>
              <a:rPr lang="en-US" sz="8000" dirty="0">
                <a:latin typeface="Times New Roman" panose="02020603050405020304" pitchFamily="18" charset="0"/>
                <a:cs typeface="Times New Roman" panose="02020603050405020304" pitchFamily="18" charset="0"/>
              </a:rPr>
              <a:t> </a:t>
            </a:r>
            <a:r>
              <a:rPr lang="en-US" sz="8000" dirty="0" smtClean="0">
                <a:latin typeface="Times New Roman" panose="02020603050405020304" pitchFamily="18" charset="0"/>
                <a:cs typeface="Times New Roman" panose="02020603050405020304" pitchFamily="18" charset="0"/>
              </a:rPr>
              <a:t>    Specialization(levels</a:t>
            </a:r>
            <a:r>
              <a:rPr lang="en-US" sz="8000" dirty="0" smtClean="0">
                <a:latin typeface="Times New Roman" panose="02020603050405020304" pitchFamily="18" charset="0"/>
                <a:cs typeface="Times New Roman" panose="02020603050405020304" pitchFamily="18" charset="0"/>
              </a:rPr>
              <a:t>) and courses like ECCDE and PES</a:t>
            </a:r>
            <a:endParaRPr lang="en-US" sz="8000" dirty="0" smtClean="0">
              <a:latin typeface="Times New Roman" panose="02020603050405020304" pitchFamily="18" charset="0"/>
              <a:cs typeface="Times New Roman" panose="02020603050405020304" pitchFamily="18" charset="0"/>
            </a:endParaRPr>
          </a:p>
          <a:p>
            <a:pPr marL="0" indent="0">
              <a:buNone/>
            </a:pPr>
            <a:r>
              <a:rPr lang="en-US" sz="8000" dirty="0">
                <a:latin typeface="Times New Roman" panose="02020603050405020304" pitchFamily="18" charset="0"/>
                <a:cs typeface="Times New Roman" panose="02020603050405020304" pitchFamily="18" charset="0"/>
              </a:rPr>
              <a:t> </a:t>
            </a:r>
            <a:r>
              <a:rPr lang="en-US" sz="8000" dirty="0" smtClean="0">
                <a:latin typeface="Times New Roman" panose="02020603050405020304" pitchFamily="18" charset="0"/>
                <a:cs typeface="Times New Roman" panose="02020603050405020304" pitchFamily="18" charset="0"/>
              </a:rPr>
              <a:t>    Methodologies/ Pedagogies relevant to subjects and levels( including ICT)</a:t>
            </a:r>
          </a:p>
          <a:p>
            <a:pPr marL="0" indent="0">
              <a:buNone/>
            </a:pPr>
            <a:r>
              <a:rPr lang="en-US" sz="8000" dirty="0">
                <a:latin typeface="Times New Roman" panose="02020603050405020304" pitchFamily="18" charset="0"/>
                <a:cs typeface="Times New Roman" panose="02020603050405020304" pitchFamily="18" charset="0"/>
              </a:rPr>
              <a:t> </a:t>
            </a:r>
            <a:r>
              <a:rPr lang="en-US" sz="8000" dirty="0" smtClean="0">
                <a:latin typeface="Times New Roman" panose="02020603050405020304" pitchFamily="18" charset="0"/>
                <a:cs typeface="Times New Roman" panose="02020603050405020304" pitchFamily="18" charset="0"/>
              </a:rPr>
              <a:t>    Long period of Practical( in functional schools with lead teachers/mentors)</a:t>
            </a:r>
          </a:p>
          <a:p>
            <a:pPr marL="0" indent="0">
              <a:buNone/>
            </a:pPr>
            <a:r>
              <a:rPr lang="en-US" sz="8000" dirty="0">
                <a:latin typeface="Times New Roman" panose="02020603050405020304" pitchFamily="18" charset="0"/>
                <a:cs typeface="Times New Roman" panose="02020603050405020304" pitchFamily="18" charset="0"/>
              </a:rPr>
              <a:t> </a:t>
            </a:r>
            <a:r>
              <a:rPr lang="en-US" sz="8000" dirty="0" smtClean="0">
                <a:latin typeface="Times New Roman" panose="02020603050405020304" pitchFamily="18" charset="0"/>
                <a:cs typeface="Times New Roman" panose="02020603050405020304" pitchFamily="18" charset="0"/>
              </a:rPr>
              <a:t>     Involve other specialists  to handle special areas ( </a:t>
            </a:r>
            <a:r>
              <a:rPr lang="en-US" sz="8000" dirty="0" err="1" smtClean="0">
                <a:latin typeface="Times New Roman" panose="02020603050405020304" pitchFamily="18" charset="0"/>
                <a:cs typeface="Times New Roman" panose="02020603050405020304" pitchFamily="18" charset="0"/>
              </a:rPr>
              <a:t>eg</a:t>
            </a:r>
            <a:r>
              <a:rPr lang="en-US" sz="8000" dirty="0" smtClean="0">
                <a:latin typeface="Times New Roman" panose="02020603050405020304" pitchFamily="18" charset="0"/>
                <a:cs typeface="Times New Roman" panose="02020603050405020304" pitchFamily="18" charset="0"/>
              </a:rPr>
              <a:t> Experts in Health, Safety ,Environment etc</a:t>
            </a:r>
            <a:r>
              <a:rPr lang="en-US" sz="8000" dirty="0" smtClean="0">
                <a:latin typeface="Times New Roman" panose="02020603050405020304" pitchFamily="18" charset="0"/>
                <a:cs typeface="Times New Roman" panose="02020603050405020304" pitchFamily="18" charset="0"/>
              </a:rPr>
              <a:t>)</a:t>
            </a:r>
          </a:p>
          <a:p>
            <a:pPr marL="0" indent="0">
              <a:buNone/>
            </a:pPr>
            <a:r>
              <a:rPr lang="en-US" sz="8000" dirty="0">
                <a:latin typeface="Times New Roman" panose="02020603050405020304" pitchFamily="18" charset="0"/>
                <a:cs typeface="Times New Roman" panose="02020603050405020304" pitchFamily="18" charset="0"/>
              </a:rPr>
              <a:t> </a:t>
            </a:r>
            <a:r>
              <a:rPr lang="en-US" sz="8000" dirty="0" smtClean="0">
                <a:latin typeface="Times New Roman" panose="02020603050405020304" pitchFamily="18" charset="0"/>
                <a:cs typeface="Times New Roman" panose="02020603050405020304" pitchFamily="18" charset="0"/>
              </a:rPr>
              <a:t>    Using Head teachers and senior Masters as mentors especially during TP and other Practical engagements..</a:t>
            </a:r>
            <a:endParaRPr lang="en-US" sz="8000" dirty="0" smtClean="0">
              <a:latin typeface="Times New Roman" panose="02020603050405020304" pitchFamily="18" charset="0"/>
              <a:cs typeface="Times New Roman" panose="02020603050405020304" pitchFamily="18" charset="0"/>
            </a:endParaRPr>
          </a:p>
          <a:p>
            <a:pPr marL="0" indent="0">
              <a:buNone/>
            </a:pPr>
            <a:r>
              <a:rPr lang="en-US" sz="5000" dirty="0" smtClean="0"/>
              <a:t>     </a:t>
            </a:r>
          </a:p>
          <a:p>
            <a:pPr marL="0" indent="0">
              <a:buNone/>
            </a:pPr>
            <a:r>
              <a:rPr lang="en-US" dirty="0"/>
              <a:t> </a:t>
            </a:r>
            <a:r>
              <a:rPr lang="en-US" dirty="0" smtClean="0"/>
              <a:t>   </a:t>
            </a:r>
          </a:p>
          <a:p>
            <a:pPr marL="0" indent="0">
              <a:buNone/>
            </a:pPr>
            <a:endParaRPr lang="en-US" dirty="0" smtClean="0"/>
          </a:p>
          <a:p>
            <a:pPr marL="0" indent="0">
              <a:buNone/>
            </a:pPr>
            <a:r>
              <a:rPr lang="en-US" dirty="0"/>
              <a:t> </a:t>
            </a:r>
            <a:r>
              <a:rPr lang="en-US" dirty="0" smtClean="0"/>
              <a:t>   </a:t>
            </a:r>
            <a:endParaRPr lang="en-US" dirty="0"/>
          </a:p>
        </p:txBody>
      </p:sp>
    </p:spTree>
    <p:extLst>
      <p:ext uri="{BB962C8B-B14F-4D97-AF65-F5344CB8AC3E}">
        <p14:creationId xmlns:p14="http://schemas.microsoft.com/office/powerpoint/2010/main" val="387182511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Strategies cont.</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n-US" dirty="0" smtClean="0"/>
              <a:t>D</a:t>
            </a:r>
            <a:r>
              <a:rPr lang="en-US" dirty="0" smtClean="0">
                <a:latin typeface="Times New Roman" panose="02020603050405020304" pitchFamily="18" charset="0"/>
                <a:cs typeface="Times New Roman" panose="02020603050405020304" pitchFamily="18" charset="0"/>
              </a:rPr>
              <a:t>. </a:t>
            </a:r>
            <a:r>
              <a:rPr lang="en-US" sz="1900" b="1" dirty="0">
                <a:latin typeface="Times New Roman" panose="02020603050405020304" pitchFamily="18" charset="0"/>
                <a:cs typeface="Times New Roman" panose="02020603050405020304" pitchFamily="18" charset="0"/>
              </a:rPr>
              <a:t>Service</a:t>
            </a:r>
            <a:r>
              <a:rPr lang="en-US" dirty="0">
                <a:latin typeface="Times New Roman" panose="02020603050405020304" pitchFamily="18" charset="0"/>
                <a:cs typeface="Times New Roman" panose="02020603050405020304" pitchFamily="18" charset="0"/>
              </a:rPr>
              <a:t>.</a:t>
            </a:r>
          </a:p>
          <a:p>
            <a:pPr marL="0" indent="0">
              <a:buNone/>
            </a:pP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    Mop up ALL QUALIFIED but UNEMPLOYED teachers.</a:t>
            </a:r>
          </a:p>
          <a:p>
            <a:pPr marL="0" indent="0">
              <a:buNone/>
            </a:pP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       Attachment  </a:t>
            </a:r>
            <a:r>
              <a:rPr lang="en-US" dirty="0">
                <a:latin typeface="Times New Roman" panose="02020603050405020304" pitchFamily="18" charset="0"/>
                <a:cs typeface="Times New Roman" panose="02020603050405020304" pitchFamily="18" charset="0"/>
              </a:rPr>
              <a:t>to Mentors ,</a:t>
            </a:r>
            <a:r>
              <a:rPr lang="en-US" dirty="0" smtClean="0">
                <a:latin typeface="Times New Roman" panose="02020603050405020304" pitchFamily="18" charset="0"/>
                <a:cs typeface="Times New Roman" panose="02020603050405020304" pitchFamily="18" charset="0"/>
              </a:rPr>
              <a:t> Clusters and professional bodies.</a:t>
            </a:r>
            <a:endParaRPr lang="en-US" dirty="0">
              <a:latin typeface="Times New Roman" panose="02020603050405020304" pitchFamily="18" charset="0"/>
              <a:cs typeface="Times New Roman" panose="02020603050405020304" pitchFamily="18" charset="0"/>
            </a:endParaRPr>
          </a:p>
          <a:p>
            <a:pPr marL="0" indent="0">
              <a:buNone/>
            </a:pP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 Conducive Facilities, Textual materials(OER) and Equipment)</a:t>
            </a:r>
          </a:p>
          <a:p>
            <a:pPr marL="0" indent="0">
              <a:buNone/>
            </a:pP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      Effective Quality Assurance and Licenses</a:t>
            </a:r>
          </a:p>
          <a:p>
            <a:pPr marL="0" indent="0">
              <a:buNone/>
            </a:pP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      Mandatory Continuous Professional Development(on and offline)</a:t>
            </a:r>
          </a:p>
          <a:p>
            <a:pPr marL="0" indent="0">
              <a:buNone/>
            </a:pP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      Clearly defined CAREER PATHS and opportunities for self development &amp; mobility</a:t>
            </a:r>
          </a:p>
          <a:p>
            <a:pPr marL="0" indent="0">
              <a:buNone/>
            </a:pP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      Regular and adequate salary, allowances and other incentives and</a:t>
            </a:r>
          </a:p>
          <a:p>
            <a:pPr marL="0" indent="0">
              <a:buNone/>
            </a:pP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      Assurance of PENSION and other retirement benefits.</a:t>
            </a:r>
          </a:p>
          <a:p>
            <a:pPr marL="0" indent="0">
              <a:buNone/>
            </a:pPr>
            <a:endParaRPr lang="en-US" dirty="0" smtClean="0"/>
          </a:p>
          <a:p>
            <a:pPr marL="0" indent="0">
              <a:buNone/>
            </a:pPr>
            <a:r>
              <a:rPr lang="en-US" dirty="0" smtClean="0">
                <a:solidFill>
                  <a:srgbClr val="FF0000"/>
                </a:solidFill>
              </a:rPr>
              <a:t> </a:t>
            </a:r>
          </a:p>
          <a:p>
            <a:pPr marL="0" indent="0">
              <a:buNone/>
            </a:pPr>
            <a:endParaRPr lang="en-US" dirty="0">
              <a:solidFill>
                <a:srgbClr val="FF0000"/>
              </a:solidFill>
            </a:endParaRPr>
          </a:p>
          <a:p>
            <a:pPr marL="0" indent="0">
              <a:buNone/>
            </a:pPr>
            <a:endParaRPr lang="en-US" dirty="0"/>
          </a:p>
          <a:p>
            <a:endParaRPr lang="en-US" dirty="0"/>
          </a:p>
        </p:txBody>
      </p:sp>
    </p:spTree>
    <p:extLst>
      <p:ext uri="{BB962C8B-B14F-4D97-AF65-F5344CB8AC3E}">
        <p14:creationId xmlns:p14="http://schemas.microsoft.com/office/powerpoint/2010/main" val="126384472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0" y="1166843"/>
            <a:ext cx="6096000" cy="5109091"/>
          </a:xfrm>
          <a:prstGeom prst="rect">
            <a:avLst/>
          </a:prstGeom>
        </p:spPr>
        <p:txBody>
          <a:bodyPr>
            <a:spAutoFit/>
          </a:bodyPr>
          <a:lstStyle/>
          <a:p>
            <a:r>
              <a:rPr lang="en-US" dirty="0" smtClean="0"/>
              <a:t>E. </a:t>
            </a:r>
            <a:r>
              <a:rPr lang="en-US" sz="2000" b="1" dirty="0" smtClean="0"/>
              <a:t>Conversion</a:t>
            </a:r>
            <a:r>
              <a:rPr lang="en-US" sz="2000" b="1" dirty="0"/>
              <a:t>, Establishment or </a:t>
            </a:r>
            <a:r>
              <a:rPr lang="en-US" sz="2000" b="1" dirty="0" smtClean="0"/>
              <a:t>Expansion</a:t>
            </a:r>
            <a:endParaRPr lang="en-US" sz="2000" b="1" dirty="0"/>
          </a:p>
          <a:p>
            <a:r>
              <a:rPr lang="en-US" dirty="0">
                <a:solidFill>
                  <a:schemeClr val="tx1">
                    <a:lumMod val="95000"/>
                    <a:lumOff val="5000"/>
                  </a:schemeClr>
                </a:solidFill>
              </a:rPr>
              <a:t>     The Government and the National Assembly is </a:t>
            </a:r>
            <a:r>
              <a:rPr lang="en-US" dirty="0" smtClean="0">
                <a:solidFill>
                  <a:schemeClr val="tx1">
                    <a:lumMod val="95000"/>
                    <a:lumOff val="5000"/>
                  </a:schemeClr>
                </a:solidFill>
              </a:rPr>
              <a:t>on overdrive </a:t>
            </a:r>
            <a:r>
              <a:rPr lang="en-US" dirty="0">
                <a:solidFill>
                  <a:schemeClr val="tx1">
                    <a:lumMod val="95000"/>
                    <a:lumOff val="5000"/>
                  </a:schemeClr>
                </a:solidFill>
              </a:rPr>
              <a:t>in the </a:t>
            </a:r>
            <a:r>
              <a:rPr lang="en-US" dirty="0" smtClean="0">
                <a:solidFill>
                  <a:schemeClr val="tx1">
                    <a:lumMod val="95000"/>
                    <a:lumOff val="5000"/>
                  </a:schemeClr>
                </a:solidFill>
              </a:rPr>
              <a:t>conversion of </a:t>
            </a:r>
            <a:r>
              <a:rPr lang="en-US" dirty="0">
                <a:solidFill>
                  <a:schemeClr val="tx1">
                    <a:lumMod val="95000"/>
                    <a:lumOff val="5000"/>
                  </a:schemeClr>
                </a:solidFill>
              </a:rPr>
              <a:t>Colleges to Universities and establishment of more colleges without marching funds. This is not healthy for the institutions charged with the production of teachers that will teach the next generation</a:t>
            </a:r>
            <a:r>
              <a:rPr lang="en-US" dirty="0" smtClean="0">
                <a:solidFill>
                  <a:schemeClr val="tx1">
                    <a:lumMod val="95000"/>
                    <a:lumOff val="5000"/>
                  </a:schemeClr>
                </a:solidFill>
              </a:rPr>
              <a:t>. All rely heavily on TETfund!!!</a:t>
            </a:r>
            <a:endParaRPr lang="en-US" dirty="0" smtClean="0">
              <a:solidFill>
                <a:schemeClr val="tx1">
                  <a:lumMod val="95000"/>
                  <a:lumOff val="5000"/>
                </a:schemeClr>
              </a:solidFill>
            </a:endParaRPr>
          </a:p>
          <a:p>
            <a:endParaRPr lang="en-US" dirty="0">
              <a:solidFill>
                <a:schemeClr val="tx1">
                  <a:lumMod val="95000"/>
                  <a:lumOff val="5000"/>
                </a:schemeClr>
              </a:solidFill>
            </a:endParaRPr>
          </a:p>
          <a:p>
            <a:r>
              <a:rPr lang="en-US" dirty="0">
                <a:solidFill>
                  <a:schemeClr val="tx1">
                    <a:lumMod val="95000"/>
                    <a:lumOff val="5000"/>
                  </a:schemeClr>
                </a:solidFill>
              </a:rPr>
              <a:t>Conversion is not necessary since  there examples all over the world where institutions retain their names but with expanded mandates </a:t>
            </a:r>
            <a:r>
              <a:rPr lang="en-US" dirty="0" smtClean="0">
                <a:solidFill>
                  <a:schemeClr val="tx1">
                    <a:lumMod val="95000"/>
                    <a:lumOff val="5000"/>
                  </a:schemeClr>
                </a:solidFill>
              </a:rPr>
              <a:t>e.g. </a:t>
            </a:r>
            <a:r>
              <a:rPr lang="en-US" dirty="0">
                <a:solidFill>
                  <a:schemeClr val="tx1">
                    <a:lumMod val="95000"/>
                    <a:lumOff val="5000"/>
                  </a:schemeClr>
                </a:solidFill>
              </a:rPr>
              <a:t>Teachers’ College </a:t>
            </a:r>
            <a:r>
              <a:rPr lang="en-US" dirty="0" smtClean="0">
                <a:solidFill>
                  <a:schemeClr val="tx1">
                    <a:lumMod val="95000"/>
                    <a:lumOff val="5000"/>
                  </a:schemeClr>
                </a:solidFill>
              </a:rPr>
              <a:t>Columbia USA, </a:t>
            </a:r>
            <a:r>
              <a:rPr lang="en-US" dirty="0">
                <a:solidFill>
                  <a:schemeClr val="tx1">
                    <a:lumMod val="95000"/>
                    <a:lumOff val="5000"/>
                  </a:schemeClr>
                </a:solidFill>
              </a:rPr>
              <a:t>Bolton </a:t>
            </a:r>
            <a:r>
              <a:rPr lang="en-US" dirty="0" smtClean="0">
                <a:solidFill>
                  <a:schemeClr val="tx1">
                    <a:lumMod val="95000"/>
                    <a:lumOff val="5000"/>
                  </a:schemeClr>
                </a:solidFill>
              </a:rPr>
              <a:t>Polytechnic</a:t>
            </a:r>
            <a:r>
              <a:rPr lang="en-US" dirty="0" smtClean="0">
                <a:solidFill>
                  <a:schemeClr val="tx1">
                    <a:lumMod val="95000"/>
                    <a:lumOff val="5000"/>
                  </a:schemeClr>
                </a:solidFill>
              </a:rPr>
              <a:t>, India, Botswana, Lesotho </a:t>
            </a:r>
            <a:r>
              <a:rPr lang="en-US" dirty="0" smtClean="0">
                <a:solidFill>
                  <a:schemeClr val="tx1">
                    <a:lumMod val="95000"/>
                    <a:lumOff val="5000"/>
                  </a:schemeClr>
                </a:solidFill>
              </a:rPr>
              <a:t>etc</a:t>
            </a:r>
            <a:endParaRPr lang="en-US" dirty="0">
              <a:solidFill>
                <a:schemeClr val="tx1">
                  <a:lumMod val="95000"/>
                  <a:lumOff val="5000"/>
                </a:schemeClr>
              </a:solidFill>
            </a:endParaRPr>
          </a:p>
          <a:p>
            <a:endParaRPr lang="en-US" dirty="0">
              <a:solidFill>
                <a:schemeClr val="tx1">
                  <a:lumMod val="95000"/>
                  <a:lumOff val="5000"/>
                </a:schemeClr>
              </a:solidFill>
            </a:endParaRPr>
          </a:p>
          <a:p>
            <a:r>
              <a:rPr lang="en-US" dirty="0">
                <a:solidFill>
                  <a:schemeClr val="tx1">
                    <a:lumMod val="95000"/>
                    <a:lumOff val="5000"/>
                  </a:schemeClr>
                </a:solidFill>
              </a:rPr>
              <a:t>This should be halted. Government should make sure the current colleges are well equipped and staffed before embarking on new ones. </a:t>
            </a:r>
          </a:p>
          <a:p>
            <a:endParaRPr lang="en-US" dirty="0">
              <a:solidFill>
                <a:srgbClr val="FF0000"/>
              </a:solidFill>
            </a:endParaRPr>
          </a:p>
        </p:txBody>
      </p:sp>
    </p:spTree>
    <p:extLst>
      <p:ext uri="{BB962C8B-B14F-4D97-AF65-F5344CB8AC3E}">
        <p14:creationId xmlns:p14="http://schemas.microsoft.com/office/powerpoint/2010/main" val="491453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Notable Quotations and Policies</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ASHBY(1963)</a:t>
            </a:r>
          </a:p>
          <a:p>
            <a:pPr marL="0" indent="0">
              <a:buNone/>
            </a:pPr>
            <a:r>
              <a:rPr lang="en-US" dirty="0" smtClean="0">
                <a:solidFill>
                  <a:srgbClr val="FF0000"/>
                </a:solidFill>
              </a:rPr>
              <a:t>‘No Education system can be stronger than its TEACHERS</a:t>
            </a:r>
            <a:r>
              <a:rPr lang="en-US" dirty="0" smtClean="0"/>
              <a:t>’</a:t>
            </a:r>
          </a:p>
          <a:p>
            <a:pPr marL="0" lvl="0" indent="0">
              <a:buNone/>
            </a:pPr>
            <a:r>
              <a:rPr lang="en-GB" i="1" dirty="0"/>
              <a:t>“The chief deficiencies of the Educational Systems are </a:t>
            </a:r>
            <a:r>
              <a:rPr lang="en-GB" i="1" u="sng" dirty="0"/>
              <a:t>a lack of balance,</a:t>
            </a:r>
            <a:r>
              <a:rPr lang="en-GB" i="1" dirty="0"/>
              <a:t> both in its structure and its geographical distribution, and a tendency for the aspiration of those who plan Education </a:t>
            </a:r>
            <a:r>
              <a:rPr lang="en-GB" i="1" u="sng" dirty="0"/>
              <a:t>to outrun the money</a:t>
            </a:r>
            <a:r>
              <a:rPr lang="en-GB" i="1" dirty="0"/>
              <a:t> and </a:t>
            </a:r>
            <a:r>
              <a:rPr lang="en-GB" i="1" u="sng" dirty="0"/>
              <a:t>Teachers</a:t>
            </a:r>
            <a:r>
              <a:rPr lang="en-GB" i="1" dirty="0"/>
              <a:t> available”.</a:t>
            </a:r>
            <a:endParaRPr lang="en-US" dirty="0"/>
          </a:p>
          <a:p>
            <a:pPr marL="0" indent="0">
              <a:buNone/>
            </a:pPr>
            <a:endParaRPr lang="en-US" dirty="0" smtClean="0"/>
          </a:p>
          <a:p>
            <a:pPr marL="0" indent="0">
              <a:buNone/>
            </a:pPr>
            <a:r>
              <a:rPr lang="en-US" dirty="0" smtClean="0"/>
              <a:t>MATSUURA( 2004) Former DG UNESCO</a:t>
            </a:r>
          </a:p>
          <a:p>
            <a:pPr marL="0" indent="0">
              <a:buNone/>
            </a:pPr>
            <a:r>
              <a:rPr lang="en-US" dirty="0" smtClean="0"/>
              <a:t>“ The challenge is more than one of numbers. The quality of teachers and teaching is also essential to learning outcomes. This implies an Education system that attracts and retain  </a:t>
            </a:r>
            <a:r>
              <a:rPr lang="en-US" dirty="0" smtClean="0">
                <a:solidFill>
                  <a:srgbClr val="FF0000"/>
                </a:solidFill>
              </a:rPr>
              <a:t>a WELL TRAINED, MOTIVATED and GENDER BALANCED teaching staff; it implies a system that SUPPORTS teachers in the classroom as well as in their CONTINUED PROFESSIONAL DEVELOPMENT”</a:t>
            </a:r>
          </a:p>
          <a:p>
            <a:pPr marL="0" indent="0">
              <a:buNone/>
            </a:pPr>
            <a:r>
              <a:rPr lang="en-GB" dirty="0"/>
              <a:t>Daniel (2010) </a:t>
            </a:r>
            <a:r>
              <a:rPr lang="en-GB" dirty="0" smtClean="0"/>
              <a:t> Former President COL </a:t>
            </a:r>
            <a:endParaRPr lang="en-US" dirty="0"/>
          </a:p>
          <a:p>
            <a:pPr marL="0" indent="0">
              <a:buNone/>
            </a:pPr>
            <a:r>
              <a:rPr lang="en-GB" dirty="0"/>
              <a:t>“Government have realised that teachers supply is a complex equation and that the shortage will not solve itself. The three variables in the equation are </a:t>
            </a:r>
            <a:r>
              <a:rPr lang="en-GB" b="1" u="sng" dirty="0">
                <a:solidFill>
                  <a:srgbClr val="FF0000"/>
                </a:solidFill>
              </a:rPr>
              <a:t>recruiting people who WANT</a:t>
            </a:r>
            <a:r>
              <a:rPr lang="en-GB" dirty="0">
                <a:solidFill>
                  <a:srgbClr val="FF0000"/>
                </a:solidFill>
              </a:rPr>
              <a:t> to be teachers, </a:t>
            </a:r>
            <a:r>
              <a:rPr lang="en-GB" b="1" u="sng" dirty="0">
                <a:solidFill>
                  <a:srgbClr val="FF0000"/>
                </a:solidFill>
              </a:rPr>
              <a:t>training</a:t>
            </a:r>
            <a:r>
              <a:rPr lang="en-GB" dirty="0">
                <a:solidFill>
                  <a:srgbClr val="FF0000"/>
                </a:solidFill>
              </a:rPr>
              <a:t> </a:t>
            </a:r>
            <a:r>
              <a:rPr lang="en-GB" b="1" u="sng" dirty="0" smtClean="0">
                <a:solidFill>
                  <a:srgbClr val="FF0000"/>
                </a:solidFill>
              </a:rPr>
              <a:t>them</a:t>
            </a:r>
            <a:r>
              <a:rPr lang="en-GB" dirty="0" smtClean="0">
                <a:solidFill>
                  <a:srgbClr val="FF0000"/>
                </a:solidFill>
              </a:rPr>
              <a:t> </a:t>
            </a:r>
            <a:r>
              <a:rPr lang="en-GB" b="1" u="sng" dirty="0">
                <a:solidFill>
                  <a:srgbClr val="FF0000"/>
                </a:solidFill>
              </a:rPr>
              <a:t>appropriately</a:t>
            </a:r>
            <a:r>
              <a:rPr lang="en-GB" dirty="0">
                <a:solidFill>
                  <a:srgbClr val="FF0000"/>
                </a:solidFill>
              </a:rPr>
              <a:t> and </a:t>
            </a:r>
            <a:r>
              <a:rPr lang="en-GB" b="1" u="sng" dirty="0">
                <a:solidFill>
                  <a:srgbClr val="FF0000"/>
                </a:solidFill>
              </a:rPr>
              <a:t>RETAINING</a:t>
            </a:r>
            <a:r>
              <a:rPr lang="en-GB" dirty="0">
                <a:solidFill>
                  <a:srgbClr val="FF0000"/>
                </a:solidFill>
              </a:rPr>
              <a:t> them in the Profession”</a:t>
            </a:r>
            <a:endParaRPr lang="en-US" dirty="0">
              <a:solidFill>
                <a:srgbClr val="FF0000"/>
              </a:solidFill>
            </a:endParaRPr>
          </a:p>
          <a:p>
            <a:pPr marL="0" indent="0">
              <a:buNone/>
            </a:pPr>
            <a:endParaRPr lang="en-US" dirty="0" smtClean="0"/>
          </a:p>
          <a:p>
            <a:pPr marL="0" indent="0">
              <a:buNone/>
            </a:pPr>
            <a:endParaRPr lang="en-US" dirty="0" smtClean="0"/>
          </a:p>
          <a:p>
            <a:pPr marL="0" indent="0">
              <a:buNone/>
            </a:pPr>
            <a:endParaRPr lang="en-US" dirty="0"/>
          </a:p>
        </p:txBody>
      </p:sp>
    </p:spTree>
    <p:extLst>
      <p:ext uri="{BB962C8B-B14F-4D97-AF65-F5344CB8AC3E}">
        <p14:creationId xmlns:p14="http://schemas.microsoft.com/office/powerpoint/2010/main" val="44221271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Notable Quotations and Policies cont.</a:t>
            </a:r>
            <a:endParaRPr lang="en-US" dirty="0"/>
          </a:p>
        </p:txBody>
      </p:sp>
      <p:sp>
        <p:nvSpPr>
          <p:cNvPr id="3" name="Content Placeholder 2"/>
          <p:cNvSpPr>
            <a:spLocks noGrp="1"/>
          </p:cNvSpPr>
          <p:nvPr>
            <p:ph idx="1"/>
          </p:nvPr>
        </p:nvSpPr>
        <p:spPr/>
        <p:txBody>
          <a:bodyPr>
            <a:normAutofit lnSpcReduction="10000"/>
          </a:bodyPr>
          <a:lstStyle/>
          <a:p>
            <a:r>
              <a:rPr lang="en-US" dirty="0" smtClean="0"/>
              <a:t>National Policy on Education(2013)</a:t>
            </a:r>
          </a:p>
          <a:p>
            <a:pPr marL="0" indent="0">
              <a:buNone/>
            </a:pPr>
            <a:r>
              <a:rPr lang="en-GB" b="1" i="1" dirty="0" smtClean="0"/>
              <a:t>“A</a:t>
            </a:r>
            <a:r>
              <a:rPr lang="en-GB" i="1" dirty="0" smtClean="0"/>
              <a:t>ll </a:t>
            </a:r>
            <a:r>
              <a:rPr lang="en-GB" i="1" dirty="0"/>
              <a:t>teachers in educational institutions shall be professionally trained. Teacher education programmes shall be structured to equip teachers for the effective performance of their duties</a:t>
            </a:r>
            <a:r>
              <a:rPr lang="en-GB" i="1" dirty="0">
                <a:solidFill>
                  <a:srgbClr val="FF0000"/>
                </a:solidFill>
              </a:rPr>
              <a:t>. </a:t>
            </a:r>
            <a:r>
              <a:rPr lang="en-GB" b="1" i="1" u="sng" dirty="0">
                <a:solidFill>
                  <a:srgbClr val="FF0000"/>
                </a:solidFill>
              </a:rPr>
              <a:t>Information Technology (IT) training shall be incorporated into all teacher-training programmes.</a:t>
            </a:r>
            <a:endParaRPr lang="en-US" b="1" u="sng" dirty="0">
              <a:solidFill>
                <a:srgbClr val="FF0000"/>
              </a:solidFill>
            </a:endParaRPr>
          </a:p>
          <a:p>
            <a:pPr marL="0" lvl="0" indent="0">
              <a:buNone/>
            </a:pPr>
            <a:r>
              <a:rPr lang="en-GB" i="1" dirty="0"/>
              <a:t>Teacher</a:t>
            </a:r>
            <a:r>
              <a:rPr lang="en-GB" b="1" i="1" dirty="0"/>
              <a:t> </a:t>
            </a:r>
            <a:r>
              <a:rPr lang="en-GB" i="1" dirty="0"/>
              <a:t>education shall continue to take cognisance of changes in methodology and the curriculum. </a:t>
            </a:r>
            <a:r>
              <a:rPr lang="en-GB" b="1" i="1" u="sng" dirty="0">
                <a:solidFill>
                  <a:srgbClr val="FF0000"/>
                </a:solidFill>
              </a:rPr>
              <a:t>Teachers shall be regularly exposed to innovations in the </a:t>
            </a:r>
            <a:r>
              <a:rPr lang="en-GB" b="1" i="1" u="sng" dirty="0" smtClean="0">
                <a:solidFill>
                  <a:srgbClr val="FF0000"/>
                </a:solidFill>
              </a:rPr>
              <a:t>profession.</a:t>
            </a:r>
          </a:p>
          <a:p>
            <a:pPr marL="0" lvl="0" indent="0">
              <a:buNone/>
            </a:pPr>
            <a:r>
              <a:rPr lang="en-GB" i="1" dirty="0" smtClean="0"/>
              <a:t> </a:t>
            </a:r>
            <a:r>
              <a:rPr lang="en-GB" i="1" dirty="0"/>
              <a:t>All newly recruited teachers shall undergo a formal </a:t>
            </a:r>
            <a:r>
              <a:rPr lang="en-GB" b="1" i="1" u="sng" dirty="0"/>
              <a:t>process of induction</a:t>
            </a:r>
            <a:endParaRPr lang="en-US" b="1" u="sng" dirty="0"/>
          </a:p>
          <a:p>
            <a:pPr marL="0" indent="0">
              <a:buNone/>
            </a:pPr>
            <a:r>
              <a:rPr lang="en-GB" i="1" dirty="0" smtClean="0"/>
              <a:t>In-service </a:t>
            </a:r>
            <a:r>
              <a:rPr lang="en-GB" i="1" dirty="0"/>
              <a:t>training shall be an integral part of continuing teacher education</a:t>
            </a:r>
            <a:r>
              <a:rPr lang="en-GB" b="1" i="1" u="sng" dirty="0">
                <a:solidFill>
                  <a:srgbClr val="FF0000"/>
                </a:solidFill>
              </a:rPr>
              <a:t>. It is mandatory that all school proprietors provide in-service education for </a:t>
            </a:r>
            <a:r>
              <a:rPr lang="en-GB" b="1" i="1" u="sng" dirty="0"/>
              <a:t>teachers.</a:t>
            </a:r>
            <a:endParaRPr lang="en-US" b="1" u="sng" dirty="0"/>
          </a:p>
          <a:p>
            <a:endParaRPr lang="en-US" b="1" u="sng" dirty="0"/>
          </a:p>
        </p:txBody>
      </p:sp>
    </p:spTree>
    <p:extLst>
      <p:ext uri="{BB962C8B-B14F-4D97-AF65-F5344CB8AC3E}">
        <p14:creationId xmlns:p14="http://schemas.microsoft.com/office/powerpoint/2010/main" val="25454199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Notable Quotations and Policies cont.</a:t>
            </a:r>
            <a:endParaRPr lang="en-US" dirty="0"/>
          </a:p>
        </p:txBody>
      </p:sp>
      <p:sp>
        <p:nvSpPr>
          <p:cNvPr id="3" name="Content Placeholder 2"/>
          <p:cNvSpPr>
            <a:spLocks noGrp="1"/>
          </p:cNvSpPr>
          <p:nvPr>
            <p:ph idx="1"/>
          </p:nvPr>
        </p:nvSpPr>
        <p:spPr/>
        <p:txBody>
          <a:bodyPr/>
          <a:lstStyle/>
          <a:p>
            <a:r>
              <a:rPr lang="en-US" dirty="0" smtClean="0"/>
              <a:t>National Teacher Education Policy(NTEP)</a:t>
            </a:r>
          </a:p>
          <a:p>
            <a:pPr marL="0" indent="0">
              <a:buNone/>
            </a:pPr>
            <a:r>
              <a:rPr lang="en-GB" dirty="0" smtClean="0"/>
              <a:t>GOAL</a:t>
            </a:r>
          </a:p>
          <a:p>
            <a:pPr marL="0" indent="0">
              <a:buNone/>
            </a:pPr>
            <a:r>
              <a:rPr lang="en-GB" dirty="0" smtClean="0">
                <a:solidFill>
                  <a:srgbClr val="FF0000"/>
                </a:solidFill>
              </a:rPr>
              <a:t>“....</a:t>
            </a:r>
            <a:r>
              <a:rPr lang="en-GB" dirty="0">
                <a:solidFill>
                  <a:srgbClr val="FF0000"/>
                </a:solidFill>
              </a:rPr>
              <a:t>To ensure that teachers are trained and recruited to teach to world class standards and to continue to develop their competencies in their entire caree</a:t>
            </a:r>
            <a:r>
              <a:rPr lang="en-GB" dirty="0"/>
              <a:t>rs</a:t>
            </a:r>
            <a:r>
              <a:rPr lang="en-GB" dirty="0" smtClean="0"/>
              <a:t>.”</a:t>
            </a:r>
          </a:p>
          <a:p>
            <a:pPr marL="0" indent="0">
              <a:buNone/>
            </a:pPr>
            <a:r>
              <a:rPr lang="en-GB" dirty="0" smtClean="0"/>
              <a:t>Some Objectives</a:t>
            </a:r>
          </a:p>
          <a:p>
            <a:pPr marL="0" lvl="0" indent="0">
              <a:buNone/>
            </a:pPr>
            <a:r>
              <a:rPr lang="en-GB" dirty="0" smtClean="0"/>
              <a:t> To </a:t>
            </a:r>
            <a:r>
              <a:rPr lang="en-GB" dirty="0"/>
              <a:t>motivate teachers and provide </a:t>
            </a:r>
            <a:r>
              <a:rPr lang="en-GB" b="1" u="sng" dirty="0">
                <a:solidFill>
                  <a:srgbClr val="FF0000"/>
                </a:solidFill>
              </a:rPr>
              <a:t>opportunities for their continuing professional development, retention, advancement and improvement in their chosen career</a:t>
            </a:r>
            <a:r>
              <a:rPr lang="en-GB" dirty="0">
                <a:solidFill>
                  <a:srgbClr val="FF0000"/>
                </a:solidFill>
              </a:rPr>
              <a:t>.</a:t>
            </a:r>
            <a:endParaRPr lang="en-US" dirty="0">
              <a:solidFill>
                <a:srgbClr val="FF0000"/>
              </a:solidFill>
            </a:endParaRPr>
          </a:p>
          <a:p>
            <a:pPr marL="0" lvl="0" indent="0">
              <a:buNone/>
            </a:pPr>
            <a:r>
              <a:rPr lang="en-GB" dirty="0" smtClean="0"/>
              <a:t> To </a:t>
            </a:r>
            <a:r>
              <a:rPr lang="en-GB" dirty="0"/>
              <a:t>ensure that teachers </a:t>
            </a:r>
            <a:r>
              <a:rPr lang="en-GB" b="1" u="sng" dirty="0">
                <a:solidFill>
                  <a:srgbClr val="FF0000"/>
                </a:solidFill>
              </a:rPr>
              <a:t>constantly upgrade their skills in order to remain competent and relevant.</a:t>
            </a:r>
            <a:endParaRPr lang="en-US" b="1" u="sng" dirty="0">
              <a:solidFill>
                <a:srgbClr val="FF0000"/>
              </a:solidFill>
            </a:endParaRPr>
          </a:p>
          <a:p>
            <a:pPr marL="0" indent="0">
              <a:buNone/>
            </a:pPr>
            <a:endParaRPr lang="en-US" dirty="0"/>
          </a:p>
          <a:p>
            <a:endParaRPr lang="en-US" dirty="0"/>
          </a:p>
        </p:txBody>
      </p:sp>
    </p:spTree>
    <p:extLst>
      <p:ext uri="{BB962C8B-B14F-4D97-AF65-F5344CB8AC3E}">
        <p14:creationId xmlns:p14="http://schemas.microsoft.com/office/powerpoint/2010/main" val="240273759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NTEP(2009)</a:t>
            </a:r>
            <a:endParaRPr lang="en-US" dirty="0"/>
          </a:p>
        </p:txBody>
      </p:sp>
      <p:sp>
        <p:nvSpPr>
          <p:cNvPr id="3" name="Content Placeholder 2"/>
          <p:cNvSpPr>
            <a:spLocks noGrp="1"/>
          </p:cNvSpPr>
          <p:nvPr>
            <p:ph idx="1"/>
          </p:nvPr>
        </p:nvSpPr>
        <p:spPr/>
        <p:txBody>
          <a:bodyPr>
            <a:normAutofit fontScale="92500" lnSpcReduction="20000"/>
          </a:bodyPr>
          <a:lstStyle/>
          <a:p>
            <a:r>
              <a:rPr lang="en-GB" dirty="0"/>
              <a:t>The Policy has </a:t>
            </a:r>
            <a:r>
              <a:rPr lang="en-GB" b="1" dirty="0"/>
              <a:t>eight</a:t>
            </a:r>
            <a:r>
              <a:rPr lang="en-GB" dirty="0"/>
              <a:t> </a:t>
            </a:r>
            <a:r>
              <a:rPr lang="en-GB" b="1" dirty="0"/>
              <a:t>key principles</a:t>
            </a:r>
            <a:r>
              <a:rPr lang="en-GB" dirty="0"/>
              <a:t> as follows:-</a:t>
            </a:r>
            <a:endParaRPr lang="en-US" dirty="0"/>
          </a:p>
          <a:p>
            <a:r>
              <a:rPr lang="en-GB" b="1" dirty="0"/>
              <a:t>Principle 1</a:t>
            </a:r>
            <a:r>
              <a:rPr lang="en-GB" dirty="0"/>
              <a:t>: </a:t>
            </a:r>
            <a:endParaRPr lang="en-US" dirty="0"/>
          </a:p>
          <a:p>
            <a:r>
              <a:rPr lang="en-GB" dirty="0">
                <a:solidFill>
                  <a:srgbClr val="FF0000"/>
                </a:solidFill>
              </a:rPr>
              <a:t>To attract competent people </a:t>
            </a:r>
            <a:r>
              <a:rPr lang="en-GB" dirty="0"/>
              <a:t>into the teaching profession there must be adequate incentives.</a:t>
            </a:r>
            <a:endParaRPr lang="en-US" dirty="0"/>
          </a:p>
          <a:p>
            <a:r>
              <a:rPr lang="en-GB" b="1" dirty="0"/>
              <a:t>Principle 2</a:t>
            </a:r>
            <a:r>
              <a:rPr lang="en-GB" dirty="0"/>
              <a:t>: </a:t>
            </a:r>
            <a:endParaRPr lang="en-US" dirty="0"/>
          </a:p>
          <a:p>
            <a:r>
              <a:rPr lang="en-GB" dirty="0"/>
              <a:t>To produce capable teachers, admission and graduation requirements need to be reviewed to improve the </a:t>
            </a:r>
            <a:r>
              <a:rPr lang="en-GB" dirty="0">
                <a:solidFill>
                  <a:srgbClr val="FF0000"/>
                </a:solidFill>
              </a:rPr>
              <a:t>quality of entrance and graduates.</a:t>
            </a:r>
            <a:endParaRPr lang="en-US" dirty="0">
              <a:solidFill>
                <a:srgbClr val="FF0000"/>
              </a:solidFill>
            </a:endParaRPr>
          </a:p>
          <a:p>
            <a:r>
              <a:rPr lang="en-GB" b="1" dirty="0"/>
              <a:t>Principle 3</a:t>
            </a:r>
            <a:r>
              <a:rPr lang="en-GB" dirty="0"/>
              <a:t>: </a:t>
            </a:r>
            <a:endParaRPr lang="en-US" dirty="0"/>
          </a:p>
          <a:p>
            <a:r>
              <a:rPr lang="en-GB" dirty="0"/>
              <a:t>For student teachers to be able to learn well, teacher education </a:t>
            </a:r>
            <a:r>
              <a:rPr lang="en-GB" dirty="0">
                <a:solidFill>
                  <a:srgbClr val="FF0000"/>
                </a:solidFill>
              </a:rPr>
              <a:t>institutions must be equipped to prepare them adequately.</a:t>
            </a:r>
            <a:endParaRPr lang="en-US" dirty="0">
              <a:solidFill>
                <a:srgbClr val="FF0000"/>
              </a:solidFill>
            </a:endParaRPr>
          </a:p>
          <a:p>
            <a:r>
              <a:rPr lang="en-GB" b="1" dirty="0"/>
              <a:t>Principle 4</a:t>
            </a:r>
            <a:r>
              <a:rPr lang="en-GB" dirty="0"/>
              <a:t>: </a:t>
            </a:r>
            <a:endParaRPr lang="en-US" dirty="0"/>
          </a:p>
          <a:p>
            <a:r>
              <a:rPr lang="en-GB" dirty="0"/>
              <a:t>For teachers to be able to teach well at their level, they must have sufficient </a:t>
            </a:r>
            <a:r>
              <a:rPr lang="en-GB" dirty="0">
                <a:solidFill>
                  <a:srgbClr val="FF0000"/>
                </a:solidFill>
              </a:rPr>
              <a:t>mastery of content and subject-specific methods </a:t>
            </a:r>
            <a:r>
              <a:rPr lang="en-GB" dirty="0"/>
              <a:t>of teaching</a:t>
            </a:r>
            <a:r>
              <a:rPr lang="en-GB" dirty="0" smtClean="0"/>
              <a:t>.</a:t>
            </a:r>
            <a:endParaRPr lang="en-US" dirty="0"/>
          </a:p>
        </p:txBody>
      </p:sp>
    </p:spTree>
    <p:extLst>
      <p:ext uri="{BB962C8B-B14F-4D97-AF65-F5344CB8AC3E}">
        <p14:creationId xmlns:p14="http://schemas.microsoft.com/office/powerpoint/2010/main" val="397542058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NTEP(2009) cont.</a:t>
            </a:r>
            <a:endParaRPr lang="en-US" dirty="0"/>
          </a:p>
        </p:txBody>
      </p:sp>
      <p:sp>
        <p:nvSpPr>
          <p:cNvPr id="3" name="Content Placeholder 2"/>
          <p:cNvSpPr>
            <a:spLocks noGrp="1"/>
          </p:cNvSpPr>
          <p:nvPr>
            <p:ph idx="1"/>
          </p:nvPr>
        </p:nvSpPr>
        <p:spPr/>
        <p:txBody>
          <a:bodyPr>
            <a:normAutofit fontScale="92500" lnSpcReduction="10000"/>
          </a:bodyPr>
          <a:lstStyle/>
          <a:p>
            <a:r>
              <a:rPr lang="en-GB" b="1" dirty="0"/>
              <a:t>Principle 5:</a:t>
            </a:r>
            <a:r>
              <a:rPr lang="en-GB" dirty="0"/>
              <a:t> </a:t>
            </a:r>
            <a:endParaRPr lang="en-US" dirty="0"/>
          </a:p>
          <a:p>
            <a:r>
              <a:rPr lang="en-GB" dirty="0"/>
              <a:t>Successful student teaching is a result of structured effective and supportive provided to the student teacher by </a:t>
            </a:r>
            <a:r>
              <a:rPr lang="en-GB" dirty="0">
                <a:solidFill>
                  <a:srgbClr val="FF0000"/>
                </a:solidFill>
              </a:rPr>
              <a:t>a variety of educators</a:t>
            </a:r>
            <a:r>
              <a:rPr lang="en-GB" dirty="0"/>
              <a:t>.</a:t>
            </a:r>
            <a:endParaRPr lang="en-US" dirty="0"/>
          </a:p>
          <a:p>
            <a:r>
              <a:rPr lang="en-GB" b="1" dirty="0"/>
              <a:t>Principle 6:</a:t>
            </a:r>
            <a:r>
              <a:rPr lang="en-GB" dirty="0"/>
              <a:t> </a:t>
            </a:r>
            <a:endParaRPr lang="en-US" dirty="0"/>
          </a:p>
          <a:p>
            <a:r>
              <a:rPr lang="en-GB" dirty="0"/>
              <a:t>For teacher to learn well, teacher educators must be sufficiently trained and capable of imparting and modelling </a:t>
            </a:r>
            <a:r>
              <a:rPr lang="en-GB" dirty="0">
                <a:solidFill>
                  <a:srgbClr val="FF0000"/>
                </a:solidFill>
              </a:rPr>
              <a:t>desired knowledge, skill and attitudes</a:t>
            </a:r>
            <a:r>
              <a:rPr lang="en-GB" dirty="0"/>
              <a:t>.</a:t>
            </a:r>
            <a:endParaRPr lang="en-US" dirty="0"/>
          </a:p>
          <a:p>
            <a:r>
              <a:rPr lang="en-GB" b="1" dirty="0"/>
              <a:t>Principle 7:</a:t>
            </a:r>
            <a:endParaRPr lang="en-US" dirty="0"/>
          </a:p>
          <a:p>
            <a:r>
              <a:rPr lang="en-GB" dirty="0"/>
              <a:t> If teachers are to stay motivated, they must have opportunities for </a:t>
            </a:r>
            <a:r>
              <a:rPr lang="en-GB" dirty="0">
                <a:solidFill>
                  <a:srgbClr val="FF0000"/>
                </a:solidFill>
              </a:rPr>
              <a:t>continuing professional development, advancement and improvement in their chosen career</a:t>
            </a:r>
            <a:r>
              <a:rPr lang="en-GB" dirty="0"/>
              <a:t>.</a:t>
            </a:r>
            <a:endParaRPr lang="en-US" dirty="0"/>
          </a:p>
          <a:p>
            <a:r>
              <a:rPr lang="en-GB" b="1" dirty="0"/>
              <a:t>Principle 8:</a:t>
            </a:r>
            <a:r>
              <a:rPr lang="en-GB" dirty="0"/>
              <a:t> </a:t>
            </a:r>
            <a:endParaRPr lang="en-US" dirty="0"/>
          </a:p>
          <a:p>
            <a:r>
              <a:rPr lang="en-GB" dirty="0"/>
              <a:t>Like all professionals, teachers must </a:t>
            </a:r>
            <a:r>
              <a:rPr lang="en-GB" dirty="0">
                <a:solidFill>
                  <a:srgbClr val="FF0000"/>
                </a:solidFill>
              </a:rPr>
              <a:t>constantly upgrade their knowledge and skills </a:t>
            </a:r>
            <a:r>
              <a:rPr lang="en-GB" dirty="0"/>
              <a:t>if they are to remain relevant in a rapidly changing world. (NTEP, 2009 PP 7-17)</a:t>
            </a:r>
            <a:endParaRPr lang="en-US" dirty="0"/>
          </a:p>
          <a:p>
            <a:endParaRPr lang="en-US" dirty="0"/>
          </a:p>
          <a:p>
            <a:endParaRPr lang="en-US" dirty="0"/>
          </a:p>
        </p:txBody>
      </p:sp>
    </p:spTree>
    <p:extLst>
      <p:ext uri="{BB962C8B-B14F-4D97-AF65-F5344CB8AC3E}">
        <p14:creationId xmlns:p14="http://schemas.microsoft.com/office/powerpoint/2010/main" val="236336843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NTEP(2009) cont.</a:t>
            </a:r>
            <a:endParaRPr lang="en-US" dirty="0"/>
          </a:p>
        </p:txBody>
      </p:sp>
      <p:sp>
        <p:nvSpPr>
          <p:cNvPr id="3" name="Content Placeholder 2"/>
          <p:cNvSpPr>
            <a:spLocks noGrp="1"/>
          </p:cNvSpPr>
          <p:nvPr>
            <p:ph idx="1"/>
          </p:nvPr>
        </p:nvSpPr>
        <p:spPr/>
        <p:txBody>
          <a:bodyPr/>
          <a:lstStyle/>
          <a:p>
            <a:pPr lvl="0"/>
            <a:r>
              <a:rPr lang="en-GB" dirty="0"/>
              <a:t>“There shall be a </a:t>
            </a:r>
            <a:r>
              <a:rPr lang="en-GB" dirty="0">
                <a:solidFill>
                  <a:srgbClr val="FF0000"/>
                </a:solidFill>
              </a:rPr>
              <a:t>structured career progression based on qualification of Teachers at all levels”.</a:t>
            </a:r>
            <a:endParaRPr lang="en-US" dirty="0">
              <a:solidFill>
                <a:srgbClr val="FF0000"/>
              </a:solidFill>
            </a:endParaRPr>
          </a:p>
          <a:p>
            <a:pPr lvl="0"/>
            <a:r>
              <a:rPr lang="en-GB" dirty="0"/>
              <a:t>“There shall be a systematic and coordinated </a:t>
            </a:r>
            <a:r>
              <a:rPr lang="en-GB" dirty="0">
                <a:solidFill>
                  <a:srgbClr val="FF0000"/>
                </a:solidFill>
              </a:rPr>
              <a:t>Continuing Professional Development Programme for all teachers, which shall be linked very closely to the pre-service training programme”.</a:t>
            </a:r>
            <a:endParaRPr lang="en-US" dirty="0">
              <a:solidFill>
                <a:srgbClr val="FF0000"/>
              </a:solidFill>
            </a:endParaRPr>
          </a:p>
          <a:p>
            <a:pPr lvl="0"/>
            <a:r>
              <a:rPr lang="en-GB" dirty="0"/>
              <a:t>“</a:t>
            </a:r>
            <a:r>
              <a:rPr lang="en-GB" dirty="0">
                <a:solidFill>
                  <a:srgbClr val="FF0000"/>
                </a:solidFill>
              </a:rPr>
              <a:t>The Universities, COE’s, NTI, SUBEB/TESCOM, and TRCN shall provide Continuing Professional Development (CPD) opportunities for all teachers </a:t>
            </a:r>
            <a:r>
              <a:rPr lang="en-GB" dirty="0"/>
              <a:t>“.</a:t>
            </a:r>
            <a:endParaRPr lang="en-US" dirty="0"/>
          </a:p>
          <a:p>
            <a:pPr lvl="0"/>
            <a:r>
              <a:rPr lang="en-GB" dirty="0"/>
              <a:t>“Incentives to teachers for CPD shall be in form of ;</a:t>
            </a:r>
            <a:endParaRPr lang="en-US" dirty="0"/>
          </a:p>
          <a:p>
            <a:pPr lvl="0"/>
            <a:r>
              <a:rPr lang="en-GB" dirty="0"/>
              <a:t>Linking of CPD to career development such as promotion and renewal of TRCN  licenses,</a:t>
            </a:r>
            <a:endParaRPr lang="en-US" dirty="0"/>
          </a:p>
          <a:p>
            <a:pPr lvl="0"/>
            <a:r>
              <a:rPr lang="en-GB" dirty="0"/>
              <a:t>Sponsorship by UBEC /SUBEBS/TESCOM and LGEAs.”</a:t>
            </a:r>
            <a:endParaRPr lang="en-US" dirty="0"/>
          </a:p>
          <a:p>
            <a:endParaRPr lang="en-US" dirty="0"/>
          </a:p>
        </p:txBody>
      </p:sp>
    </p:spTree>
    <p:extLst>
      <p:ext uri="{BB962C8B-B14F-4D97-AF65-F5344CB8AC3E}">
        <p14:creationId xmlns:p14="http://schemas.microsoft.com/office/powerpoint/2010/main" val="188715344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Notable Quotations and Policies</a:t>
            </a:r>
            <a:endParaRPr lang="en-US" dirty="0"/>
          </a:p>
        </p:txBody>
      </p:sp>
      <p:sp>
        <p:nvSpPr>
          <p:cNvPr id="3" name="Content Placeholder 2"/>
          <p:cNvSpPr>
            <a:spLocks noGrp="1"/>
          </p:cNvSpPr>
          <p:nvPr>
            <p:ph idx="1"/>
          </p:nvPr>
        </p:nvSpPr>
        <p:spPr/>
        <p:txBody>
          <a:bodyPr>
            <a:normAutofit fontScale="92500" lnSpcReduction="10000"/>
          </a:bodyPr>
          <a:lstStyle/>
          <a:p>
            <a:r>
              <a:rPr lang="en-GB" dirty="0" smtClean="0"/>
              <a:t>Researchers (Perraton </a:t>
            </a:r>
            <a:r>
              <a:rPr lang="en-GB" dirty="0"/>
              <a:t>2010, Daniel 2010 etc</a:t>
            </a:r>
            <a:r>
              <a:rPr lang="en-GB" dirty="0" smtClean="0"/>
              <a:t>.) </a:t>
            </a:r>
            <a:r>
              <a:rPr lang="en-GB" dirty="0"/>
              <a:t>showed that the following </a:t>
            </a:r>
            <a:r>
              <a:rPr lang="en-GB" dirty="0" smtClean="0"/>
              <a:t> </a:t>
            </a:r>
            <a:r>
              <a:rPr lang="en-GB" dirty="0"/>
              <a:t>as best practices for </a:t>
            </a:r>
            <a:r>
              <a:rPr lang="en-GB" dirty="0" smtClean="0"/>
              <a:t>strengthening Teacher Education</a:t>
            </a:r>
          </a:p>
          <a:p>
            <a:r>
              <a:rPr lang="en-US" dirty="0" smtClean="0"/>
              <a:t> </a:t>
            </a:r>
            <a:endParaRPr lang="en-US" dirty="0"/>
          </a:p>
          <a:p>
            <a:pPr marL="0" lvl="0" indent="0">
              <a:buNone/>
            </a:pPr>
            <a:r>
              <a:rPr lang="en-GB" dirty="0"/>
              <a:t>a</a:t>
            </a:r>
            <a:r>
              <a:rPr lang="en-GB" dirty="0" smtClean="0"/>
              <a:t> .Get </a:t>
            </a:r>
            <a:r>
              <a:rPr lang="en-GB" dirty="0"/>
              <a:t>the </a:t>
            </a:r>
            <a:r>
              <a:rPr lang="en-GB" dirty="0">
                <a:solidFill>
                  <a:srgbClr val="FF0000"/>
                </a:solidFill>
              </a:rPr>
              <a:t>best candidates </a:t>
            </a:r>
            <a:r>
              <a:rPr lang="en-GB" dirty="0"/>
              <a:t>for Teacher </a:t>
            </a:r>
            <a:r>
              <a:rPr lang="en-GB" dirty="0" smtClean="0"/>
              <a:t>Education(FINLAND,JAPAN)</a:t>
            </a:r>
            <a:endParaRPr lang="en-US" dirty="0"/>
          </a:p>
          <a:p>
            <a:pPr marL="0" lvl="0" indent="0">
              <a:buNone/>
            </a:pPr>
            <a:r>
              <a:rPr lang="en-GB" dirty="0" smtClean="0"/>
              <a:t>b. Provide </a:t>
            </a:r>
            <a:r>
              <a:rPr lang="en-GB" dirty="0">
                <a:solidFill>
                  <a:srgbClr val="FF0000"/>
                </a:solidFill>
              </a:rPr>
              <a:t>incentives</a:t>
            </a:r>
            <a:r>
              <a:rPr lang="en-GB" dirty="0"/>
              <a:t> for the </a:t>
            </a:r>
            <a:r>
              <a:rPr lang="en-GB" dirty="0" smtClean="0"/>
              <a:t>trainees{ UK;;NELFUND/BURSARY)</a:t>
            </a:r>
            <a:endParaRPr lang="en-US" dirty="0"/>
          </a:p>
          <a:p>
            <a:pPr marL="0" lvl="0" indent="0">
              <a:buNone/>
            </a:pPr>
            <a:r>
              <a:rPr lang="en-GB" dirty="0" smtClean="0"/>
              <a:t>c. Use </a:t>
            </a:r>
            <a:r>
              <a:rPr lang="en-GB" dirty="0">
                <a:solidFill>
                  <a:srgbClr val="FF0000"/>
                </a:solidFill>
              </a:rPr>
              <a:t>multiple approaches </a:t>
            </a:r>
            <a:r>
              <a:rPr lang="en-GB" dirty="0"/>
              <a:t>for the delivery of </a:t>
            </a:r>
            <a:r>
              <a:rPr lang="en-GB" dirty="0" smtClean="0"/>
              <a:t>training(UK;;DUAL MODE)</a:t>
            </a:r>
            <a:endParaRPr lang="en-US" dirty="0"/>
          </a:p>
          <a:p>
            <a:pPr marL="0" lvl="0" indent="0">
              <a:buNone/>
            </a:pPr>
            <a:r>
              <a:rPr lang="en-GB" dirty="0" smtClean="0"/>
              <a:t>d. </a:t>
            </a:r>
            <a:r>
              <a:rPr lang="en-GB" dirty="0" smtClean="0">
                <a:solidFill>
                  <a:srgbClr val="FF0000"/>
                </a:solidFill>
              </a:rPr>
              <a:t>Involve </a:t>
            </a:r>
            <a:r>
              <a:rPr lang="en-GB" dirty="0">
                <a:solidFill>
                  <a:srgbClr val="FF0000"/>
                </a:solidFill>
              </a:rPr>
              <a:t>the schools/other stakeholders </a:t>
            </a:r>
            <a:r>
              <a:rPr lang="en-GB" dirty="0"/>
              <a:t>in the Education of </a:t>
            </a:r>
            <a:r>
              <a:rPr lang="en-GB" dirty="0" smtClean="0"/>
              <a:t>teachers(UK;;DUAL MODE)</a:t>
            </a:r>
            <a:endParaRPr lang="en-US" dirty="0"/>
          </a:p>
          <a:p>
            <a:pPr marL="0" lvl="0" indent="0">
              <a:buNone/>
            </a:pPr>
            <a:r>
              <a:rPr lang="en-GB" dirty="0" smtClean="0"/>
              <a:t>e. </a:t>
            </a:r>
            <a:r>
              <a:rPr lang="en-GB" dirty="0" smtClean="0">
                <a:solidFill>
                  <a:srgbClr val="FF0000"/>
                </a:solidFill>
              </a:rPr>
              <a:t>Use </a:t>
            </a:r>
            <a:r>
              <a:rPr lang="en-GB" dirty="0">
                <a:solidFill>
                  <a:srgbClr val="FF0000"/>
                </a:solidFill>
              </a:rPr>
              <a:t>OER to free tutors </a:t>
            </a:r>
            <a:r>
              <a:rPr lang="en-GB" dirty="0"/>
              <a:t>for routine and allow them to concentrate on the practical aspects of Education </a:t>
            </a:r>
            <a:r>
              <a:rPr lang="en-GB" dirty="0" smtClean="0"/>
              <a:t>(UK::DUAL MODE)</a:t>
            </a:r>
            <a:endParaRPr lang="en-US" dirty="0"/>
          </a:p>
          <a:p>
            <a:pPr marL="0" lvl="0" indent="0">
              <a:buNone/>
            </a:pPr>
            <a:r>
              <a:rPr lang="en-GB" dirty="0" smtClean="0"/>
              <a:t>f. Ensure </a:t>
            </a:r>
            <a:r>
              <a:rPr lang="en-GB" dirty="0" smtClean="0">
                <a:solidFill>
                  <a:srgbClr val="FF0000"/>
                </a:solidFill>
              </a:rPr>
              <a:t>Continuous </a:t>
            </a:r>
            <a:r>
              <a:rPr lang="en-GB" dirty="0">
                <a:solidFill>
                  <a:srgbClr val="FF0000"/>
                </a:solidFill>
              </a:rPr>
              <a:t>Professional Development </a:t>
            </a:r>
            <a:r>
              <a:rPr lang="en-GB" dirty="0"/>
              <a:t>of the serving </a:t>
            </a:r>
            <a:r>
              <a:rPr lang="en-GB" dirty="0" smtClean="0"/>
              <a:t>Teachers(UK;; TRCN,DUAL MODE)</a:t>
            </a:r>
            <a:endParaRPr lang="en-US" dirty="0"/>
          </a:p>
          <a:p>
            <a:endParaRPr lang="en-US" dirty="0"/>
          </a:p>
        </p:txBody>
      </p:sp>
    </p:spTree>
    <p:extLst>
      <p:ext uri="{BB962C8B-B14F-4D97-AF65-F5344CB8AC3E}">
        <p14:creationId xmlns:p14="http://schemas.microsoft.com/office/powerpoint/2010/main" val="81190190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Some statistics</a:t>
            </a:r>
            <a:endParaRPr lang="en-US" dirty="0"/>
          </a:p>
        </p:txBody>
      </p:sp>
      <p:sp>
        <p:nvSpPr>
          <p:cNvPr id="3" name="Content Placeholder 2"/>
          <p:cNvSpPr>
            <a:spLocks noGrp="1"/>
          </p:cNvSpPr>
          <p:nvPr>
            <p:ph idx="1"/>
          </p:nvPr>
        </p:nvSpPr>
        <p:spPr>
          <a:xfrm>
            <a:off x="677334" y="2160589"/>
            <a:ext cx="8596668" cy="4304605"/>
          </a:xfrm>
        </p:spPr>
        <p:txBody>
          <a:bodyPr/>
          <a:lstStyle/>
          <a:p>
            <a:r>
              <a:rPr lang="en-US" dirty="0" smtClean="0"/>
              <a:t>As at March 2025,the numbers and ownership COEs in Nigeria  are shown below.</a:t>
            </a:r>
          </a:p>
          <a:p>
            <a:pPr marL="0" indent="0">
              <a:buNone/>
            </a:pPr>
            <a:r>
              <a:rPr lang="en-US" dirty="0"/>
              <a:t> </a:t>
            </a:r>
            <a:r>
              <a:rPr lang="en-US" dirty="0" smtClean="0"/>
              <a:t>    Federal       28</a:t>
            </a:r>
          </a:p>
          <a:p>
            <a:pPr marL="0" indent="0">
              <a:buNone/>
            </a:pPr>
            <a:r>
              <a:rPr lang="en-US" dirty="0" smtClean="0"/>
              <a:t>     State           48</a:t>
            </a:r>
          </a:p>
          <a:p>
            <a:pPr marL="0" indent="0">
              <a:buNone/>
            </a:pPr>
            <a:r>
              <a:rPr lang="en-US" dirty="0" smtClean="0"/>
              <a:t>     Private       152</a:t>
            </a:r>
          </a:p>
          <a:p>
            <a:pPr marL="0" indent="0">
              <a:buNone/>
            </a:pPr>
            <a:r>
              <a:rPr lang="en-US" dirty="0"/>
              <a:t> </a:t>
            </a:r>
            <a:r>
              <a:rPr lang="en-US" dirty="0" smtClean="0"/>
              <a:t>    Others          11</a:t>
            </a:r>
          </a:p>
          <a:p>
            <a:pPr marL="0" indent="0">
              <a:buNone/>
            </a:pPr>
            <a:r>
              <a:rPr lang="en-US" dirty="0" smtClean="0"/>
              <a:t>       TOTAL      </a:t>
            </a:r>
            <a:r>
              <a:rPr lang="en-US" dirty="0" smtClean="0">
                <a:solidFill>
                  <a:srgbClr val="FF0000"/>
                </a:solidFill>
              </a:rPr>
              <a:t>246</a:t>
            </a:r>
          </a:p>
          <a:p>
            <a:pPr marL="0" indent="0">
              <a:buNone/>
            </a:pPr>
            <a:r>
              <a:rPr lang="en-US" dirty="0" smtClean="0"/>
              <a:t>STUDENTS</a:t>
            </a:r>
          </a:p>
          <a:p>
            <a:pPr marL="0" indent="0">
              <a:buNone/>
            </a:pPr>
            <a:r>
              <a:rPr lang="en-US" dirty="0" smtClean="0"/>
              <a:t>NCE I   </a:t>
            </a:r>
            <a:r>
              <a:rPr lang="en-US" dirty="0" smtClean="0">
                <a:solidFill>
                  <a:srgbClr val="FF0000"/>
                </a:solidFill>
              </a:rPr>
              <a:t>45</a:t>
            </a:r>
            <a:r>
              <a:rPr lang="en-US" dirty="0" smtClean="0"/>
              <a:t>,479</a:t>
            </a:r>
          </a:p>
          <a:p>
            <a:pPr marL="0" indent="0">
              <a:buNone/>
            </a:pPr>
            <a:r>
              <a:rPr lang="en-US" dirty="0" smtClean="0"/>
              <a:t>NCE II   </a:t>
            </a:r>
            <a:r>
              <a:rPr lang="en-US" dirty="0" smtClean="0">
                <a:solidFill>
                  <a:srgbClr val="FF0000"/>
                </a:solidFill>
              </a:rPr>
              <a:t>58</a:t>
            </a:r>
            <a:r>
              <a:rPr lang="en-US" dirty="0" smtClean="0"/>
              <a:t>,866</a:t>
            </a:r>
          </a:p>
          <a:p>
            <a:pPr marL="0" indent="0">
              <a:buNone/>
            </a:pPr>
            <a:r>
              <a:rPr lang="en-US" dirty="0" smtClean="0"/>
              <a:t>NCE III </a:t>
            </a:r>
            <a:r>
              <a:rPr lang="en-US" dirty="0" smtClean="0">
                <a:solidFill>
                  <a:srgbClr val="FF0000"/>
                </a:solidFill>
              </a:rPr>
              <a:t>76</a:t>
            </a:r>
            <a:r>
              <a:rPr lang="en-US" dirty="0" smtClean="0"/>
              <a:t>,747    Grand Total </a:t>
            </a:r>
            <a:r>
              <a:rPr lang="en-US" smtClean="0"/>
              <a:t>of </a:t>
            </a:r>
            <a:r>
              <a:rPr lang="en-US" smtClean="0">
                <a:solidFill>
                  <a:srgbClr val="FF0000"/>
                </a:solidFill>
              </a:rPr>
              <a:t>181,092(DWINDLING)</a:t>
            </a:r>
            <a:endParaRPr lang="en-US" dirty="0" smtClean="0">
              <a:solidFill>
                <a:srgbClr val="FF0000"/>
              </a:solidFill>
            </a:endParaRPr>
          </a:p>
          <a:p>
            <a:pPr marL="0" indent="0">
              <a:buNone/>
            </a:pPr>
            <a:endParaRPr lang="en-US" dirty="0" smtClean="0"/>
          </a:p>
        </p:txBody>
      </p:sp>
    </p:spTree>
    <p:extLst>
      <p:ext uri="{BB962C8B-B14F-4D97-AF65-F5344CB8AC3E}">
        <p14:creationId xmlns:p14="http://schemas.microsoft.com/office/powerpoint/2010/main" val="2470134196"/>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563</TotalTime>
  <Words>1493</Words>
  <Application>Microsoft Office PowerPoint</Application>
  <PresentationFormat>Widescreen</PresentationFormat>
  <Paragraphs>135</Paragraphs>
  <Slides>15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Times New Roman</vt:lpstr>
      <vt:lpstr>Trebuchet MS</vt:lpstr>
      <vt:lpstr>Wingdings 3</vt:lpstr>
      <vt:lpstr>Facet</vt:lpstr>
      <vt:lpstr>RELOADING TEACHER EDUCATION THROUGH THE “DUAL MODE APPROACH” </vt:lpstr>
      <vt:lpstr>Notable Quotations and Policies</vt:lpstr>
      <vt:lpstr>Notable Quotations and Policies cont.</vt:lpstr>
      <vt:lpstr>Notable Quotations and Policies cont.</vt:lpstr>
      <vt:lpstr>NTEP(2009)</vt:lpstr>
      <vt:lpstr>NTEP(2009) cont.</vt:lpstr>
      <vt:lpstr>NTEP(2009) cont.</vt:lpstr>
      <vt:lpstr>Notable Quotations and Policies</vt:lpstr>
      <vt:lpstr>Some statistics</vt:lpstr>
      <vt:lpstr>Road to the approval of DUAL MODE</vt:lpstr>
      <vt:lpstr>Challenges</vt:lpstr>
      <vt:lpstr>Strategies for the implementation of the DUAL MODE</vt:lpstr>
      <vt:lpstr>Strategies for the implementation of the DUAL MODE</vt:lpstr>
      <vt:lpstr>Strategies cont.</vt:lpstr>
      <vt:lpstr>PowerPoint Presentation</vt:lpstr>
    </vt:vector>
  </TitlesOfParts>
  <Company>HP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Building resilient Education systems through strengthened  teacher capacity for flexible and innovative Teaching and  Learning</dc:title>
  <dc:creator>Prof. Kabiru Isyaku</dc:creator>
  <cp:lastModifiedBy>Prof. Kabiru Isyaku</cp:lastModifiedBy>
  <cp:revision>49</cp:revision>
  <dcterms:created xsi:type="dcterms:W3CDTF">2022-08-12T13:23:05Z</dcterms:created>
  <dcterms:modified xsi:type="dcterms:W3CDTF">2025-07-29T14:02:00Z</dcterms:modified>
</cp:coreProperties>
</file>