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3" r:id="rId4"/>
    <p:sldMasterId id="2147483708" r:id="rId5"/>
    <p:sldMasterId id="2147483720" r:id="rId6"/>
    <p:sldMasterId id="2147483732" r:id="rId7"/>
    <p:sldMasterId id="2147483744" r:id="rId8"/>
    <p:sldMasterId id="2147483756" r:id="rId9"/>
    <p:sldMasterId id="2147483768" r:id="rId10"/>
    <p:sldMasterId id="2147483783" r:id="rId11"/>
    <p:sldMasterId id="2147483798" r:id="rId12"/>
    <p:sldMasterId id="2147483813" r:id="rId13"/>
    <p:sldMasterId id="2147483828" r:id="rId14"/>
    <p:sldMasterId id="2147483843" r:id="rId15"/>
    <p:sldMasterId id="2147483855" r:id="rId16"/>
  </p:sldMasterIdLst>
  <p:notesMasterIdLst>
    <p:notesMasterId r:id="rId55"/>
  </p:notesMasterIdLst>
  <p:sldIdLst>
    <p:sldId id="657" r:id="rId17"/>
    <p:sldId id="667" r:id="rId18"/>
    <p:sldId id="14999231" r:id="rId19"/>
    <p:sldId id="2145705665" r:id="rId20"/>
    <p:sldId id="14999235" r:id="rId21"/>
    <p:sldId id="2145705666" r:id="rId22"/>
    <p:sldId id="394" r:id="rId23"/>
    <p:sldId id="14999238" r:id="rId24"/>
    <p:sldId id="2145705658" r:id="rId25"/>
    <p:sldId id="2145705662" r:id="rId26"/>
    <p:sldId id="390" r:id="rId27"/>
    <p:sldId id="654" r:id="rId28"/>
    <p:sldId id="14999232" r:id="rId29"/>
    <p:sldId id="14999233" r:id="rId30"/>
    <p:sldId id="14999234" r:id="rId31"/>
    <p:sldId id="2145705660" r:id="rId32"/>
    <p:sldId id="2145705668" r:id="rId33"/>
    <p:sldId id="326" r:id="rId34"/>
    <p:sldId id="310" r:id="rId35"/>
    <p:sldId id="355" r:id="rId36"/>
    <p:sldId id="2145705670" r:id="rId37"/>
    <p:sldId id="2145705672" r:id="rId38"/>
    <p:sldId id="2145705673" r:id="rId39"/>
    <p:sldId id="2145705674" r:id="rId40"/>
    <p:sldId id="2145705676" r:id="rId41"/>
    <p:sldId id="2145705675" r:id="rId42"/>
    <p:sldId id="2145705677" r:id="rId43"/>
    <p:sldId id="2145705678" r:id="rId44"/>
    <p:sldId id="2145705679" r:id="rId45"/>
    <p:sldId id="2145705680" r:id="rId46"/>
    <p:sldId id="2145705681" r:id="rId47"/>
    <p:sldId id="2145705682" r:id="rId48"/>
    <p:sldId id="2145705683" r:id="rId49"/>
    <p:sldId id="529" r:id="rId50"/>
    <p:sldId id="2145705664" r:id="rId51"/>
    <p:sldId id="2145705684" r:id="rId52"/>
    <p:sldId id="14999228" r:id="rId53"/>
    <p:sldId id="214570568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43" autoAdjust="0"/>
    <p:restoredTop sz="94660"/>
  </p:normalViewPr>
  <p:slideViewPr>
    <p:cSldViewPr snapToGrid="0">
      <p:cViewPr varScale="1">
        <p:scale>
          <a:sx n="88" d="100"/>
          <a:sy n="88" d="100"/>
        </p:scale>
        <p:origin x="86" y="58"/>
      </p:cViewPr>
      <p:guideLst/>
    </p:cSldViewPr>
  </p:slideViewPr>
  <p:notesTextViewPr>
    <p:cViewPr>
      <p:scale>
        <a:sx n="3" d="2"/>
        <a:sy n="3" d="2"/>
      </p:scale>
      <p:origin x="0" y="0"/>
    </p:cViewPr>
  </p:notesTextViewPr>
  <p:notesViewPr>
    <p:cSldViewPr snapToGrid="0">
      <p:cViewPr varScale="1">
        <p:scale>
          <a:sx n="66" d="100"/>
          <a:sy n="66" d="100"/>
        </p:scale>
        <p:origin x="240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E2EAC-9A42-4930-BE2A-E7869F5ABD9C}" type="doc">
      <dgm:prSet loTypeId="urn:microsoft.com/office/officeart/2005/8/layout/hierarchy1" loCatId="hierarchy" qsTypeId="urn:microsoft.com/office/officeart/2005/8/quickstyle/3d3" qsCatId="3D" csTypeId="urn:microsoft.com/office/officeart/2005/8/colors/colorful5" csCatId="colorful" phldr="1"/>
      <dgm:spPr/>
      <dgm:t>
        <a:bodyPr/>
        <a:lstStyle/>
        <a:p>
          <a:endParaRPr lang="en-US"/>
        </a:p>
      </dgm:t>
    </dgm:pt>
    <dgm:pt modelId="{51CBA0D1-8D24-4F3A-8EE7-4583D7BB03A4}">
      <dgm:prSet phldrT="[Text]"/>
      <dgm:spPr/>
      <dgm:t>
        <a:bodyPr/>
        <a:lstStyle/>
        <a:p>
          <a:r>
            <a:rPr lang="en-US" dirty="0"/>
            <a:t>PERFORMANCE MANAGEMENT SYSTEM (PMS)</a:t>
          </a:r>
        </a:p>
      </dgm:t>
    </dgm:pt>
    <dgm:pt modelId="{3B3EE58D-AB9F-48B6-BE62-AEFCD77301C1}" type="parTrans" cxnId="{F7CE7AF0-F7B4-49CA-8FE4-9EBFA1CD3C65}">
      <dgm:prSet/>
      <dgm:spPr/>
      <dgm:t>
        <a:bodyPr/>
        <a:lstStyle/>
        <a:p>
          <a:endParaRPr lang="en-US"/>
        </a:p>
      </dgm:t>
    </dgm:pt>
    <dgm:pt modelId="{AE58047C-C108-49C7-8300-6D040438BCD5}" type="sibTrans" cxnId="{F7CE7AF0-F7B4-49CA-8FE4-9EBFA1CD3C65}">
      <dgm:prSet/>
      <dgm:spPr/>
      <dgm:t>
        <a:bodyPr/>
        <a:lstStyle/>
        <a:p>
          <a:endParaRPr lang="en-US"/>
        </a:p>
      </dgm:t>
    </dgm:pt>
    <dgm:pt modelId="{E0C9AC70-073D-48E4-9BF3-FF64DF93B85E}">
      <dgm:prSet phldrT="[Text]"/>
      <dgm:spPr/>
      <dgm:t>
        <a:bodyPr/>
        <a:lstStyle/>
        <a:p>
          <a:r>
            <a:rPr lang="en-US" dirty="0"/>
            <a:t>MINISTERIAL PMS (MPMS)</a:t>
          </a:r>
        </a:p>
      </dgm:t>
    </dgm:pt>
    <dgm:pt modelId="{C2F520E7-5B03-4BF5-9812-87971681D17F}" type="parTrans" cxnId="{A33A315F-5487-4ED0-91E5-30AB41D871D7}">
      <dgm:prSet/>
      <dgm:spPr/>
      <dgm:t>
        <a:bodyPr/>
        <a:lstStyle/>
        <a:p>
          <a:endParaRPr lang="en-US"/>
        </a:p>
      </dgm:t>
    </dgm:pt>
    <dgm:pt modelId="{56F3BA94-1CAF-430E-9B2C-14D5D745BA5B}" type="sibTrans" cxnId="{A33A315F-5487-4ED0-91E5-30AB41D871D7}">
      <dgm:prSet/>
      <dgm:spPr/>
      <dgm:t>
        <a:bodyPr/>
        <a:lstStyle/>
        <a:p>
          <a:endParaRPr lang="en-US"/>
        </a:p>
      </dgm:t>
    </dgm:pt>
    <dgm:pt modelId="{376ED74F-B96E-4931-826E-C2711B9835ED}">
      <dgm:prSet phldrT="[Text]"/>
      <dgm:spPr/>
      <dgm:t>
        <a:bodyPr/>
        <a:lstStyle/>
        <a:p>
          <a:r>
            <a:rPr lang="en-US" dirty="0"/>
            <a:t>EMPLOYEE PMS (EPMS)</a:t>
          </a:r>
        </a:p>
      </dgm:t>
    </dgm:pt>
    <dgm:pt modelId="{FFEABA2B-8207-42E3-ACC7-BD390965C04C}" type="parTrans" cxnId="{EE2EBC3E-42C8-4E96-B1D4-E3A17A71C46D}">
      <dgm:prSet/>
      <dgm:spPr/>
      <dgm:t>
        <a:bodyPr/>
        <a:lstStyle/>
        <a:p>
          <a:endParaRPr lang="en-US"/>
        </a:p>
      </dgm:t>
    </dgm:pt>
    <dgm:pt modelId="{9EE55C93-10C0-4F27-9C84-9375B6FA6969}" type="sibTrans" cxnId="{EE2EBC3E-42C8-4E96-B1D4-E3A17A71C46D}">
      <dgm:prSet/>
      <dgm:spPr/>
      <dgm:t>
        <a:bodyPr/>
        <a:lstStyle/>
        <a:p>
          <a:endParaRPr lang="en-US"/>
        </a:p>
      </dgm:t>
    </dgm:pt>
    <dgm:pt modelId="{87083D66-6898-4026-B5E7-44CF341AA9DF}" type="pres">
      <dgm:prSet presAssocID="{A08E2EAC-9A42-4930-BE2A-E7869F5ABD9C}" presName="hierChild1" presStyleCnt="0">
        <dgm:presLayoutVars>
          <dgm:chPref val="1"/>
          <dgm:dir/>
          <dgm:animOne val="branch"/>
          <dgm:animLvl val="lvl"/>
          <dgm:resizeHandles/>
        </dgm:presLayoutVars>
      </dgm:prSet>
      <dgm:spPr/>
    </dgm:pt>
    <dgm:pt modelId="{5D480E30-C572-4899-8ED3-934938F0C554}" type="pres">
      <dgm:prSet presAssocID="{51CBA0D1-8D24-4F3A-8EE7-4583D7BB03A4}" presName="hierRoot1" presStyleCnt="0"/>
      <dgm:spPr/>
    </dgm:pt>
    <dgm:pt modelId="{C2616A97-987C-4126-AB77-25673611DD43}" type="pres">
      <dgm:prSet presAssocID="{51CBA0D1-8D24-4F3A-8EE7-4583D7BB03A4}" presName="composite" presStyleCnt="0"/>
      <dgm:spPr/>
    </dgm:pt>
    <dgm:pt modelId="{1CF79FCD-1881-4D05-8D81-E2880A1D6E11}" type="pres">
      <dgm:prSet presAssocID="{51CBA0D1-8D24-4F3A-8EE7-4583D7BB03A4}" presName="background" presStyleLbl="node0" presStyleIdx="0" presStyleCnt="1"/>
      <dgm:spPr>
        <a:solidFill>
          <a:srgbClr val="00B050"/>
        </a:solidFill>
      </dgm:spPr>
    </dgm:pt>
    <dgm:pt modelId="{46C716DC-F512-4766-8C2E-EC77D58BA516}" type="pres">
      <dgm:prSet presAssocID="{51CBA0D1-8D24-4F3A-8EE7-4583D7BB03A4}" presName="text" presStyleLbl="fgAcc0" presStyleIdx="0" presStyleCnt="1">
        <dgm:presLayoutVars>
          <dgm:chPref val="3"/>
        </dgm:presLayoutVars>
      </dgm:prSet>
      <dgm:spPr/>
    </dgm:pt>
    <dgm:pt modelId="{2D07A72E-120C-45D4-801F-44D7E8E082B7}" type="pres">
      <dgm:prSet presAssocID="{51CBA0D1-8D24-4F3A-8EE7-4583D7BB03A4}" presName="hierChild2" presStyleCnt="0"/>
      <dgm:spPr/>
    </dgm:pt>
    <dgm:pt modelId="{91DA0CF5-4808-4527-8229-7AF76AC5C9ED}" type="pres">
      <dgm:prSet presAssocID="{C2F520E7-5B03-4BF5-9812-87971681D17F}" presName="Name10" presStyleLbl="parChTrans1D2" presStyleIdx="0" presStyleCnt="2"/>
      <dgm:spPr/>
    </dgm:pt>
    <dgm:pt modelId="{A04BDF19-69D5-4D7D-9BE6-75DDB80899D6}" type="pres">
      <dgm:prSet presAssocID="{E0C9AC70-073D-48E4-9BF3-FF64DF93B85E}" presName="hierRoot2" presStyleCnt="0"/>
      <dgm:spPr/>
    </dgm:pt>
    <dgm:pt modelId="{88BC76D0-C02D-4167-B4FC-AAEA435C96B2}" type="pres">
      <dgm:prSet presAssocID="{E0C9AC70-073D-48E4-9BF3-FF64DF93B85E}" presName="composite2" presStyleCnt="0"/>
      <dgm:spPr/>
    </dgm:pt>
    <dgm:pt modelId="{946F21BD-962A-4184-892C-1BD65A5DBCA8}" type="pres">
      <dgm:prSet presAssocID="{E0C9AC70-073D-48E4-9BF3-FF64DF93B85E}" presName="background2" presStyleLbl="node2" presStyleIdx="0" presStyleCnt="2"/>
      <dgm:spPr/>
    </dgm:pt>
    <dgm:pt modelId="{3AF49DA4-91CD-447E-B9BB-9F355AC3C281}" type="pres">
      <dgm:prSet presAssocID="{E0C9AC70-073D-48E4-9BF3-FF64DF93B85E}" presName="text2" presStyleLbl="fgAcc2" presStyleIdx="0" presStyleCnt="2">
        <dgm:presLayoutVars>
          <dgm:chPref val="3"/>
        </dgm:presLayoutVars>
      </dgm:prSet>
      <dgm:spPr/>
    </dgm:pt>
    <dgm:pt modelId="{9271BD25-96BF-4B24-B74D-FEBCEB0AA7C4}" type="pres">
      <dgm:prSet presAssocID="{E0C9AC70-073D-48E4-9BF3-FF64DF93B85E}" presName="hierChild3" presStyleCnt="0"/>
      <dgm:spPr/>
    </dgm:pt>
    <dgm:pt modelId="{FD1FA407-B3A8-41D0-811E-274D83945A7E}" type="pres">
      <dgm:prSet presAssocID="{FFEABA2B-8207-42E3-ACC7-BD390965C04C}" presName="Name10" presStyleLbl="parChTrans1D2" presStyleIdx="1" presStyleCnt="2"/>
      <dgm:spPr/>
    </dgm:pt>
    <dgm:pt modelId="{F738DB25-88BB-43E1-8699-57A568942651}" type="pres">
      <dgm:prSet presAssocID="{376ED74F-B96E-4931-826E-C2711B9835ED}" presName="hierRoot2" presStyleCnt="0"/>
      <dgm:spPr/>
    </dgm:pt>
    <dgm:pt modelId="{FFFE7055-FE97-4A26-AD10-44CD2C42D9F5}" type="pres">
      <dgm:prSet presAssocID="{376ED74F-B96E-4931-826E-C2711B9835ED}" presName="composite2" presStyleCnt="0"/>
      <dgm:spPr/>
    </dgm:pt>
    <dgm:pt modelId="{D505C123-670B-44A5-A9D3-BFF9948422D1}" type="pres">
      <dgm:prSet presAssocID="{376ED74F-B96E-4931-826E-C2711B9835ED}" presName="background2" presStyleLbl="node2" presStyleIdx="1" presStyleCnt="2"/>
      <dgm:spPr/>
    </dgm:pt>
    <dgm:pt modelId="{EC2B44F2-67B8-4732-AF19-7F4C882C7768}" type="pres">
      <dgm:prSet presAssocID="{376ED74F-B96E-4931-826E-C2711B9835ED}" presName="text2" presStyleLbl="fgAcc2" presStyleIdx="1" presStyleCnt="2">
        <dgm:presLayoutVars>
          <dgm:chPref val="3"/>
        </dgm:presLayoutVars>
      </dgm:prSet>
      <dgm:spPr/>
    </dgm:pt>
    <dgm:pt modelId="{0BFF85E4-7CE1-450A-B405-2B8AB914B8E8}" type="pres">
      <dgm:prSet presAssocID="{376ED74F-B96E-4931-826E-C2711B9835ED}" presName="hierChild3" presStyleCnt="0"/>
      <dgm:spPr/>
    </dgm:pt>
  </dgm:ptLst>
  <dgm:cxnLst>
    <dgm:cxn modelId="{EE2EBC3E-42C8-4E96-B1D4-E3A17A71C46D}" srcId="{51CBA0D1-8D24-4F3A-8EE7-4583D7BB03A4}" destId="{376ED74F-B96E-4931-826E-C2711B9835ED}" srcOrd="1" destOrd="0" parTransId="{FFEABA2B-8207-42E3-ACC7-BD390965C04C}" sibTransId="{9EE55C93-10C0-4F27-9C84-9375B6FA6969}"/>
    <dgm:cxn modelId="{A33A315F-5487-4ED0-91E5-30AB41D871D7}" srcId="{51CBA0D1-8D24-4F3A-8EE7-4583D7BB03A4}" destId="{E0C9AC70-073D-48E4-9BF3-FF64DF93B85E}" srcOrd="0" destOrd="0" parTransId="{C2F520E7-5B03-4BF5-9812-87971681D17F}" sibTransId="{56F3BA94-1CAF-430E-9B2C-14D5D745BA5B}"/>
    <dgm:cxn modelId="{71AD4865-82E3-48B2-AEC2-753D67568A9B}" type="presOf" srcId="{A08E2EAC-9A42-4930-BE2A-E7869F5ABD9C}" destId="{87083D66-6898-4026-B5E7-44CF341AA9DF}" srcOrd="0" destOrd="0" presId="urn:microsoft.com/office/officeart/2005/8/layout/hierarchy1"/>
    <dgm:cxn modelId="{B65AA856-8833-44AD-B2EE-AE146639B5B6}" type="presOf" srcId="{376ED74F-B96E-4931-826E-C2711B9835ED}" destId="{EC2B44F2-67B8-4732-AF19-7F4C882C7768}" srcOrd="0" destOrd="0" presId="urn:microsoft.com/office/officeart/2005/8/layout/hierarchy1"/>
    <dgm:cxn modelId="{3C91887C-8926-46EE-96C9-5F48A0D06470}" type="presOf" srcId="{C2F520E7-5B03-4BF5-9812-87971681D17F}" destId="{91DA0CF5-4808-4527-8229-7AF76AC5C9ED}" srcOrd="0" destOrd="0" presId="urn:microsoft.com/office/officeart/2005/8/layout/hierarchy1"/>
    <dgm:cxn modelId="{EADD36B4-C4C9-4474-833B-15F7EA1C19CC}" type="presOf" srcId="{FFEABA2B-8207-42E3-ACC7-BD390965C04C}" destId="{FD1FA407-B3A8-41D0-811E-274D83945A7E}" srcOrd="0" destOrd="0" presId="urn:microsoft.com/office/officeart/2005/8/layout/hierarchy1"/>
    <dgm:cxn modelId="{D008B5D7-B0A3-4311-BBF3-5E996BFA7489}" type="presOf" srcId="{E0C9AC70-073D-48E4-9BF3-FF64DF93B85E}" destId="{3AF49DA4-91CD-447E-B9BB-9F355AC3C281}" srcOrd="0" destOrd="0" presId="urn:microsoft.com/office/officeart/2005/8/layout/hierarchy1"/>
    <dgm:cxn modelId="{FC6F51E9-D004-4B61-A6BF-AA9D554EFF1E}" type="presOf" srcId="{51CBA0D1-8D24-4F3A-8EE7-4583D7BB03A4}" destId="{46C716DC-F512-4766-8C2E-EC77D58BA516}" srcOrd="0" destOrd="0" presId="urn:microsoft.com/office/officeart/2005/8/layout/hierarchy1"/>
    <dgm:cxn modelId="{F7CE7AF0-F7B4-49CA-8FE4-9EBFA1CD3C65}" srcId="{A08E2EAC-9A42-4930-BE2A-E7869F5ABD9C}" destId="{51CBA0D1-8D24-4F3A-8EE7-4583D7BB03A4}" srcOrd="0" destOrd="0" parTransId="{3B3EE58D-AB9F-48B6-BE62-AEFCD77301C1}" sibTransId="{AE58047C-C108-49C7-8300-6D040438BCD5}"/>
    <dgm:cxn modelId="{3B1010CF-E11B-4E82-8E76-99BFD529E9BD}" type="presParOf" srcId="{87083D66-6898-4026-B5E7-44CF341AA9DF}" destId="{5D480E30-C572-4899-8ED3-934938F0C554}" srcOrd="0" destOrd="0" presId="urn:microsoft.com/office/officeart/2005/8/layout/hierarchy1"/>
    <dgm:cxn modelId="{449ABBC3-6414-4782-8A7D-EB73E3BE2B4E}" type="presParOf" srcId="{5D480E30-C572-4899-8ED3-934938F0C554}" destId="{C2616A97-987C-4126-AB77-25673611DD43}" srcOrd="0" destOrd="0" presId="urn:microsoft.com/office/officeart/2005/8/layout/hierarchy1"/>
    <dgm:cxn modelId="{B393CC9D-FA9B-435E-9E37-30439CF82428}" type="presParOf" srcId="{C2616A97-987C-4126-AB77-25673611DD43}" destId="{1CF79FCD-1881-4D05-8D81-E2880A1D6E11}" srcOrd="0" destOrd="0" presId="urn:microsoft.com/office/officeart/2005/8/layout/hierarchy1"/>
    <dgm:cxn modelId="{5B48E52D-98E6-4762-81BC-3BF984B1C1F6}" type="presParOf" srcId="{C2616A97-987C-4126-AB77-25673611DD43}" destId="{46C716DC-F512-4766-8C2E-EC77D58BA516}" srcOrd="1" destOrd="0" presId="urn:microsoft.com/office/officeart/2005/8/layout/hierarchy1"/>
    <dgm:cxn modelId="{35CDA546-3D72-44B1-90E2-20F2387B52E8}" type="presParOf" srcId="{5D480E30-C572-4899-8ED3-934938F0C554}" destId="{2D07A72E-120C-45D4-801F-44D7E8E082B7}" srcOrd="1" destOrd="0" presId="urn:microsoft.com/office/officeart/2005/8/layout/hierarchy1"/>
    <dgm:cxn modelId="{D0BB5E54-45EA-45BB-BA63-3ABBDFAE7F95}" type="presParOf" srcId="{2D07A72E-120C-45D4-801F-44D7E8E082B7}" destId="{91DA0CF5-4808-4527-8229-7AF76AC5C9ED}" srcOrd="0" destOrd="0" presId="urn:microsoft.com/office/officeart/2005/8/layout/hierarchy1"/>
    <dgm:cxn modelId="{C9B20521-8D26-400A-9E15-D4E862D9D0DE}" type="presParOf" srcId="{2D07A72E-120C-45D4-801F-44D7E8E082B7}" destId="{A04BDF19-69D5-4D7D-9BE6-75DDB80899D6}" srcOrd="1" destOrd="0" presId="urn:microsoft.com/office/officeart/2005/8/layout/hierarchy1"/>
    <dgm:cxn modelId="{4FAC5665-06CA-4881-A22A-B4B3C144C051}" type="presParOf" srcId="{A04BDF19-69D5-4D7D-9BE6-75DDB80899D6}" destId="{88BC76D0-C02D-4167-B4FC-AAEA435C96B2}" srcOrd="0" destOrd="0" presId="urn:microsoft.com/office/officeart/2005/8/layout/hierarchy1"/>
    <dgm:cxn modelId="{DE580A98-9F60-496C-ACE6-D76FDAC942B3}" type="presParOf" srcId="{88BC76D0-C02D-4167-B4FC-AAEA435C96B2}" destId="{946F21BD-962A-4184-892C-1BD65A5DBCA8}" srcOrd="0" destOrd="0" presId="urn:microsoft.com/office/officeart/2005/8/layout/hierarchy1"/>
    <dgm:cxn modelId="{95CCFE9E-3BBA-40D9-80E7-04F92D2BE1E2}" type="presParOf" srcId="{88BC76D0-C02D-4167-B4FC-AAEA435C96B2}" destId="{3AF49DA4-91CD-447E-B9BB-9F355AC3C281}" srcOrd="1" destOrd="0" presId="urn:microsoft.com/office/officeart/2005/8/layout/hierarchy1"/>
    <dgm:cxn modelId="{94E45727-D6A7-4E73-A450-12F43B7E7116}" type="presParOf" srcId="{A04BDF19-69D5-4D7D-9BE6-75DDB80899D6}" destId="{9271BD25-96BF-4B24-B74D-FEBCEB0AA7C4}" srcOrd="1" destOrd="0" presId="urn:microsoft.com/office/officeart/2005/8/layout/hierarchy1"/>
    <dgm:cxn modelId="{8B411A63-A5A3-484E-8408-99B46172959F}" type="presParOf" srcId="{2D07A72E-120C-45D4-801F-44D7E8E082B7}" destId="{FD1FA407-B3A8-41D0-811E-274D83945A7E}" srcOrd="2" destOrd="0" presId="urn:microsoft.com/office/officeart/2005/8/layout/hierarchy1"/>
    <dgm:cxn modelId="{ECAD8C24-B3F2-47AD-B03D-DD5C27F9B56E}" type="presParOf" srcId="{2D07A72E-120C-45D4-801F-44D7E8E082B7}" destId="{F738DB25-88BB-43E1-8699-57A568942651}" srcOrd="3" destOrd="0" presId="urn:microsoft.com/office/officeart/2005/8/layout/hierarchy1"/>
    <dgm:cxn modelId="{BC7528B7-578A-48C3-8E82-8C436B1A8FA2}" type="presParOf" srcId="{F738DB25-88BB-43E1-8699-57A568942651}" destId="{FFFE7055-FE97-4A26-AD10-44CD2C42D9F5}" srcOrd="0" destOrd="0" presId="urn:microsoft.com/office/officeart/2005/8/layout/hierarchy1"/>
    <dgm:cxn modelId="{BFE6CAAD-4174-469D-B50A-A461CE7C1E4F}" type="presParOf" srcId="{FFFE7055-FE97-4A26-AD10-44CD2C42D9F5}" destId="{D505C123-670B-44A5-A9D3-BFF9948422D1}" srcOrd="0" destOrd="0" presId="urn:microsoft.com/office/officeart/2005/8/layout/hierarchy1"/>
    <dgm:cxn modelId="{B6889801-7DB9-4157-BD6D-BBB929F7F968}" type="presParOf" srcId="{FFFE7055-FE97-4A26-AD10-44CD2C42D9F5}" destId="{EC2B44F2-67B8-4732-AF19-7F4C882C7768}" srcOrd="1" destOrd="0" presId="urn:microsoft.com/office/officeart/2005/8/layout/hierarchy1"/>
    <dgm:cxn modelId="{7B3A0CD3-EBB0-4E49-B91C-06149AC55B21}" type="presParOf" srcId="{F738DB25-88BB-43E1-8699-57A568942651}" destId="{0BFF85E4-7CE1-450A-B405-2B8AB914B8E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E2EAC-9A42-4930-BE2A-E7869F5ABD9C}" type="doc">
      <dgm:prSet loTypeId="urn:microsoft.com/office/officeart/2005/8/layout/hierarchy1" loCatId="hierarchy" qsTypeId="urn:microsoft.com/office/officeart/2005/8/quickstyle/3d3" qsCatId="3D" csTypeId="urn:microsoft.com/office/officeart/2005/8/colors/colorful5" csCatId="colorful" phldr="1"/>
      <dgm:spPr/>
      <dgm:t>
        <a:bodyPr/>
        <a:lstStyle/>
        <a:p>
          <a:endParaRPr lang="en-US"/>
        </a:p>
      </dgm:t>
    </dgm:pt>
    <dgm:pt modelId="{87083D66-6898-4026-B5E7-44CF341AA9DF}" type="pres">
      <dgm:prSet presAssocID="{A08E2EAC-9A42-4930-BE2A-E7869F5ABD9C}" presName="hierChild1" presStyleCnt="0">
        <dgm:presLayoutVars>
          <dgm:chPref val="1"/>
          <dgm:dir/>
          <dgm:animOne val="branch"/>
          <dgm:animLvl val="lvl"/>
          <dgm:resizeHandles/>
        </dgm:presLayoutVars>
      </dgm:prSet>
      <dgm:spPr/>
    </dgm:pt>
  </dgm:ptLst>
  <dgm:cxnLst>
    <dgm:cxn modelId="{71AD4865-82E3-48B2-AEC2-753D67568A9B}" type="presOf" srcId="{A08E2EAC-9A42-4930-BE2A-E7869F5ABD9C}" destId="{87083D66-6898-4026-B5E7-44CF341AA9DF}" srcOrd="0"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FA407-B3A8-41D0-811E-274D83945A7E}">
      <dsp:nvSpPr>
        <dsp:cNvPr id="0" name=""/>
        <dsp:cNvSpPr/>
      </dsp:nvSpPr>
      <dsp:spPr>
        <a:xfrm>
          <a:off x="3883421" y="2065121"/>
          <a:ext cx="1986359" cy="945326"/>
        </a:xfrm>
        <a:custGeom>
          <a:avLst/>
          <a:gdLst/>
          <a:ahLst/>
          <a:cxnLst/>
          <a:rect l="0" t="0" r="0" b="0"/>
          <a:pathLst>
            <a:path>
              <a:moveTo>
                <a:pt x="0" y="0"/>
              </a:moveTo>
              <a:lnTo>
                <a:pt x="0" y="644212"/>
              </a:lnTo>
              <a:lnTo>
                <a:pt x="1986359" y="644212"/>
              </a:lnTo>
              <a:lnTo>
                <a:pt x="1986359" y="94532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1DA0CF5-4808-4527-8229-7AF76AC5C9ED}">
      <dsp:nvSpPr>
        <dsp:cNvPr id="0" name=""/>
        <dsp:cNvSpPr/>
      </dsp:nvSpPr>
      <dsp:spPr>
        <a:xfrm>
          <a:off x="1897062" y="2065121"/>
          <a:ext cx="1986359" cy="945326"/>
        </a:xfrm>
        <a:custGeom>
          <a:avLst/>
          <a:gdLst/>
          <a:ahLst/>
          <a:cxnLst/>
          <a:rect l="0" t="0" r="0" b="0"/>
          <a:pathLst>
            <a:path>
              <a:moveTo>
                <a:pt x="1986359" y="0"/>
              </a:moveTo>
              <a:lnTo>
                <a:pt x="1986359" y="644212"/>
              </a:lnTo>
              <a:lnTo>
                <a:pt x="0" y="644212"/>
              </a:lnTo>
              <a:lnTo>
                <a:pt x="0" y="945326"/>
              </a:lnTo>
            </a:path>
          </a:pathLst>
        </a:custGeom>
        <a:noFill/>
        <a:ln w="15875" cap="rnd"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CF79FCD-1881-4D05-8D81-E2880A1D6E11}">
      <dsp:nvSpPr>
        <dsp:cNvPr id="0" name=""/>
        <dsp:cNvSpPr/>
      </dsp:nvSpPr>
      <dsp:spPr>
        <a:xfrm>
          <a:off x="2258218" y="1113"/>
          <a:ext cx="3250406" cy="2064007"/>
        </a:xfrm>
        <a:prstGeom prst="roundRect">
          <a:avLst>
            <a:gd name="adj" fmla="val 1000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46C716DC-F512-4766-8C2E-EC77D58BA516}">
      <dsp:nvSpPr>
        <dsp:cNvPr id="0" name=""/>
        <dsp:cNvSpPr/>
      </dsp:nvSpPr>
      <dsp:spPr>
        <a:xfrm>
          <a:off x="2619375" y="344211"/>
          <a:ext cx="3250406" cy="20640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PERFORMANCE MANAGEMENT SYSTEM (PMS)</a:t>
          </a:r>
        </a:p>
      </dsp:txBody>
      <dsp:txXfrm>
        <a:off x="2679828" y="404664"/>
        <a:ext cx="3129500" cy="1943101"/>
      </dsp:txXfrm>
    </dsp:sp>
    <dsp:sp modelId="{946F21BD-962A-4184-892C-1BD65A5DBCA8}">
      <dsp:nvSpPr>
        <dsp:cNvPr id="0" name=""/>
        <dsp:cNvSpPr/>
      </dsp:nvSpPr>
      <dsp:spPr>
        <a:xfrm>
          <a:off x="271859" y="3010447"/>
          <a:ext cx="3250406" cy="206400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3AF49DA4-91CD-447E-B9BB-9F355AC3C281}">
      <dsp:nvSpPr>
        <dsp:cNvPr id="0" name=""/>
        <dsp:cNvSpPr/>
      </dsp:nvSpPr>
      <dsp:spPr>
        <a:xfrm>
          <a:off x="633015" y="3353545"/>
          <a:ext cx="3250406" cy="20640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MINISTERIAL PMS (MPMS)</a:t>
          </a:r>
        </a:p>
      </dsp:txBody>
      <dsp:txXfrm>
        <a:off x="693468" y="3413998"/>
        <a:ext cx="3129500" cy="1943101"/>
      </dsp:txXfrm>
    </dsp:sp>
    <dsp:sp modelId="{D505C123-670B-44A5-A9D3-BFF9948422D1}">
      <dsp:nvSpPr>
        <dsp:cNvPr id="0" name=""/>
        <dsp:cNvSpPr/>
      </dsp:nvSpPr>
      <dsp:spPr>
        <a:xfrm>
          <a:off x="4244578" y="3010447"/>
          <a:ext cx="3250406" cy="2064007"/>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C2B44F2-67B8-4732-AF19-7F4C882C7768}">
      <dsp:nvSpPr>
        <dsp:cNvPr id="0" name=""/>
        <dsp:cNvSpPr/>
      </dsp:nvSpPr>
      <dsp:spPr>
        <a:xfrm>
          <a:off x="4605734" y="3353545"/>
          <a:ext cx="3250406" cy="2064007"/>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EMPLOYEE PMS (EPMS)</a:t>
          </a:r>
        </a:p>
      </dsp:txBody>
      <dsp:txXfrm>
        <a:off x="4666187" y="3413998"/>
        <a:ext cx="3129500" cy="1943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DFB0B-9CE2-4108-88B8-DC291A823639}"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FE594-8B2A-46B6-99F8-E9E20CC9117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First Template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C774827-4044-2648-BF65-1106F6247285}"/>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3B288033-B832-AC40-8FF7-1A02240734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270626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408DF-C96A-4545-834F-B0E2D748C5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57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408DF-C96A-4545-834F-B0E2D748C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53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408DF-C96A-4545-834F-B0E2D748C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74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11089-D0E1-427A-E57F-3AA4A8396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F9DF6-DD7B-E431-6DB7-C5FB8D32B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53D8C-4E6D-4810-459F-562E3E1FD9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B72696-4305-8D1D-688A-7FB62E8C0E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408DF-C96A-4545-834F-B0E2D748C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113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408DF-C96A-4545-834F-B0E2D748C5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59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D1E76FC-39A1-074E-82A8-E903E6EB86E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DB20162-FCED-8649-89FC-3EB8FF50F6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533368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8F27-F015-64D3-ED5E-194E260C0C31}"/>
            </a:ext>
          </a:extLst>
        </p:cNvPr>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32F5B28-37C8-FA24-A04B-FDE78316D1F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84A6593-8516-18CE-2F99-BF09C4512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692715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D1E76FC-39A1-074E-82A8-E903E6EB86E6}"/>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DB20162-FCED-8649-89FC-3EB8FF50F6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107528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My First Template</a:t>
            </a:r>
          </a:p>
        </p:txBody>
      </p:sp>
    </p:spTree>
    <p:extLst>
      <p:ext uri="{BB962C8B-B14F-4D97-AF65-F5344CB8AC3E}">
        <p14:creationId xmlns:p14="http://schemas.microsoft.com/office/powerpoint/2010/main" val="320015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First Template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My First Template</a:t>
            </a:r>
          </a:p>
        </p:txBody>
      </p:sp>
    </p:spTree>
    <p:extLst>
      <p:ext uri="{BB962C8B-B14F-4D97-AF65-F5344CB8AC3E}">
        <p14:creationId xmlns:p14="http://schemas.microsoft.com/office/powerpoint/2010/main" val="5545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First Template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23C7-874F-0D85-326F-3E5E6F137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E8085-8137-AC55-F25F-EB0EA397BD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9FC19-FFAE-0661-599D-F49F7E9EE1A9}"/>
              </a:ext>
            </a:extLst>
          </p:cNvPr>
          <p:cNvSpPr>
            <a:spLocks noGrp="1"/>
          </p:cNvSpPr>
          <p:nvPr>
            <p:ph type="body" idx="1"/>
          </p:nvPr>
        </p:nvSpPr>
        <p:spPr/>
        <p:txBody>
          <a:bodyPr>
            <a:normAutofit/>
          </a:bodyPr>
          <a:lstStyle/>
          <a:p>
            <a:endParaRPr lang="en-US" dirty="0"/>
          </a:p>
        </p:txBody>
      </p:sp>
      <p:sp>
        <p:nvSpPr>
          <p:cNvPr id="4" name="Header Placeholder 3">
            <a:extLst>
              <a:ext uri="{FF2B5EF4-FFF2-40B4-BE49-F238E27FC236}">
                <a16:creationId xmlns:a16="http://schemas.microsoft.com/office/drawing/2014/main" id="{C8F13A2C-EAF1-5EEB-BA73-969122C64CB8}"/>
              </a:ext>
            </a:extLst>
          </p:cNvPr>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First Template</a:t>
            </a:r>
          </a:p>
        </p:txBody>
      </p:sp>
    </p:spTree>
    <p:extLst>
      <p:ext uri="{BB962C8B-B14F-4D97-AF65-F5344CB8AC3E}">
        <p14:creationId xmlns:p14="http://schemas.microsoft.com/office/powerpoint/2010/main" val="115973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5360" y="5345070"/>
            <a:ext cx="5844152" cy="246693"/>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A632B-FBDE-46D4-BF6F-6D14421E63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0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FA8E5-7198-B376-65A9-2E466230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25194-5BB5-A5D8-98A2-8D2AC49F2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725FA-F1DD-C7B4-6793-F996FE8269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50359B-FA79-C857-27BF-DBB8F3DE7F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408DF-C96A-4545-834F-B0E2D748C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23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First Template</a:t>
            </a:r>
          </a:p>
        </p:txBody>
      </p:sp>
    </p:spTree>
    <p:extLst>
      <p:ext uri="{BB962C8B-B14F-4D97-AF65-F5344CB8AC3E}">
        <p14:creationId xmlns:p14="http://schemas.microsoft.com/office/powerpoint/2010/main" val="1892715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F5E7F6D-5BAD-444B-8FB2-995286554E0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0FC67AD-2AC0-8F4E-B5FF-1B231379A8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34210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9F5E7F6D-5BAD-444B-8FB2-995286554E0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0FC67AD-2AC0-8F4E-B5FF-1B231379A8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60917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AF9BE7E-EBD1-43F8-99D0-153803BE5A55}"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04590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D2D81C-1A93-415A-B93D-E463D07179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4138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DF7BAF-8438-42C8-A89E-4866BE5AA7B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87815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39E28-7D61-451A-9387-B3F4BCB5799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6698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D7B7EB-A8A0-4E87-938A-60FE93104BC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735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77DBD4-096E-4F62-9A74-EB84A0798C8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10581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DF1D3-25D6-4CE9-B3CF-235321C7AAE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2197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95E4F7-B3E1-44AF-A354-F3C86EC089B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1377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39E5A-2510-484D-A103-11DF752754A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8461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0AF545-9A17-4C03-AFF3-E7C531524AA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672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7A024F-7EB4-48E1-A5CF-6EB7A5F17B8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69255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F2F587-7836-4AE2-B95B-AAFDA50F90C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04204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16250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99153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644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19992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80753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1858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14837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5551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4472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310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4625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28485720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971516"/>
      </p:ext>
    </p:extLst>
  </p:cSld>
  <p:clrMapOvr>
    <a:masterClrMapping/>
  </p:clrMapOvr>
  <p:transition>
    <p:pull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8504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5446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43495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23550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979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854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434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87378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6475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26194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4464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3174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1382538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748592"/>
      </p:ext>
    </p:extLst>
  </p:cSld>
  <p:clrMapOvr>
    <a:masterClrMapping/>
  </p:clrMapOvr>
  <p:transition>
    <p:pull dir="d"/>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32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9615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99297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14672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81654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21589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2644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65242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0047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47438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1643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6435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2827667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12859"/>
      </p:ext>
    </p:extLst>
  </p:cSld>
  <p:clrMapOvr>
    <a:masterClrMapping/>
  </p:clrMapOvr>
  <p:transition>
    <p:pull di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6139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22922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03778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50968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441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98324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08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78199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1739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1524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8343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63741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24737363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76576"/>
      </p:ext>
    </p:extLst>
  </p:cSld>
  <p:clrMapOvr>
    <a:masterClrMapping/>
  </p:clrMapOvr>
  <p:transition>
    <p:pull dir="d"/>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585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01794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9959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9515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75046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77083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58104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62667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80639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48095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5582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44695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17634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D2D81C-1A93-415A-B93D-E463D07179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47328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87920"/>
      </p:ext>
    </p:extLst>
  </p:cSld>
  <p:clrMapOvr>
    <a:masterClrMapping/>
  </p:clrMapOvr>
  <p:transition>
    <p:pull dir="d"/>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769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6315-0FEB-0833-C156-B6D299CD4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AA3F7-E911-36A3-BA17-2FFB25240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30C7D8-1C13-3B45-1E31-476FEAED29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414C49F-AE2F-04A6-9ADD-AF7AF87AE0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6378670-FCF8-0030-9764-1E09704C55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15239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3920-890F-F4EE-D4DC-051BAD068D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90CC7-F14F-1494-4C69-C6DBB8829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871A0-9DF3-02C8-B957-42DC289D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F906AC-2179-83CF-05F9-0042DFAAAC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C6625B1-320B-42CD-C575-70BBABDCD8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61370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595E-F6C7-4715-E46B-8F3E02A74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8F746-092E-2F59-2014-FA5973F9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D2209-F7AE-F782-D023-0CEF18DF9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BC0D7C2-B485-7186-04E9-10C80B507B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ED86398-E4D4-BDDE-432E-8750F0DAC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45821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ADA4-F712-8337-7E4F-EE4798E2C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DC7B6-6F3C-D730-6D35-FEA2DAC7AD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FA5F48-FD67-91F5-8308-5E57DFC22A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CE0B82-8327-0C5E-AE60-8657BADE9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EE81A6A-F55C-CFBE-B31E-90D2D4E8E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9C502517-CF2F-0265-251A-EC4E9C4B0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3788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E82A-F6B5-CC51-8193-AE178970B5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EDB7C-B716-E54F-8641-C5DB51222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CF0EAE-0B98-6A6C-2143-D8F020148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BC10F1-51EE-F5D3-F993-375A597DAC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149CB5-2A62-E0D9-F5E8-D4EDC9E7E4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8F7B8-A481-3CBA-152E-57548007F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2CA9DFE9-7C80-5706-CE69-CAE39D8D54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0C4BBEE1-A616-51FF-22CD-E4608D7673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70268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E98C-788A-40E3-C41F-4011E0F27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ED71D3-BDEB-9EB2-7935-E9B91E371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0F2BB1E9-3DC7-7D7B-75B3-92FCE4E96B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F0969EE-31DE-D474-11DA-E58418E158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25138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64397-FE6F-CBA1-43B0-A50C2DA4D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BC558A8-E831-F3D0-7AC1-1172F8D62E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6DD42FA-3414-E5FB-70FA-3AD620E1D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38005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0548-E464-03FC-E247-FE0B983C3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B4D73-5B5B-97FE-A67B-AB6D603AA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A4214-84DE-64D6-660C-46363A13E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34A9C-D095-71A2-08AD-124A56F39F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6939AC8-A09F-3B0A-0176-1A0A82535B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1F2D05B-80CB-ACE1-4CBF-27216B59D9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1077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DF7BAF-8438-42C8-A89E-4866BE5AA7B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97562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C021-F3BF-2BF5-FB1A-BA956E67E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E6F70A-F1D1-9CDC-8E0A-8F5C1F686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2F9E7-5100-C719-AD0A-D4C4D6041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C4D5E-F3CB-2A2B-A5D9-64EA3CA8D0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131DA92-90CB-8323-0348-42825D7061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B3CDB6E-8D3F-FE97-908E-0A359C3640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827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8C82-9F4A-883C-2D7F-83B30AB68B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B3672-EB39-A66C-A8F8-57A22B322B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C9E5D-D2F7-DE40-C74C-9539D040FC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360671-38DE-5134-3CFF-05962FA42A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BA98220-8A97-5D73-5B1C-6A82D6E1C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4093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3E3F4-A7F0-F181-1185-AB58018DD4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BB5FD-8A69-9D4F-0E6B-3419EBAA00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27F8-4321-D377-C292-EC047A0408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0F0781E-4558-6910-357F-4581CF8B79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61929C8-DCA4-C815-9023-2AA5E9D72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48334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6315-0FEB-0833-C156-B6D299CD4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AA3F7-E911-36A3-BA17-2FFB25240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30C7D8-1C13-3B45-1E31-476FEAED29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414C49F-AE2F-04A6-9ADD-AF7AF87AE0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6378670-FCF8-0030-9764-1E09704C55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34814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3920-890F-F4EE-D4DC-051BAD068D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90CC7-F14F-1494-4C69-C6DBB8829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871A0-9DF3-02C8-B957-42DC289D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F906AC-2179-83CF-05F9-0042DFAAAC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C6625B1-320B-42CD-C575-70BBABDCD8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0786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595E-F6C7-4715-E46B-8F3E02A745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8F746-092E-2F59-2014-FA5973F9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D2209-F7AE-F782-D023-0CEF18DF9D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BC0D7C2-B485-7186-04E9-10C80B507B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ED86398-E4D4-BDDE-432E-8750F0DACF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117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CADA4-F712-8337-7E4F-EE4798E2C9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DC7B6-6F3C-D730-6D35-FEA2DAC7AD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FA5F48-FD67-91F5-8308-5E57DFC22A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CE0B82-8327-0C5E-AE60-8657BADE9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EE81A6A-F55C-CFBE-B31E-90D2D4E8E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9C502517-CF2F-0265-251A-EC4E9C4B0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11823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E82A-F6B5-CC51-8193-AE178970B5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EDB7C-B716-E54F-8641-C5DB51222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CF0EAE-0B98-6A6C-2143-D8F020148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BC10F1-51EE-F5D3-F993-375A597DAC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149CB5-2A62-E0D9-F5E8-D4EDC9E7E4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8F7B8-A481-3CBA-152E-57548007F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2CA9DFE9-7C80-5706-CE69-CAE39D8D54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0C4BBEE1-A616-51FF-22CD-E4608D7673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21181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E98C-788A-40E3-C41F-4011E0F27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ED71D3-BDEB-9EB2-7935-E9B91E371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0F2BB1E9-3DC7-7D7B-75B3-92FCE4E96B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AF0969EE-31DE-D474-11DA-E58418E158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32940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64397-FE6F-CBA1-43B0-A50C2DA4D1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BC558A8-E831-F3D0-7AC1-1172F8D62E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6DD42FA-3414-E5FB-70FA-3AD620E1DB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884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39E28-7D61-451A-9387-B3F4BCB5799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89754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0548-E464-03FC-E247-FE0B983C3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B4D73-5B5B-97FE-A67B-AB6D603AA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A4214-84DE-64D6-660C-46363A13E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34A9C-D095-71A2-08AD-124A56F39F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D6939AC8-A09F-3B0A-0176-1A0A82535B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1F2D05B-80CB-ACE1-4CBF-27216B59D9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2725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C021-F3BF-2BF5-FB1A-BA956E67EA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E6F70A-F1D1-9CDC-8E0A-8F5C1F686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2F9E7-5100-C719-AD0A-D4C4D6041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C4D5E-F3CB-2A2B-A5D9-64EA3CA8D0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131DA92-90CB-8323-0348-42825D7061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B3CDB6E-8D3F-FE97-908E-0A359C3640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0499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8C82-9F4A-883C-2D7F-83B30AB68B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B3672-EB39-A66C-A8F8-57A22B322B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C9E5D-D2F7-DE40-C74C-9539D040FC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360671-38DE-5134-3CFF-05962FA42A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BA98220-8A97-5D73-5B1C-6A82D6E1C6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52857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3E3F4-A7F0-F181-1185-AB58018DD4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BB5FD-8A69-9D4F-0E6B-3419EBAA00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227F8-4321-D377-C292-EC047A0408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0F0781E-4558-6910-357F-4581CF8B79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61929C8-DCA4-C815-9023-2AA5E9D72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6976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D7B7EB-A8A0-4E87-938A-60FE93104BC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442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77DBD4-096E-4F62-9A74-EB84A0798C8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319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DF1D3-25D6-4CE9-B3CF-235321C7AAE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40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95E4F7-B3E1-44AF-A354-F3C86EC089B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1169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39E5A-2510-484D-A103-11DF752754A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8974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0AF545-9A17-4C03-AFF3-E7C531524AA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262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7A024F-7EB4-48E1-A5CF-6EB7A5F17B8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7034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F2F587-7836-4AE2-B95B-AAFDA50F90C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192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883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9BE7E-EBD1-43F8-99D0-153803BE5A55}"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0725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3499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4766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9114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1902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8111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3896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9960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0801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0578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9BE7E-EBD1-43F8-99D0-153803BE5A55}"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23937974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448014"/>
      </p:ext>
    </p:extLst>
  </p:cSld>
  <p:clrMapOvr>
    <a:masterClrMapping/>
  </p:clrMapOvr>
  <p:transition>
    <p:pull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219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D74C-591E-C741-B194-0716EA871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16C9AC-094F-5245-9E2D-0C4B05389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7B10E-CB35-664F-B0DB-7C6D97F1A6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9BA513-4945-2B4D-A60E-6DA8CD956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5802605-D8D6-1747-8BC5-56DBF7B7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028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F133-4E21-754D-8761-D400A9C8D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53E5E-91D5-7645-885A-E4B1C9E6BF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4578F-0294-9A4E-AE0C-8001938856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AC052CC-B54A-9041-AC9B-EAC625CDE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53E5F4-FD31-5F41-90C8-73F162030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0010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4C35-5716-3349-BF80-5BF3772A17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D0619A-98F9-8840-8D96-31CEB1B42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9229EA-5634-0B4E-A3DA-03F4CF9D1C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A786F85-B89E-F140-9910-392E0D16D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40FD88E-2A94-1E4A-9538-969693928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650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5FBA-8FDB-8D46-9908-8F4D76B52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FE63-82F8-DE4F-AE3D-615D7FA309E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E2CC0-AC35-D04D-8258-FE8ADE92DD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85956F-16B6-8248-B41F-D5A40839B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970068BA-1198-CB45-A27F-B76B32C46F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22ECDF1C-1633-AD4F-9B9D-A1C5F90349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11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CDED-DD3F-1148-A1CD-6E2FA5CBC4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D4B731-0B19-1844-9F31-BE8245D79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12586D-0E5E-8042-ABCB-A5AD33FA31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8BDC1B-4480-3246-9052-CAC15F68F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A6435D-066B-8044-B14A-F9E62EA788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17918-78B8-9547-A4CB-D0F902969D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CA48165F-669D-1C40-B3EF-31C69EB5E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5CCD179-A5C8-1347-9EB8-186F21F74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563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FCFB-DD4B-8E47-B53C-F82DBCDF9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07B86-365D-AB43-AEE0-48D2D11BF7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18FBA023-9831-A544-9DFC-EFAE7654B4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F6BA88CC-5BC8-0A4D-AC51-8FDAF23F3F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0915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65E56-81D5-5F45-9EEC-202047C61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5A1A4D74-C282-F948-BD23-94C094CF12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8DC603E-8064-7641-95B1-0CEDB067A8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850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9BE7E-EBD1-43F8-99D0-153803BE5A55}" type="datetimeFigureOut">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C091-6475-E543-842A-4EA486DD1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AFBF9-A608-7842-AD12-B7DB8DCCA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1D065-E41A-914C-93EA-5E38E6431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56D1BD-4B6B-AE41-8700-7047963D73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CE7223-66F8-5C44-A5E0-6F6CE9E195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1C6838B9-06E9-FE4C-A3EE-D197743DC8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0521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DA0C-DA3D-C64E-85CE-0FE386BFD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45A44-E54B-B74D-87D1-5C1A589A1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EBF3B4-C282-C440-9097-1988FE2B8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EC85E2-215A-CA42-B6A3-63C93A020E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3D477CF7-A447-894D-9814-4F1C7E5C88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06D1C69-864F-414D-B483-68AB0C958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1275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AFC9-A987-3E44-AB79-9B717A9B32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1EE3B6-3CB0-1D47-BCE4-F8DF001659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78C85-641D-F841-B16E-2782F69E2D1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19D60FB-2FB3-FE4C-A7E2-84F4982DC0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CDE5103-2408-F640-B57B-F1F38B5C0E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9418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499DB-946F-4B49-9794-9D7E7D34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37950-E80C-D949-8EA2-4851895119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A7F67-8515-0C4F-860C-4FACF35984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24FDD1-2FE8-D143-A381-1F470071E0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CF51E21-81A6-5449-A2ED-3C8D03A9F5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0011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Comparison">
    <p:spTree>
      <p:nvGrpSpPr>
        <p:cNvPr id="1" name=""/>
        <p:cNvGrpSpPr/>
        <p:nvPr/>
      </p:nvGrpSpPr>
      <p:grpSpPr>
        <a:xfrm>
          <a:off x="0" y="0"/>
          <a:ext cx="0" cy="0"/>
          <a:chOff x="0" y="0"/>
          <a:chExt cx="0" cy="0"/>
        </a:xfrm>
      </p:grpSpPr>
      <p:sp>
        <p:nvSpPr>
          <p:cNvPr id="5" name="Text Placeholder 13"/>
          <p:cNvSpPr>
            <a:spLocks noGrp="1"/>
          </p:cNvSpPr>
          <p:nvPr>
            <p:ph type="body" sz="quarter" idx="12" hasCustomPrompt="1"/>
          </p:nvPr>
        </p:nvSpPr>
        <p:spPr>
          <a:xfrm>
            <a:off x="236292"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6" name="Content Placeholder 2"/>
          <p:cNvSpPr>
            <a:spLocks noGrp="1"/>
          </p:cNvSpPr>
          <p:nvPr>
            <p:ph sz="half" idx="17"/>
          </p:nvPr>
        </p:nvSpPr>
        <p:spPr>
          <a:xfrm>
            <a:off x="236292"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7" name="Text Placeholder 13"/>
          <p:cNvSpPr>
            <a:spLocks noGrp="1"/>
          </p:cNvSpPr>
          <p:nvPr>
            <p:ph type="body" sz="quarter" idx="19" hasCustomPrompt="1"/>
          </p:nvPr>
        </p:nvSpPr>
        <p:spPr>
          <a:xfrm>
            <a:off x="6240393" y="1128598"/>
            <a:ext cx="5718599" cy="466736"/>
          </a:xfrm>
        </p:spPr>
        <p:txBody>
          <a:bodyPr>
            <a:normAutofit/>
          </a:bodyPr>
          <a:lstStyle>
            <a:lvl1pPr marL="0" indent="0" algn="l">
              <a:buNone/>
              <a:defRPr sz="2117" baseline="0">
                <a:latin typeface="Trebuchet MS"/>
                <a:cs typeface="Trebuchet MS"/>
              </a:defRPr>
            </a:lvl1pPr>
          </a:lstStyle>
          <a:p>
            <a:pPr lvl="0"/>
            <a:r>
              <a:rPr lang="en-US" dirty="0"/>
              <a:t>Title 2</a:t>
            </a:r>
          </a:p>
        </p:txBody>
      </p:sp>
      <p:sp>
        <p:nvSpPr>
          <p:cNvPr id="8" name="Content Placeholder 2"/>
          <p:cNvSpPr>
            <a:spLocks noGrp="1"/>
          </p:cNvSpPr>
          <p:nvPr>
            <p:ph sz="half" idx="20"/>
          </p:nvPr>
        </p:nvSpPr>
        <p:spPr>
          <a:xfrm>
            <a:off x="6240393" y="1670676"/>
            <a:ext cx="5718599" cy="4203074"/>
          </a:xfrm>
        </p:spPr>
        <p:txBody>
          <a:bodyPr anchor="t">
            <a:normAutofit/>
          </a:bodyPr>
          <a:lstStyle>
            <a:lvl1pPr marL="0" indent="0" algn="just">
              <a:buNone/>
              <a:defRPr sz="1693">
                <a:latin typeface="Trebuchet MS"/>
                <a:cs typeface="Trebuchet MS"/>
              </a:defRPr>
            </a:lvl1pPr>
            <a:lvl2pPr marL="387111" indent="0" algn="l">
              <a:buNone/>
              <a:defRPr sz="2032"/>
            </a:lvl2pPr>
            <a:lvl3pPr marL="774222" indent="0" algn="l">
              <a:buNone/>
              <a:defRPr sz="1693"/>
            </a:lvl3pPr>
            <a:lvl4pPr marL="1161334" indent="0" algn="l">
              <a:buNone/>
              <a:defRPr sz="1524"/>
            </a:lvl4pPr>
            <a:lvl5pPr marL="1548445" indent="0" algn="l">
              <a:buNone/>
              <a:defRPr sz="1524"/>
            </a:lvl5pPr>
            <a:lvl6pPr>
              <a:defRPr sz="1524"/>
            </a:lvl6pPr>
            <a:lvl7pPr>
              <a:defRPr sz="1524"/>
            </a:lvl7pPr>
            <a:lvl8pPr>
              <a:defRPr sz="1524"/>
            </a:lvl8pPr>
            <a:lvl9pPr>
              <a:defRPr sz="1524"/>
            </a:lvl9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cxnSp>
        <p:nvCxnSpPr>
          <p:cNvPr id="39" name="Straight Connector 38"/>
          <p:cNvCxnSpPr/>
          <p:nvPr userDrawn="1"/>
        </p:nvCxnSpPr>
        <p:spPr>
          <a:xfrm>
            <a:off x="236294" y="6030008"/>
            <a:ext cx="11722697" cy="0"/>
          </a:xfrm>
          <a:prstGeom prst="line">
            <a:avLst/>
          </a:prstGeom>
          <a:ln w="3175" cmpd="sng">
            <a:solidFill>
              <a:schemeClr val="bg1">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Title Placeholder 1"/>
          <p:cNvSpPr>
            <a:spLocks noGrp="1"/>
          </p:cNvSpPr>
          <p:nvPr>
            <p:ph type="title"/>
          </p:nvPr>
        </p:nvSpPr>
        <p:spPr>
          <a:xfrm>
            <a:off x="236291" y="462851"/>
            <a:ext cx="11722699" cy="609398"/>
          </a:xfrm>
          <a:prstGeom prst="rect">
            <a:avLst/>
          </a:prstGeom>
        </p:spPr>
        <p:txBody>
          <a:bodyPr vert="horz" lIns="0" tIns="0" rIns="0" bIns="0" rtlCol="0" anchor="ctr">
            <a:spAutoFit/>
          </a:bodyPr>
          <a:lstStyle/>
          <a:p>
            <a:r>
              <a:rPr lang="es-ES_tradnl" dirty="0" err="1"/>
              <a:t>header</a:t>
            </a:r>
            <a:endParaRPr lang="en-US" dirty="0"/>
          </a:p>
        </p:txBody>
      </p:sp>
      <p:sp>
        <p:nvSpPr>
          <p:cNvPr id="14" name="Slide Number Placeholder 5"/>
          <p:cNvSpPr>
            <a:spLocks noGrp="1"/>
          </p:cNvSpPr>
          <p:nvPr>
            <p:ph type="sldNum" sz="quarter" idx="21"/>
          </p:nvPr>
        </p:nvSpPr>
        <p:spPr>
          <a:xfrm>
            <a:off x="9114191" y="6464590"/>
            <a:ext cx="2844800" cy="365125"/>
          </a:xfrm>
        </p:spPr>
        <p:txBody>
          <a:bodyPr/>
          <a:lstStyle>
            <a:lvl1pPr>
              <a:defRPr>
                <a:latin typeface="Times New Roman"/>
                <a:cs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Times New Roman"/>
            </a:endParaRPr>
          </a:p>
        </p:txBody>
      </p:sp>
    </p:spTree>
    <p:extLst>
      <p:ext uri="{BB962C8B-B14F-4D97-AF65-F5344CB8AC3E}">
        <p14:creationId xmlns:p14="http://schemas.microsoft.com/office/powerpoint/2010/main" val="145592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11189"/>
      </p:ext>
    </p:extLst>
  </p:cSld>
  <p:clrMapOvr>
    <a:masterClrMapping/>
  </p:clrMapOvr>
  <p:transition>
    <p:pull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996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D2D81C-1A93-415A-B93D-E463D07179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6327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DF7BAF-8438-42C8-A89E-4866BE5AA7B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568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339E28-7D61-451A-9387-B3F4BCB5799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415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9BE7E-EBD1-43F8-99D0-153803BE5A55}"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D7B7EB-A8A0-4E87-938A-60FE93104BC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824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77DBD4-096E-4F62-9A74-EB84A0798C8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0907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DF1D3-25D6-4CE9-B3CF-235321C7AAE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6709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95E4F7-B3E1-44AF-A354-F3C86EC089B5}"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5168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39E5A-2510-484D-A103-11DF752754A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0167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30AF545-9A17-4C03-AFF3-E7C531524AA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0078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7A024F-7EB4-48E1-A5CF-6EB7A5F17B8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6843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F2F587-7836-4AE2-B95B-AAFDA50F90C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8631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7440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587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9BE7E-EBD1-43F8-99D0-153803BE5A55}" type="datetimeFigureOut">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8240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82879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4141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3509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2162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0155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53327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36179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12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50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9BE7E-EBD1-43F8-99D0-153803BE5A55}"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04667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6346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5187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070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3557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22334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9724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9808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455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42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9BE7E-EBD1-43F8-99D0-153803BE5A55}"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82C25-9ACC-4743-AB29-C1363E48DADA}"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383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74461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5685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1578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20843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81407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6452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8944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60948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073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1.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theme" Target="../theme/theme12.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3.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theme" Target="../theme/theme14.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5.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6.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AF9BE7E-EBD1-43F8-99D0-153803BE5A55}" type="datetimeFigureOut">
              <a:rPr lang="en-US" smtClean="0"/>
              <a:t>3/12/2025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C82C25-9ACC-4743-AB29-C1363E48DAD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170369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87240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05138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316183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976071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AB8F1-E02B-8BD3-8179-8E1FEF517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D044F2-04D1-2CFF-E2CD-1ADD1FBAE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09C4F-FE0E-8154-5A26-EEA43E8C5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8A7588-B7EE-954B-A5FF-A665C2196C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52FB013-D641-35F4-3958-1837A87D60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969049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AB8F1-E02B-8BD3-8179-8E1FEF517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D044F2-04D1-2CFF-E2CD-1ADD1FBAE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09C4F-FE0E-8154-5A26-EEA43E8C5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0B6DBE6-FA78-46B3-A39A-95BCEC7DEDE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98A7588-B7EE-954B-A5FF-A665C2196C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52FB013-D641-35F4-3958-1837A87D60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F8C65F-5165-4ACA-A790-CF835B89C54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78048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8B3E43-BFC7-42B4-82A7-E840034039B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40163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88932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0BF93-4B5D-0143-88F3-F9C39CE33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6AD46-89AA-304D-AFC5-A631352DB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130D7-BB2B-0647-9C44-64873ED52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2C91FC4-E9B3-8641-8BBB-B6F1EA4CCD4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43DA30A-A6D6-4C44-A921-BE486C818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D175C7-1864-A34D-8444-77CEBDB1C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E70892-76A1-7A4B-9F1B-EB98FED41CA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83401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8B3E43-BFC7-42B4-82A7-E840034039B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02007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81007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57773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F19787-ABCA-4C3A-963B-7808E1DA909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5A328A-286E-4605-9D12-23F9C85526C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8655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8B3E43-BFC7-42B4-82A7-E840034039B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78716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88.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99.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6.png"/><Relationship Id="rId18" Type="http://schemas.openxmlformats.org/officeDocument/2006/relationships/image" Target="../media/image11.svg"/><Relationship Id="rId26" Type="http://schemas.openxmlformats.org/officeDocument/2006/relationships/image" Target="../media/image19.svg"/><Relationship Id="rId3" Type="http://schemas.openxmlformats.org/officeDocument/2006/relationships/tags" Target="../tags/tag5.xml"/><Relationship Id="rId21" Type="http://schemas.openxmlformats.org/officeDocument/2006/relationships/image" Target="../media/image14.png"/><Relationship Id="rId7" Type="http://schemas.openxmlformats.org/officeDocument/2006/relationships/tags" Target="../tags/tag9.xml"/><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tags" Target="../tags/tag4.xml"/><Relationship Id="rId16" Type="http://schemas.openxmlformats.org/officeDocument/2006/relationships/image" Target="../media/image9.svg"/><Relationship Id="rId20" Type="http://schemas.openxmlformats.org/officeDocument/2006/relationships/image" Target="../media/image13.sv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4.png"/><Relationship Id="rId24" Type="http://schemas.openxmlformats.org/officeDocument/2006/relationships/image" Target="../media/image17.svg"/><Relationship Id="rId5" Type="http://schemas.openxmlformats.org/officeDocument/2006/relationships/tags" Target="../tags/tag7.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svg"/><Relationship Id="rId10" Type="http://schemas.openxmlformats.org/officeDocument/2006/relationships/notesSlide" Target="../notesSlides/notesSlide5.xml"/><Relationship Id="rId19" Type="http://schemas.openxmlformats.org/officeDocument/2006/relationships/image" Target="../media/image12.png"/><Relationship Id="rId4" Type="http://schemas.openxmlformats.org/officeDocument/2006/relationships/tags" Target="../tags/tag6.xml"/><Relationship Id="rId9" Type="http://schemas.openxmlformats.org/officeDocument/2006/relationships/slideLayout" Target="../slideLayouts/slideLayout6.xml"/><Relationship Id="rId14" Type="http://schemas.openxmlformats.org/officeDocument/2006/relationships/image" Target="../media/image7.svg"/><Relationship Id="rId22" Type="http://schemas.openxmlformats.org/officeDocument/2006/relationships/image" Target="../media/image15.svg"/><Relationship Id="rId2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rPr>
              <a:t>1</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2" name="矩形 1"/>
          <p:cNvSpPr/>
          <p:nvPr/>
        </p:nvSpPr>
        <p:spPr>
          <a:xfrm>
            <a:off x="0" y="246743"/>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p:cNvSpPr/>
          <p:nvPr/>
        </p:nvSpPr>
        <p:spPr>
          <a:xfrm>
            <a:off x="646971" y="246743"/>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20" name="TextBox 19"/>
          <p:cNvSpPr txBox="1"/>
          <p:nvPr/>
        </p:nvSpPr>
        <p:spPr>
          <a:xfrm>
            <a:off x="838200" y="5061584"/>
            <a:ext cx="10183091" cy="1477328"/>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pt-BR" sz="3000" b="1" dirty="0">
                <a:solidFill>
                  <a:schemeClr val="tx1">
                    <a:lumMod val="95000"/>
                  </a:schemeClr>
                </a:solidFill>
                <a:latin typeface="Futura Md BT" panose="020B0602020204020303" pitchFamily="34" charset="0"/>
              </a:rPr>
              <a:t>MR. ABIODUN AJAYI</a:t>
            </a:r>
            <a:endParaRPr lang="pt-BR" sz="2000" b="1" dirty="0">
              <a:solidFill>
                <a:schemeClr val="tx1">
                  <a:lumMod val="95000"/>
                </a:schemeClr>
              </a:solidFill>
              <a:latin typeface="Futura Md BT" panose="020B0602020204020303" pitchFamily="34" charset="0"/>
            </a:endParaRPr>
          </a:p>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pt-BR" sz="3000" b="1" i="1" dirty="0">
                <a:solidFill>
                  <a:schemeClr val="tx1">
                    <a:lumMod val="95000"/>
                  </a:schemeClr>
                </a:solidFill>
                <a:latin typeface="Times New Roman" panose="02020603050405020304" pitchFamily="18" charset="0"/>
                <a:cs typeface="Times New Roman" panose="02020603050405020304" pitchFamily="18" charset="0"/>
              </a:rPr>
              <a:t>+2348035010548</a:t>
            </a:r>
          </a:p>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pt-BR" altLang="pt-BR" sz="3000" b="1" i="1" dirty="0">
                <a:solidFill>
                  <a:schemeClr val="tx1">
                    <a:lumMod val="95000"/>
                  </a:schemeClr>
                </a:solidFill>
                <a:latin typeface="Times New Roman" panose="02020603050405020304" pitchFamily="18" charset="0"/>
                <a:cs typeface="Times New Roman" panose="02020603050405020304" pitchFamily="18" charset="0"/>
              </a:rPr>
              <a:t>Jacob.ajayi@ohcsf.gov.ng</a:t>
            </a:r>
            <a:endParaRPr lang="en-US" altLang="pt-BR" sz="3000" b="1" i="1" dirty="0">
              <a:solidFill>
                <a:schemeClr val="tx1">
                  <a:lumMod val="95000"/>
                </a:schemeClr>
              </a:solidFill>
              <a:latin typeface="Times New Roman" panose="02020603050405020304" pitchFamily="18" charset="0"/>
              <a:cs typeface="Times New Roman" panose="02020603050405020304" pitchFamily="18" charset="0"/>
            </a:endParaRPr>
          </a:p>
        </p:txBody>
      </p:sp>
      <p:sp>
        <p:nvSpPr>
          <p:cNvPr id="5" name="Google Shape;334;p35"/>
          <p:cNvSpPr txBox="1"/>
          <p:nvPr/>
        </p:nvSpPr>
        <p:spPr>
          <a:xfrm>
            <a:off x="379380" y="2295728"/>
            <a:ext cx="11001982" cy="1791716"/>
          </a:xfrm>
          <a:prstGeom prst="rect">
            <a:avLst/>
          </a:prstGeom>
        </p:spPr>
        <p:txBody>
          <a:bodyPr spcFirstLastPara="1" vert="horz" wrap="square" lIns="121900" tIns="121900" rIns="121900" bIns="121900" rtlCol="0" anchor="b" anchorCtr="0">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a:p>
            <a:endParaRPr lang="en-US" dirty="0"/>
          </a:p>
          <a:p>
            <a:endParaRPr lang="en-US" dirty="0"/>
          </a:p>
          <a:p>
            <a:r>
              <a:rPr lang="en-US" dirty="0"/>
              <a:t> Aligning Individual Goals with Ministry’s Strategy: Cascading SMART goals</a:t>
            </a:r>
            <a:endParaRPr lang="en-US" sz="3500"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2AB0022F-6188-3D8D-C76F-A8DF9069B80B}"/>
              </a:ext>
            </a:extLst>
          </p:cNvPr>
          <p:cNvPicPr>
            <a:picLocks noChangeAspect="1"/>
          </p:cNvPicPr>
          <p:nvPr/>
        </p:nvPicPr>
        <p:blipFill>
          <a:blip r:embed="rId3"/>
          <a:stretch>
            <a:fillRect/>
          </a:stretch>
        </p:blipFill>
        <p:spPr>
          <a:xfrm>
            <a:off x="203201" y="157710"/>
            <a:ext cx="6667500" cy="1206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A629-B9DA-03FE-C1FB-26302B823A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023849-0C47-F707-CD8C-487EC0643A97}"/>
              </a:ext>
            </a:extLst>
          </p:cNvPr>
          <p:cNvSpPr/>
          <p:nvPr/>
        </p:nvSpPr>
        <p:spPr>
          <a:xfrm>
            <a:off x="287079" y="1244009"/>
            <a:ext cx="11695814" cy="535881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E898C9EB-288D-1D6A-7156-E81C81600A93}"/>
              </a:ext>
            </a:extLst>
          </p:cNvPr>
          <p:cNvSpPr/>
          <p:nvPr/>
        </p:nvSpPr>
        <p:spPr>
          <a:xfrm>
            <a:off x="9803416" y="-1295400"/>
            <a:ext cx="3779233" cy="2929586"/>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16761F4D-0EA6-2086-BAAC-87B5A80BC22C}"/>
              </a:ext>
            </a:extLst>
          </p:cNvPr>
          <p:cNvGrpSpPr/>
          <p:nvPr/>
        </p:nvGrpSpPr>
        <p:grpSpPr>
          <a:xfrm rot="18974478">
            <a:off x="-487647" y="-516212"/>
            <a:ext cx="1723912" cy="2076269"/>
            <a:chOff x="-678329" y="-676986"/>
            <a:chExt cx="1723912" cy="2076269"/>
          </a:xfrm>
        </p:grpSpPr>
        <p:sp>
          <p:nvSpPr>
            <p:cNvPr id="92" name="椭圆 3">
              <a:extLst>
                <a:ext uri="{FF2B5EF4-FFF2-40B4-BE49-F238E27FC236}">
                  <a16:creationId xmlns:a16="http://schemas.microsoft.com/office/drawing/2014/main" id="{3CD75F9E-C6AF-4ED6-0C34-29F58F6F5C4B}"/>
                </a:ext>
              </a:extLst>
            </p:cNvPr>
            <p:cNvSpPr/>
            <p:nvPr/>
          </p:nvSpPr>
          <p:spPr>
            <a:xfrm>
              <a:off x="-672834" y="-676986"/>
              <a:ext cx="1340124" cy="1340124"/>
            </a:xfrm>
            <a:prstGeom prst="ellipse">
              <a:avLst/>
            </a:prstGeom>
            <a:solidFill>
              <a:schemeClr val="bg1"/>
            </a:solidFill>
            <a:ln w="76200">
              <a:solidFill>
                <a:schemeClr val="bg1"/>
              </a:solidFill>
            </a:ln>
            <a:effectLst>
              <a:outerShdw blurRad="660400" dist="406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3" name="椭圆 4">
              <a:extLst>
                <a:ext uri="{FF2B5EF4-FFF2-40B4-BE49-F238E27FC236}">
                  <a16:creationId xmlns:a16="http://schemas.microsoft.com/office/drawing/2014/main" id="{67EEC7A4-5650-285E-FEE9-A53BE3D52EC0}"/>
                </a:ext>
              </a:extLst>
            </p:cNvPr>
            <p:cNvSpPr/>
            <p:nvPr/>
          </p:nvSpPr>
          <p:spPr>
            <a:xfrm>
              <a:off x="-678329" y="-676986"/>
              <a:ext cx="1340124" cy="1329064"/>
            </a:xfrm>
            <a:prstGeom prst="ellipse">
              <a:avLst/>
            </a:prstGeom>
            <a:solidFill>
              <a:srgbClr val="009242"/>
            </a:solidFill>
            <a:ln>
              <a:noFill/>
            </a:ln>
            <a:effectLst>
              <a:innerShdw blurRad="482600" dist="749300" dir="18900000">
                <a:schemeClr val="bg2">
                  <a:lumMod val="25000"/>
                  <a:alpha val="4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4" name="椭圆 5">
              <a:extLst>
                <a:ext uri="{FF2B5EF4-FFF2-40B4-BE49-F238E27FC236}">
                  <a16:creationId xmlns:a16="http://schemas.microsoft.com/office/drawing/2014/main" id="{C1FF242D-AF88-51DA-FC95-8A309B7C0350}"/>
                </a:ext>
              </a:extLst>
            </p:cNvPr>
            <p:cNvSpPr/>
            <p:nvPr/>
          </p:nvSpPr>
          <p:spPr>
            <a:xfrm rot="16200000" flipV="1">
              <a:off x="-166250" y="746198"/>
              <a:ext cx="653085" cy="653085"/>
            </a:xfrm>
            <a:prstGeom prst="ellipse">
              <a:avLst/>
            </a:prstGeom>
            <a:gradFill>
              <a:gsLst>
                <a:gs pos="0">
                  <a:schemeClr val="accent1">
                    <a:lumMod val="5000"/>
                    <a:lumOff val="95000"/>
                  </a:schemeClr>
                </a:gs>
                <a:gs pos="100000">
                  <a:srgbClr val="F4F5F7"/>
                </a:gs>
              </a:gsLst>
              <a:lin ang="5400000" scaled="1"/>
            </a:gradFill>
            <a:ln>
              <a:noFill/>
            </a:ln>
            <a:effectLst>
              <a:outerShdw blurRad="177800" dist="2286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5" name="椭圆 6">
              <a:extLst>
                <a:ext uri="{FF2B5EF4-FFF2-40B4-BE49-F238E27FC236}">
                  <a16:creationId xmlns:a16="http://schemas.microsoft.com/office/drawing/2014/main" id="{270A2164-5D51-A68C-18B6-3DCC7E24399D}"/>
                </a:ext>
              </a:extLst>
            </p:cNvPr>
            <p:cNvSpPr/>
            <p:nvPr/>
          </p:nvSpPr>
          <p:spPr>
            <a:xfrm rot="16200000" flipV="1">
              <a:off x="-142125" y="758166"/>
              <a:ext cx="624059" cy="624059"/>
            </a:xfrm>
            <a:prstGeom prst="ellipse">
              <a:avLst/>
            </a:prstGeom>
            <a:gradFill>
              <a:gsLst>
                <a:gs pos="0">
                  <a:schemeClr val="accent1">
                    <a:lumMod val="5000"/>
                    <a:lumOff val="95000"/>
                  </a:schemeClr>
                </a:gs>
                <a:gs pos="100000">
                  <a:srgbClr val="F4F5F7"/>
                </a:gs>
              </a:gsLst>
              <a:lin ang="5400000" scaled="1"/>
            </a:gradFill>
            <a:ln>
              <a:noFill/>
            </a:ln>
            <a:effectLst>
              <a:innerShdw blurRad="317500" dist="177800" dir="18360000">
                <a:schemeClr val="tx1">
                  <a:lumMod val="65000"/>
                  <a:lumOff val="35000"/>
                  <a:alpha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6" name="椭圆 7">
              <a:extLst>
                <a:ext uri="{FF2B5EF4-FFF2-40B4-BE49-F238E27FC236}">
                  <a16:creationId xmlns:a16="http://schemas.microsoft.com/office/drawing/2014/main" id="{2A3EAC52-2821-332C-D65D-70766E9EC7BA}"/>
                </a:ext>
              </a:extLst>
            </p:cNvPr>
            <p:cNvSpPr/>
            <p:nvPr/>
          </p:nvSpPr>
          <p:spPr>
            <a:xfrm>
              <a:off x="541583" y="325170"/>
              <a:ext cx="504000" cy="504000"/>
            </a:xfrm>
            <a:prstGeom prst="ellipse">
              <a:avLst/>
            </a:prstGeom>
            <a:solidFill>
              <a:srgbClr val="007600"/>
            </a:solidFill>
            <a:ln>
              <a:noFill/>
            </a:ln>
            <a:effectLst>
              <a:outerShdw blurRad="342900" dist="368300" dir="8100000" algn="tr" rotWithShape="0">
                <a:schemeClr val="bg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grpSp>
      <p:cxnSp>
        <p:nvCxnSpPr>
          <p:cNvPr id="105" name="直接连接符 17">
            <a:extLst>
              <a:ext uri="{FF2B5EF4-FFF2-40B4-BE49-F238E27FC236}">
                <a16:creationId xmlns:a16="http://schemas.microsoft.com/office/drawing/2014/main" id="{E9CE2F1D-471E-0497-EDF7-6C5136F16258}"/>
              </a:ext>
            </a:extLst>
          </p:cNvPr>
          <p:cNvCxnSpPr>
            <a:cxnSpLocks/>
          </p:cNvCxnSpPr>
          <p:nvPr/>
        </p:nvCxnSpPr>
        <p:spPr>
          <a:xfrm>
            <a:off x="1381430" y="909839"/>
            <a:ext cx="2079780"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EC6EB072-BDD5-6BF6-88D3-52F9034ABB1B}"/>
              </a:ext>
            </a:extLst>
          </p:cNvPr>
          <p:cNvSpPr txBox="1">
            <a:spLocks/>
          </p:cNvSpPr>
          <p:nvPr/>
        </p:nvSpPr>
        <p:spPr>
          <a:xfrm>
            <a:off x="11543987" y="6351714"/>
            <a:ext cx="659422" cy="506286"/>
          </a:xfrm>
          <a:prstGeom prst="rect">
            <a:avLst/>
          </a:prstGeom>
          <a:solidFill>
            <a:srgbClr val="00875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a:ea typeface="+mn-ea"/>
                <a:cs typeface="+mn-cs"/>
              </a:rPr>
              <a:t>13</a:t>
            </a:r>
            <a:endParaRPr kumimoji="0" lang="en-US" sz="2000" b="1" i="0" u="none" strike="noStrike" kern="1200" cap="none" spc="0" normalizeH="0" baseline="0" noProof="0" dirty="0">
              <a:ln>
                <a:noFill/>
              </a:ln>
              <a:solidFill>
                <a:srgbClr val="FFFFFF"/>
              </a:solidFill>
              <a:effectLst/>
              <a:uLnTx/>
              <a:uFillTx/>
              <a:latin typeface="Corbel"/>
              <a:ea typeface="+mn-ea"/>
              <a:cs typeface="+mn-cs"/>
            </a:endParaRPr>
          </a:p>
        </p:txBody>
      </p:sp>
      <p:sp>
        <p:nvSpPr>
          <p:cNvPr id="11" name="PA_pa_     _2">
            <a:extLst>
              <a:ext uri="{FF2B5EF4-FFF2-40B4-BE49-F238E27FC236}">
                <a16:creationId xmlns:a16="http://schemas.microsoft.com/office/drawing/2014/main" id="{EBDB55BE-1B17-02D0-ECE4-D6B74146AB5A}"/>
              </a:ext>
            </a:extLst>
          </p:cNvPr>
          <p:cNvSpPr txBox="1"/>
          <p:nvPr>
            <p:custDataLst>
              <p:tags r:id="rId1"/>
            </p:custDataLst>
          </p:nvPr>
        </p:nvSpPr>
        <p:spPr>
          <a:xfrm>
            <a:off x="1152548" y="392104"/>
            <a:ext cx="8914176" cy="543084"/>
          </a:xfrm>
          <a:prstGeom prst="rect">
            <a:avLst/>
          </a:prstGeom>
          <a:noFill/>
        </p:spPr>
        <p:txBody>
          <a:bodyPr wrap="square" lIns="80632" tIns="40316" rIns="80632" bIns="4031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effectLst/>
                <a:uLnTx/>
                <a:uFillTx/>
                <a:latin typeface="Futura Md BT" panose="020B0602020204020303" pitchFamily="34" charset="0"/>
                <a:ea typeface="Yeseva One" panose="00000500000000000000" charset="0"/>
                <a:cs typeface="+mn-cs"/>
              </a:rPr>
              <a:t>WHOLE OF GOVERNMENT APPROACH</a:t>
            </a:r>
          </a:p>
        </p:txBody>
      </p:sp>
      <p:grpSp>
        <p:nvGrpSpPr>
          <p:cNvPr id="12" name="1">
            <a:extLst>
              <a:ext uri="{FF2B5EF4-FFF2-40B4-BE49-F238E27FC236}">
                <a16:creationId xmlns:a16="http://schemas.microsoft.com/office/drawing/2014/main" id="{DC948DDE-DA6D-1B24-40BF-A07DC921383C}"/>
              </a:ext>
            </a:extLst>
          </p:cNvPr>
          <p:cNvGrpSpPr/>
          <p:nvPr>
            <p:custDataLst>
              <p:tags r:id="rId2"/>
            </p:custDataLst>
          </p:nvPr>
        </p:nvGrpSpPr>
        <p:grpSpPr>
          <a:xfrm>
            <a:off x="8617263" y="2125417"/>
            <a:ext cx="3630427" cy="4093065"/>
            <a:chOff x="571258" y="2404098"/>
            <a:chExt cx="3630427" cy="4093065"/>
          </a:xfrm>
        </p:grpSpPr>
        <p:sp>
          <p:nvSpPr>
            <p:cNvPr id="13" name="Freeform: Shape 2">
              <a:extLst>
                <a:ext uri="{FF2B5EF4-FFF2-40B4-BE49-F238E27FC236}">
                  <a16:creationId xmlns:a16="http://schemas.microsoft.com/office/drawing/2014/main" id="{EE92CD5D-0D8E-C082-0E33-FC83032F4F09}"/>
                </a:ext>
              </a:extLst>
            </p:cNvPr>
            <p:cNvSpPr/>
            <p:nvPr/>
          </p:nvSpPr>
          <p:spPr bwMode="auto">
            <a:xfrm>
              <a:off x="1961744" y="5487069"/>
              <a:ext cx="230034" cy="888009"/>
            </a:xfrm>
            <a:custGeom>
              <a:avLst/>
              <a:gdLst>
                <a:gd name="T0" fmla="*/ 76 w 76"/>
                <a:gd name="T1" fmla="*/ 292 h 292"/>
                <a:gd name="T2" fmla="*/ 53 w 76"/>
                <a:gd name="T3" fmla="*/ 292 h 292"/>
                <a:gd name="T4" fmla="*/ 0 w 76"/>
                <a:gd name="T5" fmla="*/ 10 h 292"/>
                <a:gd name="T6" fmla="*/ 21 w 76"/>
                <a:gd name="T7" fmla="*/ 0 h 292"/>
                <a:gd name="T8" fmla="*/ 76 w 76"/>
                <a:gd name="T9" fmla="*/ 292 h 292"/>
              </a:gdLst>
              <a:ahLst/>
              <a:cxnLst>
                <a:cxn ang="0">
                  <a:pos x="T0" y="T1"/>
                </a:cxn>
                <a:cxn ang="0">
                  <a:pos x="T2" y="T3"/>
                </a:cxn>
                <a:cxn ang="0">
                  <a:pos x="T4" y="T5"/>
                </a:cxn>
                <a:cxn ang="0">
                  <a:pos x="T6" y="T7"/>
                </a:cxn>
                <a:cxn ang="0">
                  <a:pos x="T8" y="T9"/>
                </a:cxn>
              </a:cxnLst>
              <a:rect l="0" t="0" r="r" b="b"/>
              <a:pathLst>
                <a:path w="76" h="292">
                  <a:moveTo>
                    <a:pt x="76" y="292"/>
                  </a:moveTo>
                  <a:cubicBezTo>
                    <a:pt x="53" y="292"/>
                    <a:pt x="53" y="292"/>
                    <a:pt x="53" y="292"/>
                  </a:cubicBezTo>
                  <a:cubicBezTo>
                    <a:pt x="53" y="118"/>
                    <a:pt x="1" y="11"/>
                    <a:pt x="0" y="10"/>
                  </a:cubicBezTo>
                  <a:cubicBezTo>
                    <a:pt x="21" y="0"/>
                    <a:pt x="21" y="0"/>
                    <a:pt x="21" y="0"/>
                  </a:cubicBezTo>
                  <a:cubicBezTo>
                    <a:pt x="24" y="4"/>
                    <a:pt x="76" y="112"/>
                    <a:pt x="76" y="292"/>
                  </a:cubicBezTo>
                  <a:close/>
                </a:path>
              </a:pathLst>
            </a:custGeom>
            <a:solidFill>
              <a:srgbClr val="FFFFFF">
                <a:lumMod val="85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14" name="Freeform: Shape 3">
              <a:extLst>
                <a:ext uri="{FF2B5EF4-FFF2-40B4-BE49-F238E27FC236}">
                  <a16:creationId xmlns:a16="http://schemas.microsoft.com/office/drawing/2014/main" id="{CDDA936F-52AB-C174-EAB1-D78A3F0DB76A}"/>
                </a:ext>
              </a:extLst>
            </p:cNvPr>
            <p:cNvSpPr/>
            <p:nvPr/>
          </p:nvSpPr>
          <p:spPr bwMode="auto">
            <a:xfrm>
              <a:off x="2414102" y="5460082"/>
              <a:ext cx="231319" cy="888009"/>
            </a:xfrm>
            <a:custGeom>
              <a:avLst/>
              <a:gdLst>
                <a:gd name="T0" fmla="*/ 24 w 76"/>
                <a:gd name="T1" fmla="*/ 292 h 292"/>
                <a:gd name="T2" fmla="*/ 0 w 76"/>
                <a:gd name="T3" fmla="*/ 292 h 292"/>
                <a:gd name="T4" fmla="*/ 55 w 76"/>
                <a:gd name="T5" fmla="*/ 0 h 292"/>
                <a:gd name="T6" fmla="*/ 76 w 76"/>
                <a:gd name="T7" fmla="*/ 11 h 292"/>
                <a:gd name="T8" fmla="*/ 66 w 76"/>
                <a:gd name="T9" fmla="*/ 6 h 292"/>
                <a:gd name="T10" fmla="*/ 76 w 76"/>
                <a:gd name="T11" fmla="*/ 11 h 292"/>
                <a:gd name="T12" fmla="*/ 24 w 76"/>
                <a:gd name="T13" fmla="*/ 292 h 292"/>
              </a:gdLst>
              <a:ahLst/>
              <a:cxnLst>
                <a:cxn ang="0">
                  <a:pos x="T0" y="T1"/>
                </a:cxn>
                <a:cxn ang="0">
                  <a:pos x="T2" y="T3"/>
                </a:cxn>
                <a:cxn ang="0">
                  <a:pos x="T4" y="T5"/>
                </a:cxn>
                <a:cxn ang="0">
                  <a:pos x="T6" y="T7"/>
                </a:cxn>
                <a:cxn ang="0">
                  <a:pos x="T8" y="T9"/>
                </a:cxn>
                <a:cxn ang="0">
                  <a:pos x="T10" y="T11"/>
                </a:cxn>
                <a:cxn ang="0">
                  <a:pos x="T12" y="T13"/>
                </a:cxn>
              </a:cxnLst>
              <a:rect l="0" t="0" r="r" b="b"/>
              <a:pathLst>
                <a:path w="76" h="292">
                  <a:moveTo>
                    <a:pt x="24" y="292"/>
                  </a:moveTo>
                  <a:cubicBezTo>
                    <a:pt x="0" y="292"/>
                    <a:pt x="0" y="292"/>
                    <a:pt x="0" y="292"/>
                  </a:cubicBezTo>
                  <a:cubicBezTo>
                    <a:pt x="0" y="113"/>
                    <a:pt x="53" y="5"/>
                    <a:pt x="55" y="0"/>
                  </a:cubicBezTo>
                  <a:cubicBezTo>
                    <a:pt x="76" y="11"/>
                    <a:pt x="76" y="11"/>
                    <a:pt x="76" y="11"/>
                  </a:cubicBezTo>
                  <a:cubicBezTo>
                    <a:pt x="66" y="6"/>
                    <a:pt x="66" y="6"/>
                    <a:pt x="66" y="6"/>
                  </a:cubicBezTo>
                  <a:cubicBezTo>
                    <a:pt x="76" y="11"/>
                    <a:pt x="76" y="11"/>
                    <a:pt x="76" y="11"/>
                  </a:cubicBezTo>
                  <a:cubicBezTo>
                    <a:pt x="76" y="12"/>
                    <a:pt x="24" y="119"/>
                    <a:pt x="24" y="292"/>
                  </a:cubicBezTo>
                  <a:close/>
                </a:path>
              </a:pathLst>
            </a:custGeom>
            <a:solidFill>
              <a:srgbClr val="FFFFFF">
                <a:lumMod val="85000"/>
              </a:srgb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15" name="Freeform: Shape 4">
              <a:extLst>
                <a:ext uri="{FF2B5EF4-FFF2-40B4-BE49-F238E27FC236}">
                  <a16:creationId xmlns:a16="http://schemas.microsoft.com/office/drawing/2014/main" id="{84D3B013-89DA-2D66-F40F-4969332224DA}"/>
                </a:ext>
              </a:extLst>
            </p:cNvPr>
            <p:cNvSpPr/>
            <p:nvPr/>
          </p:nvSpPr>
          <p:spPr bwMode="auto">
            <a:xfrm>
              <a:off x="2347276" y="2711238"/>
              <a:ext cx="1252979" cy="1252979"/>
            </a:xfrm>
            <a:custGeom>
              <a:avLst/>
              <a:gdLst>
                <a:gd name="T0" fmla="*/ 52 w 412"/>
                <a:gd name="T1" fmla="*/ 112 h 412"/>
                <a:gd name="T2" fmla="*/ 112 w 412"/>
                <a:gd name="T3" fmla="*/ 361 h 412"/>
                <a:gd name="T4" fmla="*/ 360 w 412"/>
                <a:gd name="T5" fmla="*/ 300 h 412"/>
                <a:gd name="T6" fmla="*/ 300 w 412"/>
                <a:gd name="T7" fmla="*/ 52 h 412"/>
                <a:gd name="T8" fmla="*/ 52 w 412"/>
                <a:gd name="T9" fmla="*/ 112 h 412"/>
              </a:gdLst>
              <a:ahLst/>
              <a:cxnLst>
                <a:cxn ang="0">
                  <a:pos x="T0" y="T1"/>
                </a:cxn>
                <a:cxn ang="0">
                  <a:pos x="T2" y="T3"/>
                </a:cxn>
                <a:cxn ang="0">
                  <a:pos x="T4" y="T5"/>
                </a:cxn>
                <a:cxn ang="0">
                  <a:pos x="T6" y="T7"/>
                </a:cxn>
                <a:cxn ang="0">
                  <a:pos x="T8" y="T9"/>
                </a:cxn>
              </a:cxnLst>
              <a:rect l="0" t="0" r="r" b="b"/>
              <a:pathLst>
                <a:path w="412" h="412">
                  <a:moveTo>
                    <a:pt x="52" y="112"/>
                  </a:moveTo>
                  <a:cubicBezTo>
                    <a:pt x="0" y="198"/>
                    <a:pt x="27" y="309"/>
                    <a:pt x="112" y="361"/>
                  </a:cubicBezTo>
                  <a:cubicBezTo>
                    <a:pt x="197" y="412"/>
                    <a:pt x="308" y="385"/>
                    <a:pt x="360" y="300"/>
                  </a:cubicBezTo>
                  <a:cubicBezTo>
                    <a:pt x="412" y="215"/>
                    <a:pt x="385" y="104"/>
                    <a:pt x="300" y="52"/>
                  </a:cubicBezTo>
                  <a:cubicBezTo>
                    <a:pt x="214" y="0"/>
                    <a:pt x="103" y="27"/>
                    <a:pt x="52" y="112"/>
                  </a:cubicBezTo>
                  <a:close/>
                </a:path>
              </a:pathLst>
            </a:custGeom>
            <a:solidFill>
              <a:srgbClr val="1D9A78"/>
            </a:solidFill>
            <a:ln>
              <a:noFill/>
            </a:ln>
          </p:spPr>
          <p:txBody>
            <a:bodyPr vert="horz" wrap="none" lIns="0" tIns="0" rIns="0" bIns="0" anchor="ctr" anchorCtr="1"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FFFFFF"/>
                  </a:solidFill>
                  <a:effectLst/>
                  <a:uLnTx/>
                  <a:uFillTx/>
                  <a:latin typeface="Yeseva One" panose="00000500000000000000" charset="0"/>
                  <a:ea typeface="Yeseva One" panose="00000500000000000000" charset="0"/>
                  <a:cs typeface="+mn-cs"/>
                  <a:sym typeface="FZHei-B01S" panose="02010601030101010101" pitchFamily="2" charset="-122"/>
                </a:rPr>
                <a:t>Performance</a:t>
              </a:r>
              <a:endParaRPr kumimoji="0" lang="zh-CN" altLang="en-US" sz="1400" b="0" i="0" u="none" strike="noStrike" kern="0" cap="none" spc="0" normalizeH="0" baseline="0" noProof="0" dirty="0">
                <a:ln>
                  <a:noFill/>
                </a:ln>
                <a:solidFill>
                  <a:srgbClr val="FFFFFF"/>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16" name="Freeform: Shape 5">
              <a:extLst>
                <a:ext uri="{FF2B5EF4-FFF2-40B4-BE49-F238E27FC236}">
                  <a16:creationId xmlns:a16="http://schemas.microsoft.com/office/drawing/2014/main" id="{7BDFA0DD-67A0-BBDE-B8A4-A45AA2DC5939}"/>
                </a:ext>
              </a:extLst>
            </p:cNvPr>
            <p:cNvSpPr/>
            <p:nvPr/>
          </p:nvSpPr>
          <p:spPr bwMode="auto">
            <a:xfrm>
              <a:off x="2040136" y="2404098"/>
              <a:ext cx="1869831" cy="1863405"/>
            </a:xfrm>
            <a:custGeom>
              <a:avLst/>
              <a:gdLst>
                <a:gd name="T0" fmla="*/ 109 w 615"/>
                <a:gd name="T1" fmla="*/ 156 h 613"/>
                <a:gd name="T2" fmla="*/ 50 w 615"/>
                <a:gd name="T3" fmla="*/ 137 h 613"/>
                <a:gd name="T4" fmla="*/ 70 w 615"/>
                <a:gd name="T5" fmla="*/ 231 h 613"/>
                <a:gd name="T6" fmla="*/ 59 w 615"/>
                <a:gd name="T7" fmla="*/ 270 h 613"/>
                <a:gd name="T8" fmla="*/ 1 w 615"/>
                <a:gd name="T9" fmla="*/ 344 h 613"/>
                <a:gd name="T10" fmla="*/ 73 w 615"/>
                <a:gd name="T11" fmla="*/ 393 h 613"/>
                <a:gd name="T12" fmla="*/ 26 w 615"/>
                <a:gd name="T13" fmla="*/ 432 h 613"/>
                <a:gd name="T14" fmla="*/ 116 w 615"/>
                <a:gd name="T15" fmla="*/ 466 h 613"/>
                <a:gd name="T16" fmla="*/ 144 w 615"/>
                <a:gd name="T17" fmla="*/ 496 h 613"/>
                <a:gd name="T18" fmla="*/ 175 w 615"/>
                <a:gd name="T19" fmla="*/ 583 h 613"/>
                <a:gd name="T20" fmla="*/ 267 w 615"/>
                <a:gd name="T21" fmla="*/ 553 h 613"/>
                <a:gd name="T22" fmla="*/ 277 w 615"/>
                <a:gd name="T23" fmla="*/ 613 h 613"/>
                <a:gd name="T24" fmla="*/ 351 w 615"/>
                <a:gd name="T25" fmla="*/ 552 h 613"/>
                <a:gd name="T26" fmla="*/ 409 w 615"/>
                <a:gd name="T27" fmla="*/ 536 h 613"/>
                <a:gd name="T28" fmla="*/ 503 w 615"/>
                <a:gd name="T29" fmla="*/ 545 h 613"/>
                <a:gd name="T30" fmla="*/ 479 w 615"/>
                <a:gd name="T31" fmla="*/ 487 h 613"/>
                <a:gd name="T32" fmla="*/ 507 w 615"/>
                <a:gd name="T33" fmla="*/ 458 h 613"/>
                <a:gd name="T34" fmla="*/ 593 w 615"/>
                <a:gd name="T35" fmla="*/ 421 h 613"/>
                <a:gd name="T36" fmla="*/ 544 w 615"/>
                <a:gd name="T37" fmla="*/ 382 h 613"/>
                <a:gd name="T38" fmla="*/ 555 w 615"/>
                <a:gd name="T39" fmla="*/ 344 h 613"/>
                <a:gd name="T40" fmla="*/ 613 w 615"/>
                <a:gd name="T41" fmla="*/ 270 h 613"/>
                <a:gd name="T42" fmla="*/ 551 w 615"/>
                <a:gd name="T43" fmla="*/ 259 h 613"/>
                <a:gd name="T44" fmla="*/ 542 w 615"/>
                <a:gd name="T45" fmla="*/ 220 h 613"/>
                <a:gd name="T46" fmla="*/ 558 w 615"/>
                <a:gd name="T47" fmla="*/ 127 h 613"/>
                <a:gd name="T48" fmla="*/ 494 w 615"/>
                <a:gd name="T49" fmla="*/ 145 h 613"/>
                <a:gd name="T50" fmla="*/ 464 w 615"/>
                <a:gd name="T51" fmla="*/ 113 h 613"/>
                <a:gd name="T52" fmla="*/ 437 w 615"/>
                <a:gd name="T53" fmla="*/ 35 h 613"/>
                <a:gd name="T54" fmla="*/ 397 w 615"/>
                <a:gd name="T55" fmla="*/ 77 h 613"/>
                <a:gd name="T56" fmla="*/ 348 w 615"/>
                <a:gd name="T57" fmla="*/ 60 h 613"/>
                <a:gd name="T58" fmla="*/ 275 w 615"/>
                <a:gd name="T59" fmla="*/ 0 h 613"/>
                <a:gd name="T60" fmla="*/ 264 w 615"/>
                <a:gd name="T61" fmla="*/ 62 h 613"/>
                <a:gd name="T62" fmla="*/ 205 w 615"/>
                <a:gd name="T63" fmla="*/ 78 h 613"/>
                <a:gd name="T64" fmla="*/ 112 w 615"/>
                <a:gd name="T65" fmla="*/ 69 h 613"/>
                <a:gd name="T66" fmla="*/ 414 w 615"/>
                <a:gd name="T67" fmla="*/ 131 h 613"/>
                <a:gd name="T68" fmla="*/ 200 w 615"/>
                <a:gd name="T69" fmla="*/ 484 h 613"/>
                <a:gd name="T70" fmla="*/ 414 w 615"/>
                <a:gd name="T71" fmla="*/ 13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5" h="613">
                  <a:moveTo>
                    <a:pt x="136" y="126"/>
                  </a:moveTo>
                  <a:cubicBezTo>
                    <a:pt x="126" y="135"/>
                    <a:pt x="117" y="145"/>
                    <a:pt x="109" y="156"/>
                  </a:cubicBezTo>
                  <a:cubicBezTo>
                    <a:pt x="108" y="155"/>
                    <a:pt x="108" y="155"/>
                    <a:pt x="108" y="155"/>
                  </a:cubicBezTo>
                  <a:cubicBezTo>
                    <a:pt x="50" y="137"/>
                    <a:pt x="50" y="137"/>
                    <a:pt x="50" y="137"/>
                  </a:cubicBezTo>
                  <a:cubicBezTo>
                    <a:pt x="21" y="192"/>
                    <a:pt x="21" y="192"/>
                    <a:pt x="21" y="192"/>
                  </a:cubicBezTo>
                  <a:cubicBezTo>
                    <a:pt x="70" y="231"/>
                    <a:pt x="70" y="231"/>
                    <a:pt x="70" y="231"/>
                  </a:cubicBezTo>
                  <a:cubicBezTo>
                    <a:pt x="66" y="244"/>
                    <a:pt x="63" y="257"/>
                    <a:pt x="61" y="270"/>
                  </a:cubicBezTo>
                  <a:cubicBezTo>
                    <a:pt x="59" y="270"/>
                    <a:pt x="59" y="270"/>
                    <a:pt x="59" y="270"/>
                  </a:cubicBezTo>
                  <a:cubicBezTo>
                    <a:pt x="0" y="281"/>
                    <a:pt x="0" y="281"/>
                    <a:pt x="0" y="281"/>
                  </a:cubicBezTo>
                  <a:cubicBezTo>
                    <a:pt x="1" y="344"/>
                    <a:pt x="1" y="344"/>
                    <a:pt x="1" y="344"/>
                  </a:cubicBezTo>
                  <a:cubicBezTo>
                    <a:pt x="62" y="354"/>
                    <a:pt x="62" y="354"/>
                    <a:pt x="62" y="354"/>
                  </a:cubicBezTo>
                  <a:cubicBezTo>
                    <a:pt x="65" y="367"/>
                    <a:pt x="69" y="380"/>
                    <a:pt x="73" y="393"/>
                  </a:cubicBezTo>
                  <a:cubicBezTo>
                    <a:pt x="72" y="394"/>
                    <a:pt x="72" y="394"/>
                    <a:pt x="72" y="394"/>
                  </a:cubicBezTo>
                  <a:cubicBezTo>
                    <a:pt x="26" y="432"/>
                    <a:pt x="26" y="432"/>
                    <a:pt x="26" y="432"/>
                  </a:cubicBezTo>
                  <a:cubicBezTo>
                    <a:pt x="57" y="486"/>
                    <a:pt x="57" y="486"/>
                    <a:pt x="57" y="486"/>
                  </a:cubicBezTo>
                  <a:cubicBezTo>
                    <a:pt x="116" y="466"/>
                    <a:pt x="116" y="466"/>
                    <a:pt x="116" y="466"/>
                  </a:cubicBezTo>
                  <a:cubicBezTo>
                    <a:pt x="124" y="477"/>
                    <a:pt x="128" y="483"/>
                    <a:pt x="144" y="495"/>
                  </a:cubicBezTo>
                  <a:cubicBezTo>
                    <a:pt x="144" y="496"/>
                    <a:pt x="144" y="496"/>
                    <a:pt x="144" y="496"/>
                  </a:cubicBezTo>
                  <a:cubicBezTo>
                    <a:pt x="122" y="551"/>
                    <a:pt x="122" y="551"/>
                    <a:pt x="122" y="551"/>
                  </a:cubicBezTo>
                  <a:cubicBezTo>
                    <a:pt x="175" y="583"/>
                    <a:pt x="175" y="583"/>
                    <a:pt x="175" y="583"/>
                  </a:cubicBezTo>
                  <a:cubicBezTo>
                    <a:pt x="216" y="538"/>
                    <a:pt x="216" y="538"/>
                    <a:pt x="216" y="538"/>
                  </a:cubicBezTo>
                  <a:cubicBezTo>
                    <a:pt x="233" y="545"/>
                    <a:pt x="249" y="550"/>
                    <a:pt x="267" y="553"/>
                  </a:cubicBezTo>
                  <a:cubicBezTo>
                    <a:pt x="266" y="554"/>
                    <a:pt x="266" y="554"/>
                    <a:pt x="266" y="554"/>
                  </a:cubicBezTo>
                  <a:cubicBezTo>
                    <a:pt x="277" y="613"/>
                    <a:pt x="277" y="613"/>
                    <a:pt x="277" y="613"/>
                  </a:cubicBezTo>
                  <a:cubicBezTo>
                    <a:pt x="339" y="613"/>
                    <a:pt x="339" y="613"/>
                    <a:pt x="339" y="613"/>
                  </a:cubicBezTo>
                  <a:cubicBezTo>
                    <a:pt x="351" y="552"/>
                    <a:pt x="351" y="552"/>
                    <a:pt x="351" y="552"/>
                  </a:cubicBezTo>
                  <a:cubicBezTo>
                    <a:pt x="371" y="549"/>
                    <a:pt x="390" y="543"/>
                    <a:pt x="409" y="534"/>
                  </a:cubicBezTo>
                  <a:cubicBezTo>
                    <a:pt x="409" y="536"/>
                    <a:pt x="409" y="536"/>
                    <a:pt x="409" y="536"/>
                  </a:cubicBezTo>
                  <a:cubicBezTo>
                    <a:pt x="451" y="579"/>
                    <a:pt x="451" y="579"/>
                    <a:pt x="451" y="579"/>
                  </a:cubicBezTo>
                  <a:cubicBezTo>
                    <a:pt x="503" y="545"/>
                    <a:pt x="503" y="545"/>
                    <a:pt x="503" y="545"/>
                  </a:cubicBezTo>
                  <a:cubicBezTo>
                    <a:pt x="479" y="487"/>
                    <a:pt x="479" y="487"/>
                    <a:pt x="479" y="487"/>
                  </a:cubicBezTo>
                  <a:cubicBezTo>
                    <a:pt x="479" y="487"/>
                    <a:pt x="479" y="487"/>
                    <a:pt x="479" y="487"/>
                  </a:cubicBezTo>
                  <a:cubicBezTo>
                    <a:pt x="488" y="478"/>
                    <a:pt x="497" y="468"/>
                    <a:pt x="506" y="458"/>
                  </a:cubicBezTo>
                  <a:cubicBezTo>
                    <a:pt x="507" y="458"/>
                    <a:pt x="507" y="458"/>
                    <a:pt x="507" y="458"/>
                  </a:cubicBezTo>
                  <a:cubicBezTo>
                    <a:pt x="565" y="477"/>
                    <a:pt x="565" y="477"/>
                    <a:pt x="565" y="477"/>
                  </a:cubicBezTo>
                  <a:cubicBezTo>
                    <a:pt x="593" y="421"/>
                    <a:pt x="593" y="421"/>
                    <a:pt x="593" y="421"/>
                  </a:cubicBezTo>
                  <a:cubicBezTo>
                    <a:pt x="545" y="382"/>
                    <a:pt x="545" y="382"/>
                    <a:pt x="545" y="382"/>
                  </a:cubicBezTo>
                  <a:cubicBezTo>
                    <a:pt x="544" y="382"/>
                    <a:pt x="544" y="382"/>
                    <a:pt x="544" y="382"/>
                  </a:cubicBezTo>
                  <a:cubicBezTo>
                    <a:pt x="548" y="370"/>
                    <a:pt x="551" y="357"/>
                    <a:pt x="553" y="344"/>
                  </a:cubicBezTo>
                  <a:cubicBezTo>
                    <a:pt x="555" y="344"/>
                    <a:pt x="555" y="344"/>
                    <a:pt x="555" y="344"/>
                  </a:cubicBezTo>
                  <a:cubicBezTo>
                    <a:pt x="615" y="332"/>
                    <a:pt x="615" y="332"/>
                    <a:pt x="615" y="332"/>
                  </a:cubicBezTo>
                  <a:cubicBezTo>
                    <a:pt x="613" y="270"/>
                    <a:pt x="613" y="270"/>
                    <a:pt x="613" y="270"/>
                  </a:cubicBezTo>
                  <a:cubicBezTo>
                    <a:pt x="552" y="259"/>
                    <a:pt x="552" y="259"/>
                    <a:pt x="552" y="259"/>
                  </a:cubicBezTo>
                  <a:cubicBezTo>
                    <a:pt x="551" y="259"/>
                    <a:pt x="551" y="259"/>
                    <a:pt x="551" y="259"/>
                  </a:cubicBezTo>
                  <a:cubicBezTo>
                    <a:pt x="548" y="246"/>
                    <a:pt x="545" y="233"/>
                    <a:pt x="540" y="221"/>
                  </a:cubicBezTo>
                  <a:cubicBezTo>
                    <a:pt x="542" y="220"/>
                    <a:pt x="542" y="220"/>
                    <a:pt x="542" y="220"/>
                  </a:cubicBezTo>
                  <a:cubicBezTo>
                    <a:pt x="589" y="181"/>
                    <a:pt x="589" y="181"/>
                    <a:pt x="589" y="181"/>
                  </a:cubicBezTo>
                  <a:cubicBezTo>
                    <a:pt x="558" y="127"/>
                    <a:pt x="558" y="127"/>
                    <a:pt x="558" y="127"/>
                  </a:cubicBezTo>
                  <a:cubicBezTo>
                    <a:pt x="499" y="147"/>
                    <a:pt x="499" y="147"/>
                    <a:pt x="499" y="147"/>
                  </a:cubicBezTo>
                  <a:cubicBezTo>
                    <a:pt x="494" y="145"/>
                    <a:pt x="494" y="145"/>
                    <a:pt x="494" y="145"/>
                  </a:cubicBezTo>
                  <a:cubicBezTo>
                    <a:pt x="486" y="135"/>
                    <a:pt x="479" y="127"/>
                    <a:pt x="463" y="115"/>
                  </a:cubicBezTo>
                  <a:cubicBezTo>
                    <a:pt x="464" y="113"/>
                    <a:pt x="464" y="113"/>
                    <a:pt x="464" y="113"/>
                  </a:cubicBezTo>
                  <a:cubicBezTo>
                    <a:pt x="490" y="68"/>
                    <a:pt x="490" y="68"/>
                    <a:pt x="490" y="68"/>
                  </a:cubicBezTo>
                  <a:cubicBezTo>
                    <a:pt x="437" y="35"/>
                    <a:pt x="437" y="35"/>
                    <a:pt x="437" y="35"/>
                  </a:cubicBezTo>
                  <a:cubicBezTo>
                    <a:pt x="396" y="78"/>
                    <a:pt x="396" y="78"/>
                    <a:pt x="396" y="78"/>
                  </a:cubicBezTo>
                  <a:cubicBezTo>
                    <a:pt x="397" y="77"/>
                    <a:pt x="397" y="77"/>
                    <a:pt x="397" y="77"/>
                  </a:cubicBezTo>
                  <a:cubicBezTo>
                    <a:pt x="381" y="71"/>
                    <a:pt x="365" y="65"/>
                    <a:pt x="348" y="62"/>
                  </a:cubicBezTo>
                  <a:cubicBezTo>
                    <a:pt x="348" y="60"/>
                    <a:pt x="348" y="60"/>
                    <a:pt x="348" y="60"/>
                  </a:cubicBezTo>
                  <a:cubicBezTo>
                    <a:pt x="337" y="0"/>
                    <a:pt x="337" y="0"/>
                    <a:pt x="337" y="0"/>
                  </a:cubicBezTo>
                  <a:cubicBezTo>
                    <a:pt x="275" y="0"/>
                    <a:pt x="275" y="0"/>
                    <a:pt x="275" y="0"/>
                  </a:cubicBezTo>
                  <a:cubicBezTo>
                    <a:pt x="264" y="62"/>
                    <a:pt x="264" y="62"/>
                    <a:pt x="264" y="62"/>
                  </a:cubicBezTo>
                  <a:cubicBezTo>
                    <a:pt x="264" y="62"/>
                    <a:pt x="264" y="62"/>
                    <a:pt x="264" y="62"/>
                  </a:cubicBezTo>
                  <a:cubicBezTo>
                    <a:pt x="244" y="66"/>
                    <a:pt x="225" y="71"/>
                    <a:pt x="206" y="79"/>
                  </a:cubicBezTo>
                  <a:cubicBezTo>
                    <a:pt x="205" y="78"/>
                    <a:pt x="205" y="78"/>
                    <a:pt x="205" y="78"/>
                  </a:cubicBezTo>
                  <a:cubicBezTo>
                    <a:pt x="163" y="34"/>
                    <a:pt x="163" y="34"/>
                    <a:pt x="163" y="34"/>
                  </a:cubicBezTo>
                  <a:cubicBezTo>
                    <a:pt x="112" y="69"/>
                    <a:pt x="112" y="69"/>
                    <a:pt x="112" y="69"/>
                  </a:cubicBezTo>
                  <a:cubicBezTo>
                    <a:pt x="136" y="126"/>
                    <a:pt x="136" y="126"/>
                    <a:pt x="136" y="126"/>
                  </a:cubicBezTo>
                  <a:close/>
                  <a:moveTo>
                    <a:pt x="414" y="131"/>
                  </a:moveTo>
                  <a:cubicBezTo>
                    <a:pt x="512" y="190"/>
                    <a:pt x="543" y="317"/>
                    <a:pt x="483" y="414"/>
                  </a:cubicBezTo>
                  <a:cubicBezTo>
                    <a:pt x="424" y="512"/>
                    <a:pt x="297" y="543"/>
                    <a:pt x="200" y="484"/>
                  </a:cubicBezTo>
                  <a:cubicBezTo>
                    <a:pt x="102" y="425"/>
                    <a:pt x="71" y="298"/>
                    <a:pt x="130" y="200"/>
                  </a:cubicBezTo>
                  <a:cubicBezTo>
                    <a:pt x="189" y="102"/>
                    <a:pt x="317" y="71"/>
                    <a:pt x="414" y="131"/>
                  </a:cubicBezTo>
                  <a:close/>
                </a:path>
              </a:pathLst>
            </a:custGeom>
            <a:solidFill>
              <a:srgbClr val="1D9A78"/>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17" name="Freeform: Shape 6">
              <a:extLst>
                <a:ext uri="{FF2B5EF4-FFF2-40B4-BE49-F238E27FC236}">
                  <a16:creationId xmlns:a16="http://schemas.microsoft.com/office/drawing/2014/main" id="{9F355177-8CBB-6A08-7032-628263BC016E}"/>
                </a:ext>
              </a:extLst>
            </p:cNvPr>
            <p:cNvSpPr/>
            <p:nvPr/>
          </p:nvSpPr>
          <p:spPr bwMode="auto">
            <a:xfrm>
              <a:off x="1757412" y="4387018"/>
              <a:ext cx="1119328" cy="1115473"/>
            </a:xfrm>
            <a:custGeom>
              <a:avLst/>
              <a:gdLst>
                <a:gd name="T0" fmla="*/ 46 w 368"/>
                <a:gd name="T1" fmla="*/ 100 h 367"/>
                <a:gd name="T2" fmla="*/ 101 w 368"/>
                <a:gd name="T3" fmla="*/ 321 h 367"/>
                <a:gd name="T4" fmla="*/ 322 w 368"/>
                <a:gd name="T5" fmla="*/ 267 h 367"/>
                <a:gd name="T6" fmla="*/ 267 w 368"/>
                <a:gd name="T7" fmla="*/ 46 h 367"/>
                <a:gd name="T8" fmla="*/ 46 w 368"/>
                <a:gd name="T9" fmla="*/ 100 h 367"/>
              </a:gdLst>
              <a:ahLst/>
              <a:cxnLst>
                <a:cxn ang="0">
                  <a:pos x="T0" y="T1"/>
                </a:cxn>
                <a:cxn ang="0">
                  <a:pos x="T2" y="T3"/>
                </a:cxn>
                <a:cxn ang="0">
                  <a:pos x="T4" y="T5"/>
                </a:cxn>
                <a:cxn ang="0">
                  <a:pos x="T6" y="T7"/>
                </a:cxn>
                <a:cxn ang="0">
                  <a:pos x="T8" y="T9"/>
                </a:cxn>
              </a:cxnLst>
              <a:rect l="0" t="0" r="r" b="b"/>
              <a:pathLst>
                <a:path w="368" h="367">
                  <a:moveTo>
                    <a:pt x="46" y="100"/>
                  </a:moveTo>
                  <a:cubicBezTo>
                    <a:pt x="0" y="176"/>
                    <a:pt x="25" y="275"/>
                    <a:pt x="101" y="321"/>
                  </a:cubicBezTo>
                  <a:cubicBezTo>
                    <a:pt x="176" y="367"/>
                    <a:pt x="275" y="343"/>
                    <a:pt x="322" y="267"/>
                  </a:cubicBezTo>
                  <a:cubicBezTo>
                    <a:pt x="368" y="191"/>
                    <a:pt x="343" y="92"/>
                    <a:pt x="267" y="46"/>
                  </a:cubicBezTo>
                  <a:cubicBezTo>
                    <a:pt x="192" y="0"/>
                    <a:pt x="93" y="24"/>
                    <a:pt x="46" y="100"/>
                  </a:cubicBezTo>
                  <a:close/>
                </a:path>
              </a:pathLst>
            </a:custGeom>
            <a:solidFill>
              <a:srgbClr val="1D9A78"/>
            </a:solidFill>
            <a:ln>
              <a:noFill/>
            </a:ln>
          </p:spPr>
          <p:txBody>
            <a:bodyPr vert="horz" wrap="none" lIns="0" tIns="0" rIns="0" bIns="0" anchor="ctr" anchorCtr="1"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FFFF"/>
                  </a:solidFill>
                  <a:effectLst/>
                  <a:uLnTx/>
                  <a:uFillTx/>
                  <a:latin typeface="Yeseva One" panose="00000500000000000000" charset="0"/>
                  <a:ea typeface="Yeseva One" panose="00000500000000000000" charset="0"/>
                  <a:cs typeface="+mn-cs"/>
                  <a:sym typeface="FZHei-B01S" panose="02010601030101010101" pitchFamily="2" charset="-122"/>
                </a:rPr>
                <a:t>Management</a:t>
              </a:r>
              <a:endParaRPr kumimoji="0" lang="zh-CN" altLang="en-US" sz="1200" b="0" i="0" u="none" strike="noStrike" kern="0" cap="none" spc="0" normalizeH="0" baseline="0" noProof="0" dirty="0">
                <a:ln>
                  <a:noFill/>
                </a:ln>
                <a:solidFill>
                  <a:srgbClr val="FFFFFF"/>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18" name="Freeform: Shape 7">
              <a:extLst>
                <a:ext uri="{FF2B5EF4-FFF2-40B4-BE49-F238E27FC236}">
                  <a16:creationId xmlns:a16="http://schemas.microsoft.com/office/drawing/2014/main" id="{AE6722ED-11CA-1FDD-42B1-D3EB3CC98845}"/>
                </a:ext>
              </a:extLst>
            </p:cNvPr>
            <p:cNvSpPr/>
            <p:nvPr/>
          </p:nvSpPr>
          <p:spPr bwMode="auto">
            <a:xfrm>
              <a:off x="1486254" y="4113290"/>
              <a:ext cx="1664213" cy="1662928"/>
            </a:xfrm>
            <a:custGeom>
              <a:avLst/>
              <a:gdLst>
                <a:gd name="T0" fmla="*/ 97 w 547"/>
                <a:gd name="T1" fmla="*/ 139 h 547"/>
                <a:gd name="T2" fmla="*/ 44 w 547"/>
                <a:gd name="T3" fmla="*/ 122 h 547"/>
                <a:gd name="T4" fmla="*/ 62 w 547"/>
                <a:gd name="T5" fmla="*/ 206 h 547"/>
                <a:gd name="T6" fmla="*/ 52 w 547"/>
                <a:gd name="T7" fmla="*/ 240 h 547"/>
                <a:gd name="T8" fmla="*/ 1 w 547"/>
                <a:gd name="T9" fmla="*/ 306 h 547"/>
                <a:gd name="T10" fmla="*/ 65 w 547"/>
                <a:gd name="T11" fmla="*/ 350 h 547"/>
                <a:gd name="T12" fmla="*/ 23 w 547"/>
                <a:gd name="T13" fmla="*/ 385 h 547"/>
                <a:gd name="T14" fmla="*/ 103 w 547"/>
                <a:gd name="T15" fmla="*/ 416 h 547"/>
                <a:gd name="T16" fmla="*/ 128 w 547"/>
                <a:gd name="T17" fmla="*/ 442 h 547"/>
                <a:gd name="T18" fmla="*/ 155 w 547"/>
                <a:gd name="T19" fmla="*/ 520 h 547"/>
                <a:gd name="T20" fmla="*/ 237 w 547"/>
                <a:gd name="T21" fmla="*/ 492 h 547"/>
                <a:gd name="T22" fmla="*/ 247 w 547"/>
                <a:gd name="T23" fmla="*/ 547 h 547"/>
                <a:gd name="T24" fmla="*/ 312 w 547"/>
                <a:gd name="T25" fmla="*/ 492 h 547"/>
                <a:gd name="T26" fmla="*/ 364 w 547"/>
                <a:gd name="T27" fmla="*/ 477 h 547"/>
                <a:gd name="T28" fmla="*/ 448 w 547"/>
                <a:gd name="T29" fmla="*/ 486 h 547"/>
                <a:gd name="T30" fmla="*/ 426 w 547"/>
                <a:gd name="T31" fmla="*/ 434 h 547"/>
                <a:gd name="T32" fmla="*/ 451 w 547"/>
                <a:gd name="T33" fmla="*/ 408 h 547"/>
                <a:gd name="T34" fmla="*/ 528 w 547"/>
                <a:gd name="T35" fmla="*/ 376 h 547"/>
                <a:gd name="T36" fmla="*/ 484 w 547"/>
                <a:gd name="T37" fmla="*/ 341 h 547"/>
                <a:gd name="T38" fmla="*/ 494 w 547"/>
                <a:gd name="T39" fmla="*/ 306 h 547"/>
                <a:gd name="T40" fmla="*/ 546 w 547"/>
                <a:gd name="T41" fmla="*/ 240 h 547"/>
                <a:gd name="T42" fmla="*/ 491 w 547"/>
                <a:gd name="T43" fmla="*/ 231 h 547"/>
                <a:gd name="T44" fmla="*/ 483 w 547"/>
                <a:gd name="T45" fmla="*/ 196 h 547"/>
                <a:gd name="T46" fmla="*/ 497 w 547"/>
                <a:gd name="T47" fmla="*/ 113 h 547"/>
                <a:gd name="T48" fmla="*/ 440 w 547"/>
                <a:gd name="T49" fmla="*/ 130 h 547"/>
                <a:gd name="T50" fmla="*/ 413 w 547"/>
                <a:gd name="T51" fmla="*/ 101 h 547"/>
                <a:gd name="T52" fmla="*/ 389 w 547"/>
                <a:gd name="T53" fmla="*/ 32 h 547"/>
                <a:gd name="T54" fmla="*/ 353 w 547"/>
                <a:gd name="T55" fmla="*/ 69 h 547"/>
                <a:gd name="T56" fmla="*/ 310 w 547"/>
                <a:gd name="T57" fmla="*/ 53 h 547"/>
                <a:gd name="T58" fmla="*/ 245 w 547"/>
                <a:gd name="T59" fmla="*/ 0 h 547"/>
                <a:gd name="T60" fmla="*/ 235 w 547"/>
                <a:gd name="T61" fmla="*/ 55 h 547"/>
                <a:gd name="T62" fmla="*/ 182 w 547"/>
                <a:gd name="T63" fmla="*/ 69 h 547"/>
                <a:gd name="T64" fmla="*/ 99 w 547"/>
                <a:gd name="T65" fmla="*/ 61 h 547"/>
                <a:gd name="T66" fmla="*/ 121 w 547"/>
                <a:gd name="T67" fmla="*/ 113 h 547"/>
                <a:gd name="T68" fmla="*/ 430 w 547"/>
                <a:gd name="T69" fmla="*/ 369 h 547"/>
                <a:gd name="T70" fmla="*/ 116 w 547"/>
                <a:gd name="T71" fmla="*/ 17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7" h="547">
                  <a:moveTo>
                    <a:pt x="121" y="113"/>
                  </a:moveTo>
                  <a:cubicBezTo>
                    <a:pt x="112" y="121"/>
                    <a:pt x="104" y="129"/>
                    <a:pt x="97" y="139"/>
                  </a:cubicBezTo>
                  <a:cubicBezTo>
                    <a:pt x="95" y="138"/>
                    <a:pt x="95" y="138"/>
                    <a:pt x="95" y="138"/>
                  </a:cubicBezTo>
                  <a:cubicBezTo>
                    <a:pt x="44" y="122"/>
                    <a:pt x="44" y="122"/>
                    <a:pt x="44" y="122"/>
                  </a:cubicBezTo>
                  <a:cubicBezTo>
                    <a:pt x="19" y="171"/>
                    <a:pt x="19" y="171"/>
                    <a:pt x="19" y="171"/>
                  </a:cubicBezTo>
                  <a:cubicBezTo>
                    <a:pt x="62" y="206"/>
                    <a:pt x="62" y="206"/>
                    <a:pt x="62" y="206"/>
                  </a:cubicBezTo>
                  <a:cubicBezTo>
                    <a:pt x="58" y="217"/>
                    <a:pt x="55" y="229"/>
                    <a:pt x="53" y="240"/>
                  </a:cubicBezTo>
                  <a:cubicBezTo>
                    <a:pt x="52" y="240"/>
                    <a:pt x="52" y="240"/>
                    <a:pt x="52" y="240"/>
                  </a:cubicBezTo>
                  <a:cubicBezTo>
                    <a:pt x="0" y="251"/>
                    <a:pt x="0" y="251"/>
                    <a:pt x="0" y="251"/>
                  </a:cubicBezTo>
                  <a:cubicBezTo>
                    <a:pt x="1" y="306"/>
                    <a:pt x="1" y="306"/>
                    <a:pt x="1" y="306"/>
                  </a:cubicBezTo>
                  <a:cubicBezTo>
                    <a:pt x="55" y="316"/>
                    <a:pt x="55" y="316"/>
                    <a:pt x="55" y="316"/>
                  </a:cubicBezTo>
                  <a:cubicBezTo>
                    <a:pt x="57" y="328"/>
                    <a:pt x="61" y="339"/>
                    <a:pt x="65" y="350"/>
                  </a:cubicBezTo>
                  <a:cubicBezTo>
                    <a:pt x="64" y="351"/>
                    <a:pt x="64" y="351"/>
                    <a:pt x="64" y="351"/>
                  </a:cubicBezTo>
                  <a:cubicBezTo>
                    <a:pt x="23" y="385"/>
                    <a:pt x="23" y="385"/>
                    <a:pt x="23" y="385"/>
                  </a:cubicBezTo>
                  <a:cubicBezTo>
                    <a:pt x="50" y="433"/>
                    <a:pt x="50" y="433"/>
                    <a:pt x="50" y="433"/>
                  </a:cubicBezTo>
                  <a:cubicBezTo>
                    <a:pt x="103" y="416"/>
                    <a:pt x="103" y="416"/>
                    <a:pt x="103" y="416"/>
                  </a:cubicBezTo>
                  <a:cubicBezTo>
                    <a:pt x="110" y="425"/>
                    <a:pt x="114" y="431"/>
                    <a:pt x="128" y="442"/>
                  </a:cubicBezTo>
                  <a:cubicBezTo>
                    <a:pt x="128" y="442"/>
                    <a:pt x="128" y="442"/>
                    <a:pt x="128" y="442"/>
                  </a:cubicBezTo>
                  <a:cubicBezTo>
                    <a:pt x="108" y="491"/>
                    <a:pt x="108" y="491"/>
                    <a:pt x="108" y="491"/>
                  </a:cubicBezTo>
                  <a:cubicBezTo>
                    <a:pt x="155" y="520"/>
                    <a:pt x="155" y="520"/>
                    <a:pt x="155" y="520"/>
                  </a:cubicBezTo>
                  <a:cubicBezTo>
                    <a:pt x="192" y="480"/>
                    <a:pt x="192" y="480"/>
                    <a:pt x="192" y="480"/>
                  </a:cubicBezTo>
                  <a:cubicBezTo>
                    <a:pt x="207" y="485"/>
                    <a:pt x="222" y="490"/>
                    <a:pt x="237" y="492"/>
                  </a:cubicBezTo>
                  <a:cubicBezTo>
                    <a:pt x="237" y="494"/>
                    <a:pt x="237" y="494"/>
                    <a:pt x="237" y="494"/>
                  </a:cubicBezTo>
                  <a:cubicBezTo>
                    <a:pt x="247" y="547"/>
                    <a:pt x="247" y="547"/>
                    <a:pt x="247" y="547"/>
                  </a:cubicBezTo>
                  <a:cubicBezTo>
                    <a:pt x="302" y="546"/>
                    <a:pt x="302" y="546"/>
                    <a:pt x="302" y="546"/>
                  </a:cubicBezTo>
                  <a:cubicBezTo>
                    <a:pt x="312" y="492"/>
                    <a:pt x="312" y="492"/>
                    <a:pt x="312" y="492"/>
                  </a:cubicBezTo>
                  <a:cubicBezTo>
                    <a:pt x="330" y="489"/>
                    <a:pt x="347" y="484"/>
                    <a:pt x="364" y="476"/>
                  </a:cubicBezTo>
                  <a:cubicBezTo>
                    <a:pt x="364" y="477"/>
                    <a:pt x="364" y="477"/>
                    <a:pt x="364" y="477"/>
                  </a:cubicBezTo>
                  <a:cubicBezTo>
                    <a:pt x="402" y="516"/>
                    <a:pt x="402" y="516"/>
                    <a:pt x="402" y="516"/>
                  </a:cubicBezTo>
                  <a:cubicBezTo>
                    <a:pt x="448" y="486"/>
                    <a:pt x="448" y="486"/>
                    <a:pt x="448" y="486"/>
                  </a:cubicBezTo>
                  <a:cubicBezTo>
                    <a:pt x="426" y="434"/>
                    <a:pt x="426" y="434"/>
                    <a:pt x="426" y="434"/>
                  </a:cubicBezTo>
                  <a:cubicBezTo>
                    <a:pt x="426" y="434"/>
                    <a:pt x="426" y="434"/>
                    <a:pt x="426" y="434"/>
                  </a:cubicBezTo>
                  <a:cubicBezTo>
                    <a:pt x="435" y="426"/>
                    <a:pt x="443" y="417"/>
                    <a:pt x="450" y="408"/>
                  </a:cubicBezTo>
                  <a:cubicBezTo>
                    <a:pt x="451" y="408"/>
                    <a:pt x="451" y="408"/>
                    <a:pt x="451" y="408"/>
                  </a:cubicBezTo>
                  <a:cubicBezTo>
                    <a:pt x="503" y="425"/>
                    <a:pt x="503" y="425"/>
                    <a:pt x="503" y="425"/>
                  </a:cubicBezTo>
                  <a:cubicBezTo>
                    <a:pt x="528" y="376"/>
                    <a:pt x="528" y="376"/>
                    <a:pt x="528" y="376"/>
                  </a:cubicBezTo>
                  <a:cubicBezTo>
                    <a:pt x="485" y="341"/>
                    <a:pt x="485" y="341"/>
                    <a:pt x="485" y="341"/>
                  </a:cubicBezTo>
                  <a:cubicBezTo>
                    <a:pt x="484" y="341"/>
                    <a:pt x="484" y="341"/>
                    <a:pt x="484" y="341"/>
                  </a:cubicBezTo>
                  <a:cubicBezTo>
                    <a:pt x="488" y="329"/>
                    <a:pt x="491" y="318"/>
                    <a:pt x="493" y="306"/>
                  </a:cubicBezTo>
                  <a:cubicBezTo>
                    <a:pt x="494" y="306"/>
                    <a:pt x="494" y="306"/>
                    <a:pt x="494" y="306"/>
                  </a:cubicBezTo>
                  <a:cubicBezTo>
                    <a:pt x="547" y="296"/>
                    <a:pt x="547" y="296"/>
                    <a:pt x="547" y="296"/>
                  </a:cubicBezTo>
                  <a:cubicBezTo>
                    <a:pt x="546" y="240"/>
                    <a:pt x="546" y="240"/>
                    <a:pt x="546" y="240"/>
                  </a:cubicBezTo>
                  <a:cubicBezTo>
                    <a:pt x="491" y="231"/>
                    <a:pt x="491" y="231"/>
                    <a:pt x="491" y="231"/>
                  </a:cubicBezTo>
                  <a:cubicBezTo>
                    <a:pt x="491" y="231"/>
                    <a:pt x="491" y="231"/>
                    <a:pt x="491" y="231"/>
                  </a:cubicBezTo>
                  <a:cubicBezTo>
                    <a:pt x="488" y="219"/>
                    <a:pt x="485" y="208"/>
                    <a:pt x="481" y="197"/>
                  </a:cubicBezTo>
                  <a:cubicBezTo>
                    <a:pt x="483" y="196"/>
                    <a:pt x="483" y="196"/>
                    <a:pt x="483" y="196"/>
                  </a:cubicBezTo>
                  <a:cubicBezTo>
                    <a:pt x="524" y="161"/>
                    <a:pt x="524" y="161"/>
                    <a:pt x="524" y="161"/>
                  </a:cubicBezTo>
                  <a:cubicBezTo>
                    <a:pt x="497" y="113"/>
                    <a:pt x="497" y="113"/>
                    <a:pt x="497" y="113"/>
                  </a:cubicBezTo>
                  <a:cubicBezTo>
                    <a:pt x="444" y="131"/>
                    <a:pt x="444" y="131"/>
                    <a:pt x="444" y="131"/>
                  </a:cubicBezTo>
                  <a:cubicBezTo>
                    <a:pt x="440" y="130"/>
                    <a:pt x="440" y="130"/>
                    <a:pt x="440" y="130"/>
                  </a:cubicBezTo>
                  <a:cubicBezTo>
                    <a:pt x="433" y="121"/>
                    <a:pt x="426" y="113"/>
                    <a:pt x="412" y="102"/>
                  </a:cubicBezTo>
                  <a:cubicBezTo>
                    <a:pt x="413" y="101"/>
                    <a:pt x="413" y="101"/>
                    <a:pt x="413" y="101"/>
                  </a:cubicBezTo>
                  <a:cubicBezTo>
                    <a:pt x="436" y="60"/>
                    <a:pt x="436" y="60"/>
                    <a:pt x="436" y="60"/>
                  </a:cubicBezTo>
                  <a:cubicBezTo>
                    <a:pt x="389" y="32"/>
                    <a:pt x="389" y="32"/>
                    <a:pt x="389" y="32"/>
                  </a:cubicBezTo>
                  <a:cubicBezTo>
                    <a:pt x="353" y="70"/>
                    <a:pt x="353" y="70"/>
                    <a:pt x="353" y="70"/>
                  </a:cubicBezTo>
                  <a:cubicBezTo>
                    <a:pt x="353" y="69"/>
                    <a:pt x="353" y="69"/>
                    <a:pt x="353" y="69"/>
                  </a:cubicBezTo>
                  <a:cubicBezTo>
                    <a:pt x="339" y="63"/>
                    <a:pt x="324" y="58"/>
                    <a:pt x="309" y="56"/>
                  </a:cubicBezTo>
                  <a:cubicBezTo>
                    <a:pt x="310" y="53"/>
                    <a:pt x="310" y="53"/>
                    <a:pt x="310" y="53"/>
                  </a:cubicBezTo>
                  <a:cubicBezTo>
                    <a:pt x="300" y="0"/>
                    <a:pt x="300" y="0"/>
                    <a:pt x="300" y="0"/>
                  </a:cubicBezTo>
                  <a:cubicBezTo>
                    <a:pt x="245" y="0"/>
                    <a:pt x="245" y="0"/>
                    <a:pt x="245" y="0"/>
                  </a:cubicBezTo>
                  <a:cubicBezTo>
                    <a:pt x="234" y="55"/>
                    <a:pt x="234" y="55"/>
                    <a:pt x="234" y="55"/>
                  </a:cubicBezTo>
                  <a:cubicBezTo>
                    <a:pt x="235" y="55"/>
                    <a:pt x="235" y="55"/>
                    <a:pt x="235" y="55"/>
                  </a:cubicBezTo>
                  <a:cubicBezTo>
                    <a:pt x="217" y="58"/>
                    <a:pt x="200" y="64"/>
                    <a:pt x="183" y="71"/>
                  </a:cubicBezTo>
                  <a:cubicBezTo>
                    <a:pt x="182" y="69"/>
                    <a:pt x="182" y="69"/>
                    <a:pt x="182" y="69"/>
                  </a:cubicBezTo>
                  <a:cubicBezTo>
                    <a:pt x="145" y="30"/>
                    <a:pt x="145" y="30"/>
                    <a:pt x="145" y="30"/>
                  </a:cubicBezTo>
                  <a:cubicBezTo>
                    <a:pt x="99" y="61"/>
                    <a:pt x="99" y="61"/>
                    <a:pt x="99" y="61"/>
                  </a:cubicBezTo>
                  <a:cubicBezTo>
                    <a:pt x="121" y="112"/>
                    <a:pt x="121" y="112"/>
                    <a:pt x="121" y="112"/>
                  </a:cubicBezTo>
                  <a:lnTo>
                    <a:pt x="121" y="113"/>
                  </a:lnTo>
                  <a:close/>
                  <a:moveTo>
                    <a:pt x="369" y="116"/>
                  </a:moveTo>
                  <a:cubicBezTo>
                    <a:pt x="455" y="169"/>
                    <a:pt x="483" y="282"/>
                    <a:pt x="430" y="369"/>
                  </a:cubicBezTo>
                  <a:cubicBezTo>
                    <a:pt x="378" y="456"/>
                    <a:pt x="264" y="484"/>
                    <a:pt x="177" y="431"/>
                  </a:cubicBezTo>
                  <a:cubicBezTo>
                    <a:pt x="91" y="378"/>
                    <a:pt x="63" y="265"/>
                    <a:pt x="116" y="178"/>
                  </a:cubicBezTo>
                  <a:cubicBezTo>
                    <a:pt x="168" y="91"/>
                    <a:pt x="282" y="64"/>
                    <a:pt x="369" y="116"/>
                  </a:cubicBezTo>
                  <a:close/>
                </a:path>
              </a:pathLst>
            </a:custGeom>
            <a:solidFill>
              <a:srgbClr val="1D9A78"/>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0" name="Freeform: Shape 8">
              <a:extLst>
                <a:ext uri="{FF2B5EF4-FFF2-40B4-BE49-F238E27FC236}">
                  <a16:creationId xmlns:a16="http://schemas.microsoft.com/office/drawing/2014/main" id="{F05528E3-6A9D-8910-2A8C-30FAC99A749E}"/>
                </a:ext>
              </a:extLst>
            </p:cNvPr>
            <p:cNvSpPr/>
            <p:nvPr/>
          </p:nvSpPr>
          <p:spPr bwMode="auto">
            <a:xfrm>
              <a:off x="3375361" y="4267503"/>
              <a:ext cx="661830" cy="666970"/>
            </a:xfrm>
            <a:custGeom>
              <a:avLst/>
              <a:gdLst>
                <a:gd name="T0" fmla="*/ 28 w 218"/>
                <a:gd name="T1" fmla="*/ 60 h 219"/>
                <a:gd name="T2" fmla="*/ 60 w 218"/>
                <a:gd name="T3" fmla="*/ 191 h 219"/>
                <a:gd name="T4" fmla="*/ 191 w 218"/>
                <a:gd name="T5" fmla="*/ 159 h 219"/>
                <a:gd name="T6" fmla="*/ 159 w 218"/>
                <a:gd name="T7" fmla="*/ 28 h 219"/>
                <a:gd name="T8" fmla="*/ 28 w 218"/>
                <a:gd name="T9" fmla="*/ 60 h 219"/>
              </a:gdLst>
              <a:ahLst/>
              <a:cxnLst>
                <a:cxn ang="0">
                  <a:pos x="T0" y="T1"/>
                </a:cxn>
                <a:cxn ang="0">
                  <a:pos x="T2" y="T3"/>
                </a:cxn>
                <a:cxn ang="0">
                  <a:pos x="T4" y="T5"/>
                </a:cxn>
                <a:cxn ang="0">
                  <a:pos x="T6" y="T7"/>
                </a:cxn>
                <a:cxn ang="0">
                  <a:pos x="T8" y="T9"/>
                </a:cxn>
              </a:cxnLst>
              <a:rect l="0" t="0" r="r" b="b"/>
              <a:pathLst>
                <a:path w="218" h="219">
                  <a:moveTo>
                    <a:pt x="28" y="60"/>
                  </a:moveTo>
                  <a:cubicBezTo>
                    <a:pt x="0" y="105"/>
                    <a:pt x="15" y="164"/>
                    <a:pt x="60" y="191"/>
                  </a:cubicBezTo>
                  <a:cubicBezTo>
                    <a:pt x="105" y="219"/>
                    <a:pt x="164" y="204"/>
                    <a:pt x="191" y="159"/>
                  </a:cubicBezTo>
                  <a:cubicBezTo>
                    <a:pt x="218" y="114"/>
                    <a:pt x="204" y="55"/>
                    <a:pt x="159" y="28"/>
                  </a:cubicBezTo>
                  <a:cubicBezTo>
                    <a:pt x="114" y="0"/>
                    <a:pt x="55" y="15"/>
                    <a:pt x="28" y="60"/>
                  </a:cubicBezTo>
                </a:path>
              </a:pathLst>
            </a:custGeom>
            <a:solidFill>
              <a:srgbClr val="195869"/>
            </a:solidFill>
            <a:ln>
              <a:noFill/>
            </a:ln>
          </p:spPr>
          <p:txBody>
            <a:bodyPr vert="horz" wrap="none" lIns="0" tIns="0" rIns="0" bIns="0" anchor="ctr" anchorCtr="1"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FFFF"/>
                  </a:solidFill>
                  <a:effectLst/>
                  <a:uLnTx/>
                  <a:uFillTx/>
                  <a:latin typeface="Yeseva One" panose="00000500000000000000" charset="0"/>
                  <a:ea typeface="Yeseva One" panose="00000500000000000000" charset="0"/>
                  <a:cs typeface="+mn-cs"/>
                  <a:sym typeface="FZHei-B01S" panose="02010601030101010101" pitchFamily="2" charset="-122"/>
                </a:rPr>
                <a:t>System</a:t>
              </a:r>
              <a:endParaRPr kumimoji="0" lang="zh-CN" altLang="en-US" sz="1200" b="0" i="0" u="none" strike="noStrike" kern="0" cap="none" spc="0" normalizeH="0" baseline="0" noProof="0" dirty="0">
                <a:ln>
                  <a:noFill/>
                </a:ln>
                <a:solidFill>
                  <a:srgbClr val="FFFFFF"/>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1" name="Freeform: Shape 9">
              <a:extLst>
                <a:ext uri="{FF2B5EF4-FFF2-40B4-BE49-F238E27FC236}">
                  <a16:creationId xmlns:a16="http://schemas.microsoft.com/office/drawing/2014/main" id="{37006C7B-B326-E52A-01E4-A667AF278198}"/>
                </a:ext>
              </a:extLst>
            </p:cNvPr>
            <p:cNvSpPr/>
            <p:nvPr/>
          </p:nvSpPr>
          <p:spPr bwMode="auto">
            <a:xfrm>
              <a:off x="3213438" y="4106865"/>
              <a:ext cx="988247" cy="988247"/>
            </a:xfrm>
            <a:custGeom>
              <a:avLst/>
              <a:gdLst>
                <a:gd name="T0" fmla="*/ 57 w 325"/>
                <a:gd name="T1" fmla="*/ 82 h 325"/>
                <a:gd name="T2" fmla="*/ 26 w 325"/>
                <a:gd name="T3" fmla="*/ 72 h 325"/>
                <a:gd name="T4" fmla="*/ 37 w 325"/>
                <a:gd name="T5" fmla="*/ 122 h 325"/>
                <a:gd name="T6" fmla="*/ 31 w 325"/>
                <a:gd name="T7" fmla="*/ 143 h 325"/>
                <a:gd name="T8" fmla="*/ 0 w 325"/>
                <a:gd name="T9" fmla="*/ 182 h 325"/>
                <a:gd name="T10" fmla="*/ 38 w 325"/>
                <a:gd name="T11" fmla="*/ 208 h 325"/>
                <a:gd name="T12" fmla="*/ 13 w 325"/>
                <a:gd name="T13" fmla="*/ 229 h 325"/>
                <a:gd name="T14" fmla="*/ 61 w 325"/>
                <a:gd name="T15" fmla="*/ 247 h 325"/>
                <a:gd name="T16" fmla="*/ 76 w 325"/>
                <a:gd name="T17" fmla="*/ 263 h 325"/>
                <a:gd name="T18" fmla="*/ 92 w 325"/>
                <a:gd name="T19" fmla="*/ 309 h 325"/>
                <a:gd name="T20" fmla="*/ 141 w 325"/>
                <a:gd name="T21" fmla="*/ 292 h 325"/>
                <a:gd name="T22" fmla="*/ 147 w 325"/>
                <a:gd name="T23" fmla="*/ 325 h 325"/>
                <a:gd name="T24" fmla="*/ 186 w 325"/>
                <a:gd name="T25" fmla="*/ 292 h 325"/>
                <a:gd name="T26" fmla="*/ 217 w 325"/>
                <a:gd name="T27" fmla="*/ 283 h 325"/>
                <a:gd name="T28" fmla="*/ 266 w 325"/>
                <a:gd name="T29" fmla="*/ 288 h 325"/>
                <a:gd name="T30" fmla="*/ 253 w 325"/>
                <a:gd name="T31" fmla="*/ 258 h 325"/>
                <a:gd name="T32" fmla="*/ 268 w 325"/>
                <a:gd name="T33" fmla="*/ 242 h 325"/>
                <a:gd name="T34" fmla="*/ 314 w 325"/>
                <a:gd name="T35" fmla="*/ 223 h 325"/>
                <a:gd name="T36" fmla="*/ 288 w 325"/>
                <a:gd name="T37" fmla="*/ 202 h 325"/>
                <a:gd name="T38" fmla="*/ 294 w 325"/>
                <a:gd name="T39" fmla="*/ 182 h 325"/>
                <a:gd name="T40" fmla="*/ 325 w 325"/>
                <a:gd name="T41" fmla="*/ 143 h 325"/>
                <a:gd name="T42" fmla="*/ 292 w 325"/>
                <a:gd name="T43" fmla="*/ 137 h 325"/>
                <a:gd name="T44" fmla="*/ 287 w 325"/>
                <a:gd name="T45" fmla="*/ 116 h 325"/>
                <a:gd name="T46" fmla="*/ 295 w 325"/>
                <a:gd name="T47" fmla="*/ 67 h 325"/>
                <a:gd name="T48" fmla="*/ 262 w 325"/>
                <a:gd name="T49" fmla="*/ 77 h 325"/>
                <a:gd name="T50" fmla="*/ 246 w 325"/>
                <a:gd name="T51" fmla="*/ 59 h 325"/>
                <a:gd name="T52" fmla="*/ 231 w 325"/>
                <a:gd name="T53" fmla="*/ 18 h 325"/>
                <a:gd name="T54" fmla="*/ 210 w 325"/>
                <a:gd name="T55" fmla="*/ 41 h 325"/>
                <a:gd name="T56" fmla="*/ 184 w 325"/>
                <a:gd name="T57" fmla="*/ 31 h 325"/>
                <a:gd name="T58" fmla="*/ 146 w 325"/>
                <a:gd name="T59" fmla="*/ 0 h 325"/>
                <a:gd name="T60" fmla="*/ 139 w 325"/>
                <a:gd name="T61" fmla="*/ 33 h 325"/>
                <a:gd name="T62" fmla="*/ 108 w 325"/>
                <a:gd name="T63" fmla="*/ 41 h 325"/>
                <a:gd name="T64" fmla="*/ 59 w 325"/>
                <a:gd name="T65" fmla="*/ 36 h 325"/>
                <a:gd name="T66" fmla="*/ 72 w 325"/>
                <a:gd name="T67" fmla="*/ 67 h 325"/>
                <a:gd name="T68" fmla="*/ 256 w 325"/>
                <a:gd name="T69" fmla="*/ 219 h 325"/>
                <a:gd name="T70" fmla="*/ 69 w 325"/>
                <a:gd name="T71" fmla="*/ 10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325">
                  <a:moveTo>
                    <a:pt x="72" y="67"/>
                  </a:moveTo>
                  <a:cubicBezTo>
                    <a:pt x="67" y="71"/>
                    <a:pt x="62" y="77"/>
                    <a:pt x="57" y="82"/>
                  </a:cubicBezTo>
                  <a:cubicBezTo>
                    <a:pt x="57" y="82"/>
                    <a:pt x="57" y="82"/>
                    <a:pt x="57" y="82"/>
                  </a:cubicBezTo>
                  <a:cubicBezTo>
                    <a:pt x="26" y="72"/>
                    <a:pt x="26" y="72"/>
                    <a:pt x="26" y="72"/>
                  </a:cubicBezTo>
                  <a:cubicBezTo>
                    <a:pt x="11" y="101"/>
                    <a:pt x="11" y="101"/>
                    <a:pt x="11" y="101"/>
                  </a:cubicBezTo>
                  <a:cubicBezTo>
                    <a:pt x="37" y="122"/>
                    <a:pt x="37" y="122"/>
                    <a:pt x="37" y="122"/>
                  </a:cubicBezTo>
                  <a:cubicBezTo>
                    <a:pt x="35" y="129"/>
                    <a:pt x="33" y="136"/>
                    <a:pt x="32" y="143"/>
                  </a:cubicBezTo>
                  <a:cubicBezTo>
                    <a:pt x="31" y="143"/>
                    <a:pt x="31" y="143"/>
                    <a:pt x="31" y="143"/>
                  </a:cubicBezTo>
                  <a:cubicBezTo>
                    <a:pt x="0" y="149"/>
                    <a:pt x="0" y="149"/>
                    <a:pt x="0" y="149"/>
                  </a:cubicBezTo>
                  <a:cubicBezTo>
                    <a:pt x="0" y="182"/>
                    <a:pt x="0" y="182"/>
                    <a:pt x="0" y="182"/>
                  </a:cubicBezTo>
                  <a:cubicBezTo>
                    <a:pt x="33" y="187"/>
                    <a:pt x="33" y="187"/>
                    <a:pt x="33" y="187"/>
                  </a:cubicBezTo>
                  <a:cubicBezTo>
                    <a:pt x="34" y="194"/>
                    <a:pt x="36" y="201"/>
                    <a:pt x="38" y="208"/>
                  </a:cubicBezTo>
                  <a:cubicBezTo>
                    <a:pt x="38" y="208"/>
                    <a:pt x="38" y="208"/>
                    <a:pt x="38" y="208"/>
                  </a:cubicBezTo>
                  <a:cubicBezTo>
                    <a:pt x="13" y="229"/>
                    <a:pt x="13" y="229"/>
                    <a:pt x="13" y="229"/>
                  </a:cubicBezTo>
                  <a:cubicBezTo>
                    <a:pt x="30" y="257"/>
                    <a:pt x="30" y="257"/>
                    <a:pt x="30" y="257"/>
                  </a:cubicBezTo>
                  <a:cubicBezTo>
                    <a:pt x="61" y="247"/>
                    <a:pt x="61" y="247"/>
                    <a:pt x="61" y="247"/>
                  </a:cubicBezTo>
                  <a:cubicBezTo>
                    <a:pt x="66" y="252"/>
                    <a:pt x="68" y="256"/>
                    <a:pt x="76" y="262"/>
                  </a:cubicBezTo>
                  <a:cubicBezTo>
                    <a:pt x="76" y="263"/>
                    <a:pt x="76" y="263"/>
                    <a:pt x="76" y="263"/>
                  </a:cubicBezTo>
                  <a:cubicBezTo>
                    <a:pt x="64" y="292"/>
                    <a:pt x="64" y="292"/>
                    <a:pt x="64" y="292"/>
                  </a:cubicBezTo>
                  <a:cubicBezTo>
                    <a:pt x="92" y="309"/>
                    <a:pt x="92" y="309"/>
                    <a:pt x="92" y="309"/>
                  </a:cubicBezTo>
                  <a:cubicBezTo>
                    <a:pt x="114" y="285"/>
                    <a:pt x="114" y="285"/>
                    <a:pt x="114" y="285"/>
                  </a:cubicBezTo>
                  <a:cubicBezTo>
                    <a:pt x="123" y="288"/>
                    <a:pt x="132" y="291"/>
                    <a:pt x="141" y="292"/>
                  </a:cubicBezTo>
                  <a:cubicBezTo>
                    <a:pt x="141" y="293"/>
                    <a:pt x="141" y="293"/>
                    <a:pt x="141" y="293"/>
                  </a:cubicBezTo>
                  <a:cubicBezTo>
                    <a:pt x="147" y="325"/>
                    <a:pt x="147" y="325"/>
                    <a:pt x="147" y="325"/>
                  </a:cubicBezTo>
                  <a:cubicBezTo>
                    <a:pt x="179" y="324"/>
                    <a:pt x="179" y="324"/>
                    <a:pt x="179" y="324"/>
                  </a:cubicBezTo>
                  <a:cubicBezTo>
                    <a:pt x="186" y="292"/>
                    <a:pt x="186" y="292"/>
                    <a:pt x="186" y="292"/>
                  </a:cubicBezTo>
                  <a:cubicBezTo>
                    <a:pt x="196" y="290"/>
                    <a:pt x="206" y="287"/>
                    <a:pt x="216" y="283"/>
                  </a:cubicBezTo>
                  <a:cubicBezTo>
                    <a:pt x="217" y="283"/>
                    <a:pt x="217" y="283"/>
                    <a:pt x="217" y="283"/>
                  </a:cubicBezTo>
                  <a:cubicBezTo>
                    <a:pt x="239" y="307"/>
                    <a:pt x="239" y="307"/>
                    <a:pt x="239" y="307"/>
                  </a:cubicBezTo>
                  <a:cubicBezTo>
                    <a:pt x="266" y="288"/>
                    <a:pt x="266" y="288"/>
                    <a:pt x="266" y="288"/>
                  </a:cubicBezTo>
                  <a:cubicBezTo>
                    <a:pt x="253" y="258"/>
                    <a:pt x="253" y="258"/>
                    <a:pt x="253" y="258"/>
                  </a:cubicBezTo>
                  <a:cubicBezTo>
                    <a:pt x="253" y="258"/>
                    <a:pt x="253" y="258"/>
                    <a:pt x="253" y="258"/>
                  </a:cubicBezTo>
                  <a:cubicBezTo>
                    <a:pt x="258" y="253"/>
                    <a:pt x="263" y="248"/>
                    <a:pt x="268" y="242"/>
                  </a:cubicBezTo>
                  <a:cubicBezTo>
                    <a:pt x="268" y="242"/>
                    <a:pt x="268" y="242"/>
                    <a:pt x="268" y="242"/>
                  </a:cubicBezTo>
                  <a:cubicBezTo>
                    <a:pt x="299" y="252"/>
                    <a:pt x="299" y="252"/>
                    <a:pt x="299" y="252"/>
                  </a:cubicBezTo>
                  <a:cubicBezTo>
                    <a:pt x="314" y="223"/>
                    <a:pt x="314" y="223"/>
                    <a:pt x="314" y="223"/>
                  </a:cubicBezTo>
                  <a:cubicBezTo>
                    <a:pt x="288" y="202"/>
                    <a:pt x="288" y="202"/>
                    <a:pt x="288" y="202"/>
                  </a:cubicBezTo>
                  <a:cubicBezTo>
                    <a:pt x="288" y="202"/>
                    <a:pt x="288" y="202"/>
                    <a:pt x="288" y="202"/>
                  </a:cubicBezTo>
                  <a:cubicBezTo>
                    <a:pt x="290" y="195"/>
                    <a:pt x="292" y="189"/>
                    <a:pt x="293" y="182"/>
                  </a:cubicBezTo>
                  <a:cubicBezTo>
                    <a:pt x="294" y="182"/>
                    <a:pt x="294" y="182"/>
                    <a:pt x="294" y="182"/>
                  </a:cubicBezTo>
                  <a:cubicBezTo>
                    <a:pt x="325" y="175"/>
                    <a:pt x="325" y="175"/>
                    <a:pt x="325" y="175"/>
                  </a:cubicBezTo>
                  <a:cubicBezTo>
                    <a:pt x="325" y="143"/>
                    <a:pt x="325" y="143"/>
                    <a:pt x="325" y="143"/>
                  </a:cubicBezTo>
                  <a:cubicBezTo>
                    <a:pt x="292" y="137"/>
                    <a:pt x="292" y="137"/>
                    <a:pt x="292" y="137"/>
                  </a:cubicBezTo>
                  <a:cubicBezTo>
                    <a:pt x="292" y="137"/>
                    <a:pt x="292" y="137"/>
                    <a:pt x="292" y="137"/>
                  </a:cubicBezTo>
                  <a:cubicBezTo>
                    <a:pt x="290" y="130"/>
                    <a:pt x="288" y="123"/>
                    <a:pt x="286" y="117"/>
                  </a:cubicBezTo>
                  <a:cubicBezTo>
                    <a:pt x="287" y="116"/>
                    <a:pt x="287" y="116"/>
                    <a:pt x="287" y="116"/>
                  </a:cubicBezTo>
                  <a:cubicBezTo>
                    <a:pt x="312" y="96"/>
                    <a:pt x="312" y="96"/>
                    <a:pt x="312" y="96"/>
                  </a:cubicBezTo>
                  <a:cubicBezTo>
                    <a:pt x="295" y="67"/>
                    <a:pt x="295" y="67"/>
                    <a:pt x="295" y="67"/>
                  </a:cubicBezTo>
                  <a:cubicBezTo>
                    <a:pt x="264" y="78"/>
                    <a:pt x="264" y="78"/>
                    <a:pt x="264" y="78"/>
                  </a:cubicBezTo>
                  <a:cubicBezTo>
                    <a:pt x="262" y="77"/>
                    <a:pt x="262" y="77"/>
                    <a:pt x="262" y="77"/>
                  </a:cubicBezTo>
                  <a:cubicBezTo>
                    <a:pt x="257" y="71"/>
                    <a:pt x="253" y="67"/>
                    <a:pt x="245" y="61"/>
                  </a:cubicBezTo>
                  <a:cubicBezTo>
                    <a:pt x="246" y="59"/>
                    <a:pt x="246" y="59"/>
                    <a:pt x="246" y="59"/>
                  </a:cubicBezTo>
                  <a:cubicBezTo>
                    <a:pt x="259" y="36"/>
                    <a:pt x="259" y="36"/>
                    <a:pt x="259" y="36"/>
                  </a:cubicBezTo>
                  <a:cubicBezTo>
                    <a:pt x="231" y="18"/>
                    <a:pt x="231" y="18"/>
                    <a:pt x="231" y="18"/>
                  </a:cubicBezTo>
                  <a:cubicBezTo>
                    <a:pt x="210" y="41"/>
                    <a:pt x="210" y="41"/>
                    <a:pt x="210" y="41"/>
                  </a:cubicBezTo>
                  <a:cubicBezTo>
                    <a:pt x="210" y="41"/>
                    <a:pt x="210" y="41"/>
                    <a:pt x="210" y="41"/>
                  </a:cubicBezTo>
                  <a:cubicBezTo>
                    <a:pt x="201" y="37"/>
                    <a:pt x="193" y="34"/>
                    <a:pt x="184" y="33"/>
                  </a:cubicBezTo>
                  <a:cubicBezTo>
                    <a:pt x="184" y="31"/>
                    <a:pt x="184" y="31"/>
                    <a:pt x="184" y="31"/>
                  </a:cubicBezTo>
                  <a:cubicBezTo>
                    <a:pt x="178" y="0"/>
                    <a:pt x="178" y="0"/>
                    <a:pt x="178" y="0"/>
                  </a:cubicBezTo>
                  <a:cubicBezTo>
                    <a:pt x="146" y="0"/>
                    <a:pt x="146" y="0"/>
                    <a:pt x="146" y="0"/>
                  </a:cubicBezTo>
                  <a:cubicBezTo>
                    <a:pt x="139" y="32"/>
                    <a:pt x="139" y="32"/>
                    <a:pt x="139" y="32"/>
                  </a:cubicBezTo>
                  <a:cubicBezTo>
                    <a:pt x="139" y="33"/>
                    <a:pt x="139" y="33"/>
                    <a:pt x="139" y="33"/>
                  </a:cubicBezTo>
                  <a:cubicBezTo>
                    <a:pt x="129" y="34"/>
                    <a:pt x="119" y="37"/>
                    <a:pt x="109" y="42"/>
                  </a:cubicBezTo>
                  <a:cubicBezTo>
                    <a:pt x="108" y="41"/>
                    <a:pt x="108" y="41"/>
                    <a:pt x="108" y="41"/>
                  </a:cubicBezTo>
                  <a:cubicBezTo>
                    <a:pt x="86" y="18"/>
                    <a:pt x="86" y="18"/>
                    <a:pt x="86" y="18"/>
                  </a:cubicBezTo>
                  <a:cubicBezTo>
                    <a:pt x="59" y="36"/>
                    <a:pt x="59" y="36"/>
                    <a:pt x="59" y="36"/>
                  </a:cubicBezTo>
                  <a:cubicBezTo>
                    <a:pt x="72" y="66"/>
                    <a:pt x="72" y="66"/>
                    <a:pt x="72" y="66"/>
                  </a:cubicBezTo>
                  <a:lnTo>
                    <a:pt x="72" y="67"/>
                  </a:lnTo>
                  <a:close/>
                  <a:moveTo>
                    <a:pt x="219" y="69"/>
                  </a:moveTo>
                  <a:cubicBezTo>
                    <a:pt x="271" y="100"/>
                    <a:pt x="287" y="167"/>
                    <a:pt x="256" y="219"/>
                  </a:cubicBezTo>
                  <a:cubicBezTo>
                    <a:pt x="224" y="271"/>
                    <a:pt x="157" y="287"/>
                    <a:pt x="106" y="256"/>
                  </a:cubicBezTo>
                  <a:cubicBezTo>
                    <a:pt x="54" y="225"/>
                    <a:pt x="37" y="157"/>
                    <a:pt x="69" y="106"/>
                  </a:cubicBezTo>
                  <a:cubicBezTo>
                    <a:pt x="100" y="54"/>
                    <a:pt x="167" y="38"/>
                    <a:pt x="219" y="69"/>
                  </a:cubicBezTo>
                  <a:close/>
                </a:path>
              </a:pathLst>
            </a:custGeom>
            <a:solidFill>
              <a:srgbClr val="19586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2" name="Freeform: Shape 10">
              <a:extLst>
                <a:ext uri="{FF2B5EF4-FFF2-40B4-BE49-F238E27FC236}">
                  <a16:creationId xmlns:a16="http://schemas.microsoft.com/office/drawing/2014/main" id="{239AD912-7D5D-F266-3C54-AF87134662FA}"/>
                </a:ext>
              </a:extLst>
            </p:cNvPr>
            <p:cNvSpPr/>
            <p:nvPr/>
          </p:nvSpPr>
          <p:spPr bwMode="auto">
            <a:xfrm>
              <a:off x="824424" y="3991205"/>
              <a:ext cx="379106" cy="334127"/>
            </a:xfrm>
            <a:custGeom>
              <a:avLst/>
              <a:gdLst>
                <a:gd name="T0" fmla="*/ 113 w 125"/>
                <a:gd name="T1" fmla="*/ 62 h 110"/>
                <a:gd name="T2" fmla="*/ 117 w 125"/>
                <a:gd name="T3" fmla="*/ 97 h 110"/>
                <a:gd name="T4" fmla="*/ 82 w 125"/>
                <a:gd name="T5" fmla="*/ 102 h 110"/>
                <a:gd name="T6" fmla="*/ 13 w 125"/>
                <a:gd name="T7" fmla="*/ 49 h 110"/>
                <a:gd name="T8" fmla="*/ 9 w 125"/>
                <a:gd name="T9" fmla="*/ 14 h 110"/>
                <a:gd name="T10" fmla="*/ 44 w 125"/>
                <a:gd name="T11" fmla="*/ 9 h 110"/>
                <a:gd name="T12" fmla="*/ 113 w 125"/>
                <a:gd name="T13" fmla="*/ 62 h 110"/>
              </a:gdLst>
              <a:ahLst/>
              <a:cxnLst>
                <a:cxn ang="0">
                  <a:pos x="T0" y="T1"/>
                </a:cxn>
                <a:cxn ang="0">
                  <a:pos x="T2" y="T3"/>
                </a:cxn>
                <a:cxn ang="0">
                  <a:pos x="T4" y="T5"/>
                </a:cxn>
                <a:cxn ang="0">
                  <a:pos x="T6" y="T7"/>
                </a:cxn>
                <a:cxn ang="0">
                  <a:pos x="T8" y="T9"/>
                </a:cxn>
                <a:cxn ang="0">
                  <a:pos x="T10" y="T11"/>
                </a:cxn>
                <a:cxn ang="0">
                  <a:pos x="T12" y="T13"/>
                </a:cxn>
              </a:cxnLst>
              <a:rect l="0" t="0" r="r" b="b"/>
              <a:pathLst>
                <a:path w="125" h="110">
                  <a:moveTo>
                    <a:pt x="113" y="62"/>
                  </a:moveTo>
                  <a:cubicBezTo>
                    <a:pt x="124" y="70"/>
                    <a:pt x="125" y="86"/>
                    <a:pt x="117" y="97"/>
                  </a:cubicBezTo>
                  <a:cubicBezTo>
                    <a:pt x="109" y="108"/>
                    <a:pt x="93" y="110"/>
                    <a:pt x="82" y="102"/>
                  </a:cubicBezTo>
                  <a:cubicBezTo>
                    <a:pt x="13" y="49"/>
                    <a:pt x="13" y="49"/>
                    <a:pt x="13" y="49"/>
                  </a:cubicBezTo>
                  <a:cubicBezTo>
                    <a:pt x="2" y="41"/>
                    <a:pt x="0" y="25"/>
                    <a:pt x="9" y="14"/>
                  </a:cubicBezTo>
                  <a:cubicBezTo>
                    <a:pt x="17" y="3"/>
                    <a:pt x="33" y="0"/>
                    <a:pt x="44" y="9"/>
                  </a:cubicBezTo>
                  <a:lnTo>
                    <a:pt x="113" y="62"/>
                  </a:lnTo>
                  <a:close/>
                </a:path>
              </a:pathLst>
            </a:custGeom>
            <a:solidFill>
              <a:srgbClr val="1D9A78"/>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3" name="Freeform: Shape 11">
              <a:extLst>
                <a:ext uri="{FF2B5EF4-FFF2-40B4-BE49-F238E27FC236}">
                  <a16:creationId xmlns:a16="http://schemas.microsoft.com/office/drawing/2014/main" id="{72257D70-55B4-4EB0-C3A7-6BAB886CFBE6}"/>
                </a:ext>
              </a:extLst>
            </p:cNvPr>
            <p:cNvSpPr/>
            <p:nvPr/>
          </p:nvSpPr>
          <p:spPr bwMode="auto">
            <a:xfrm>
              <a:off x="571258" y="4727571"/>
              <a:ext cx="426656" cy="218468"/>
            </a:xfrm>
            <a:custGeom>
              <a:avLst/>
              <a:gdLst>
                <a:gd name="T0" fmla="*/ 117 w 140"/>
                <a:gd name="T1" fmla="*/ 20 h 72"/>
                <a:gd name="T2" fmla="*/ 137 w 140"/>
                <a:gd name="T3" fmla="*/ 49 h 72"/>
                <a:gd name="T4" fmla="*/ 108 w 140"/>
                <a:gd name="T5" fmla="*/ 69 h 72"/>
                <a:gd name="T6" fmla="*/ 22 w 140"/>
                <a:gd name="T7" fmla="*/ 52 h 72"/>
                <a:gd name="T8" fmla="*/ 3 w 140"/>
                <a:gd name="T9" fmla="*/ 23 h 72"/>
                <a:gd name="T10" fmla="*/ 32 w 140"/>
                <a:gd name="T11" fmla="*/ 3 h 72"/>
                <a:gd name="T12" fmla="*/ 117 w 140"/>
                <a:gd name="T13" fmla="*/ 20 h 72"/>
              </a:gdLst>
              <a:ahLst/>
              <a:cxnLst>
                <a:cxn ang="0">
                  <a:pos x="T0" y="T1"/>
                </a:cxn>
                <a:cxn ang="0">
                  <a:pos x="T2" y="T3"/>
                </a:cxn>
                <a:cxn ang="0">
                  <a:pos x="T4" y="T5"/>
                </a:cxn>
                <a:cxn ang="0">
                  <a:pos x="T6" y="T7"/>
                </a:cxn>
                <a:cxn ang="0">
                  <a:pos x="T8" y="T9"/>
                </a:cxn>
                <a:cxn ang="0">
                  <a:pos x="T10" y="T11"/>
                </a:cxn>
                <a:cxn ang="0">
                  <a:pos x="T12" y="T13"/>
                </a:cxn>
              </a:cxnLst>
              <a:rect l="0" t="0" r="r" b="b"/>
              <a:pathLst>
                <a:path w="140" h="72">
                  <a:moveTo>
                    <a:pt x="117" y="20"/>
                  </a:moveTo>
                  <a:cubicBezTo>
                    <a:pt x="131" y="22"/>
                    <a:pt x="140" y="36"/>
                    <a:pt x="137" y="49"/>
                  </a:cubicBezTo>
                  <a:cubicBezTo>
                    <a:pt x="134" y="63"/>
                    <a:pt x="121" y="72"/>
                    <a:pt x="108" y="69"/>
                  </a:cubicBezTo>
                  <a:cubicBezTo>
                    <a:pt x="22" y="52"/>
                    <a:pt x="22" y="52"/>
                    <a:pt x="22" y="52"/>
                  </a:cubicBezTo>
                  <a:cubicBezTo>
                    <a:pt x="9" y="50"/>
                    <a:pt x="0" y="37"/>
                    <a:pt x="3" y="23"/>
                  </a:cubicBezTo>
                  <a:cubicBezTo>
                    <a:pt x="6" y="9"/>
                    <a:pt x="19" y="0"/>
                    <a:pt x="32" y="3"/>
                  </a:cubicBezTo>
                  <a:lnTo>
                    <a:pt x="117" y="20"/>
                  </a:lnTo>
                  <a:close/>
                </a:path>
              </a:pathLst>
            </a:custGeom>
            <a:solidFill>
              <a:srgbClr val="19586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4" name="Freeform: Shape 12">
              <a:extLst>
                <a:ext uri="{FF2B5EF4-FFF2-40B4-BE49-F238E27FC236}">
                  <a16:creationId xmlns:a16="http://schemas.microsoft.com/office/drawing/2014/main" id="{9D8EC175-C484-31F1-9D27-A91ECD0F7546}"/>
                </a:ext>
              </a:extLst>
            </p:cNvPr>
            <p:cNvSpPr/>
            <p:nvPr/>
          </p:nvSpPr>
          <p:spPr bwMode="auto">
            <a:xfrm>
              <a:off x="757599" y="5433095"/>
              <a:ext cx="422800" cy="240315"/>
            </a:xfrm>
            <a:custGeom>
              <a:avLst/>
              <a:gdLst>
                <a:gd name="T0" fmla="*/ 105 w 139"/>
                <a:gd name="T1" fmla="*/ 4 h 79"/>
                <a:gd name="T2" fmla="*/ 136 w 139"/>
                <a:gd name="T3" fmla="*/ 22 h 79"/>
                <a:gd name="T4" fmla="*/ 118 w 139"/>
                <a:gd name="T5" fmla="*/ 52 h 79"/>
                <a:gd name="T6" fmla="*/ 34 w 139"/>
                <a:gd name="T7" fmla="*/ 75 h 79"/>
                <a:gd name="T8" fmla="*/ 4 w 139"/>
                <a:gd name="T9" fmla="*/ 57 h 79"/>
                <a:gd name="T10" fmla="*/ 21 w 139"/>
                <a:gd name="T11" fmla="*/ 26 h 79"/>
                <a:gd name="T12" fmla="*/ 105 w 139"/>
                <a:gd name="T13" fmla="*/ 4 h 79"/>
              </a:gdLst>
              <a:ahLst/>
              <a:cxnLst>
                <a:cxn ang="0">
                  <a:pos x="T0" y="T1"/>
                </a:cxn>
                <a:cxn ang="0">
                  <a:pos x="T2" y="T3"/>
                </a:cxn>
                <a:cxn ang="0">
                  <a:pos x="T4" y="T5"/>
                </a:cxn>
                <a:cxn ang="0">
                  <a:pos x="T6" y="T7"/>
                </a:cxn>
                <a:cxn ang="0">
                  <a:pos x="T8" y="T9"/>
                </a:cxn>
                <a:cxn ang="0">
                  <a:pos x="T10" y="T11"/>
                </a:cxn>
                <a:cxn ang="0">
                  <a:pos x="T12" y="T13"/>
                </a:cxn>
              </a:cxnLst>
              <a:rect l="0" t="0" r="r" b="b"/>
              <a:pathLst>
                <a:path w="139" h="79">
                  <a:moveTo>
                    <a:pt x="105" y="4"/>
                  </a:moveTo>
                  <a:cubicBezTo>
                    <a:pt x="118" y="0"/>
                    <a:pt x="132" y="8"/>
                    <a:pt x="136" y="22"/>
                  </a:cubicBezTo>
                  <a:cubicBezTo>
                    <a:pt x="139" y="35"/>
                    <a:pt x="131" y="49"/>
                    <a:pt x="118" y="52"/>
                  </a:cubicBezTo>
                  <a:cubicBezTo>
                    <a:pt x="34" y="75"/>
                    <a:pt x="34" y="75"/>
                    <a:pt x="34" y="75"/>
                  </a:cubicBezTo>
                  <a:cubicBezTo>
                    <a:pt x="21" y="79"/>
                    <a:pt x="7" y="71"/>
                    <a:pt x="4" y="57"/>
                  </a:cubicBezTo>
                  <a:cubicBezTo>
                    <a:pt x="0" y="44"/>
                    <a:pt x="8" y="30"/>
                    <a:pt x="21" y="26"/>
                  </a:cubicBezTo>
                  <a:lnTo>
                    <a:pt x="105" y="4"/>
                  </a:lnTo>
                  <a:close/>
                </a:path>
              </a:pathLst>
            </a:custGeom>
            <a:solidFill>
              <a:srgbClr val="1D9A78"/>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5" name="Freeform: Shape 13">
              <a:extLst>
                <a:ext uri="{FF2B5EF4-FFF2-40B4-BE49-F238E27FC236}">
                  <a16:creationId xmlns:a16="http://schemas.microsoft.com/office/drawing/2014/main" id="{A69E9BCF-6451-1D7C-BE19-947B914D2477}"/>
                </a:ext>
              </a:extLst>
            </p:cNvPr>
            <p:cNvSpPr/>
            <p:nvPr/>
          </p:nvSpPr>
          <p:spPr bwMode="auto">
            <a:xfrm>
              <a:off x="3544995" y="5433095"/>
              <a:ext cx="425371" cy="240315"/>
            </a:xfrm>
            <a:custGeom>
              <a:avLst/>
              <a:gdLst>
                <a:gd name="T0" fmla="*/ 35 w 140"/>
                <a:gd name="T1" fmla="*/ 4 h 79"/>
                <a:gd name="T2" fmla="*/ 4 w 140"/>
                <a:gd name="T3" fmla="*/ 22 h 79"/>
                <a:gd name="T4" fmla="*/ 21 w 140"/>
                <a:gd name="T5" fmla="*/ 52 h 79"/>
                <a:gd name="T6" fmla="*/ 105 w 140"/>
                <a:gd name="T7" fmla="*/ 75 h 79"/>
                <a:gd name="T8" fmla="*/ 136 w 140"/>
                <a:gd name="T9" fmla="*/ 57 h 79"/>
                <a:gd name="T10" fmla="*/ 119 w 140"/>
                <a:gd name="T11" fmla="*/ 26 h 79"/>
                <a:gd name="T12" fmla="*/ 35 w 140"/>
                <a:gd name="T13" fmla="*/ 4 h 79"/>
              </a:gdLst>
              <a:ahLst/>
              <a:cxnLst>
                <a:cxn ang="0">
                  <a:pos x="T0" y="T1"/>
                </a:cxn>
                <a:cxn ang="0">
                  <a:pos x="T2" y="T3"/>
                </a:cxn>
                <a:cxn ang="0">
                  <a:pos x="T4" y="T5"/>
                </a:cxn>
                <a:cxn ang="0">
                  <a:pos x="T6" y="T7"/>
                </a:cxn>
                <a:cxn ang="0">
                  <a:pos x="T8" y="T9"/>
                </a:cxn>
                <a:cxn ang="0">
                  <a:pos x="T10" y="T11"/>
                </a:cxn>
                <a:cxn ang="0">
                  <a:pos x="T12" y="T13"/>
                </a:cxn>
              </a:cxnLst>
              <a:rect l="0" t="0" r="r" b="b"/>
              <a:pathLst>
                <a:path w="140" h="79">
                  <a:moveTo>
                    <a:pt x="35" y="4"/>
                  </a:moveTo>
                  <a:cubicBezTo>
                    <a:pt x="21" y="0"/>
                    <a:pt x="8" y="8"/>
                    <a:pt x="4" y="22"/>
                  </a:cubicBezTo>
                  <a:cubicBezTo>
                    <a:pt x="0" y="35"/>
                    <a:pt x="8" y="49"/>
                    <a:pt x="21" y="52"/>
                  </a:cubicBezTo>
                  <a:cubicBezTo>
                    <a:pt x="105" y="75"/>
                    <a:pt x="105" y="75"/>
                    <a:pt x="105" y="75"/>
                  </a:cubicBezTo>
                  <a:cubicBezTo>
                    <a:pt x="119" y="79"/>
                    <a:pt x="132" y="71"/>
                    <a:pt x="136" y="57"/>
                  </a:cubicBezTo>
                  <a:cubicBezTo>
                    <a:pt x="140" y="44"/>
                    <a:pt x="132" y="30"/>
                    <a:pt x="119" y="26"/>
                  </a:cubicBezTo>
                  <a:lnTo>
                    <a:pt x="35" y="4"/>
                  </a:lnTo>
                  <a:close/>
                </a:path>
              </a:pathLst>
            </a:custGeom>
            <a:solidFill>
              <a:srgbClr val="19586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sp>
          <p:nvSpPr>
            <p:cNvPr id="26" name="Freeform: Shape 14">
              <a:extLst>
                <a:ext uri="{FF2B5EF4-FFF2-40B4-BE49-F238E27FC236}">
                  <a16:creationId xmlns:a16="http://schemas.microsoft.com/office/drawing/2014/main" id="{991424E1-2109-DDB8-7D4D-5A3F4A13176F}"/>
                </a:ext>
              </a:extLst>
            </p:cNvPr>
            <p:cNvSpPr/>
            <p:nvPr/>
          </p:nvSpPr>
          <p:spPr bwMode="auto">
            <a:xfrm>
              <a:off x="1140561" y="3748320"/>
              <a:ext cx="2335039" cy="2748843"/>
            </a:xfrm>
            <a:custGeom>
              <a:avLst/>
              <a:gdLst>
                <a:gd name="T0" fmla="*/ 702 w 768"/>
                <a:gd name="T1" fmla="*/ 412 h 904"/>
                <a:gd name="T2" fmla="*/ 611 w 768"/>
                <a:gd name="T3" fmla="*/ 601 h 904"/>
                <a:gd name="T4" fmla="*/ 611 w 768"/>
                <a:gd name="T5" fmla="*/ 602 h 904"/>
                <a:gd name="T6" fmla="*/ 609 w 768"/>
                <a:gd name="T7" fmla="*/ 604 h 904"/>
                <a:gd name="T8" fmla="*/ 606 w 768"/>
                <a:gd name="T9" fmla="*/ 606 h 904"/>
                <a:gd name="T10" fmla="*/ 606 w 768"/>
                <a:gd name="T11" fmla="*/ 607 h 904"/>
                <a:gd name="T12" fmla="*/ 536 w 768"/>
                <a:gd name="T13" fmla="*/ 735 h 904"/>
                <a:gd name="T14" fmla="*/ 523 w 768"/>
                <a:gd name="T15" fmla="*/ 827 h 904"/>
                <a:gd name="T16" fmla="*/ 523 w 768"/>
                <a:gd name="T17" fmla="*/ 833 h 904"/>
                <a:gd name="T18" fmla="*/ 521 w 768"/>
                <a:gd name="T19" fmla="*/ 837 h 904"/>
                <a:gd name="T20" fmla="*/ 504 w 768"/>
                <a:gd name="T21" fmla="*/ 844 h 904"/>
                <a:gd name="T22" fmla="*/ 274 w 768"/>
                <a:gd name="T23" fmla="*/ 844 h 904"/>
                <a:gd name="T24" fmla="*/ 257 w 768"/>
                <a:gd name="T25" fmla="*/ 837 h 904"/>
                <a:gd name="T26" fmla="*/ 255 w 768"/>
                <a:gd name="T27" fmla="*/ 832 h 904"/>
                <a:gd name="T28" fmla="*/ 256 w 768"/>
                <a:gd name="T29" fmla="*/ 827 h 904"/>
                <a:gd name="T30" fmla="*/ 243 w 768"/>
                <a:gd name="T31" fmla="*/ 737 h 904"/>
                <a:gd name="T32" fmla="*/ 185 w 768"/>
                <a:gd name="T33" fmla="*/ 622 h 904"/>
                <a:gd name="T34" fmla="*/ 170 w 768"/>
                <a:gd name="T35" fmla="*/ 604 h 904"/>
                <a:gd name="T36" fmla="*/ 136 w 768"/>
                <a:gd name="T37" fmla="*/ 571 h 904"/>
                <a:gd name="T38" fmla="*/ 109 w 768"/>
                <a:gd name="T39" fmla="*/ 530 h 904"/>
                <a:gd name="T40" fmla="*/ 75 w 768"/>
                <a:gd name="T41" fmla="*/ 436 h 904"/>
                <a:gd name="T42" fmla="*/ 70 w 768"/>
                <a:gd name="T43" fmla="*/ 378 h 904"/>
                <a:gd name="T44" fmla="*/ 342 w 768"/>
                <a:gd name="T45" fmla="*/ 65 h 904"/>
                <a:gd name="T46" fmla="*/ 305 w 768"/>
                <a:gd name="T47" fmla="*/ 0 h 904"/>
                <a:gd name="T48" fmla="*/ 0 w 768"/>
                <a:gd name="T49" fmla="*/ 378 h 904"/>
                <a:gd name="T50" fmla="*/ 132 w 768"/>
                <a:gd name="T51" fmla="*/ 669 h 904"/>
                <a:gd name="T52" fmla="*/ 186 w 768"/>
                <a:gd name="T53" fmla="*/ 825 h 904"/>
                <a:gd name="T54" fmla="*/ 204 w 768"/>
                <a:gd name="T55" fmla="*/ 883 h 904"/>
                <a:gd name="T56" fmla="*/ 226 w 768"/>
                <a:gd name="T57" fmla="*/ 902 h 904"/>
                <a:gd name="T58" fmla="*/ 380 w 768"/>
                <a:gd name="T59" fmla="*/ 903 h 904"/>
                <a:gd name="T60" fmla="*/ 547 w 768"/>
                <a:gd name="T61" fmla="*/ 904 h 904"/>
                <a:gd name="T62" fmla="*/ 575 w 768"/>
                <a:gd name="T63" fmla="*/ 883 h 904"/>
                <a:gd name="T64" fmla="*/ 593 w 768"/>
                <a:gd name="T65" fmla="*/ 825 h 904"/>
                <a:gd name="T66" fmla="*/ 658 w 768"/>
                <a:gd name="T67" fmla="*/ 654 h 904"/>
                <a:gd name="T68" fmla="*/ 662 w 768"/>
                <a:gd name="T69" fmla="*/ 650 h 904"/>
                <a:gd name="T70" fmla="*/ 768 w 768"/>
                <a:gd name="T71" fmla="*/ 442 h 904"/>
                <a:gd name="T72" fmla="*/ 702 w 768"/>
                <a:gd name="T73" fmla="*/ 41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8" h="904">
                  <a:moveTo>
                    <a:pt x="702" y="412"/>
                  </a:moveTo>
                  <a:cubicBezTo>
                    <a:pt x="694" y="485"/>
                    <a:pt x="661" y="552"/>
                    <a:pt x="611" y="601"/>
                  </a:cubicBezTo>
                  <a:cubicBezTo>
                    <a:pt x="611" y="602"/>
                    <a:pt x="611" y="602"/>
                    <a:pt x="611" y="602"/>
                  </a:cubicBezTo>
                  <a:cubicBezTo>
                    <a:pt x="610" y="603"/>
                    <a:pt x="609" y="603"/>
                    <a:pt x="609" y="604"/>
                  </a:cubicBezTo>
                  <a:cubicBezTo>
                    <a:pt x="609" y="604"/>
                    <a:pt x="608" y="605"/>
                    <a:pt x="606" y="606"/>
                  </a:cubicBezTo>
                  <a:cubicBezTo>
                    <a:pt x="606" y="607"/>
                    <a:pt x="606" y="607"/>
                    <a:pt x="606" y="607"/>
                  </a:cubicBezTo>
                  <a:cubicBezTo>
                    <a:pt x="595" y="619"/>
                    <a:pt x="556" y="665"/>
                    <a:pt x="536" y="735"/>
                  </a:cubicBezTo>
                  <a:cubicBezTo>
                    <a:pt x="528" y="762"/>
                    <a:pt x="523" y="793"/>
                    <a:pt x="523" y="827"/>
                  </a:cubicBezTo>
                  <a:cubicBezTo>
                    <a:pt x="523" y="829"/>
                    <a:pt x="523" y="831"/>
                    <a:pt x="523" y="833"/>
                  </a:cubicBezTo>
                  <a:cubicBezTo>
                    <a:pt x="523" y="833"/>
                    <a:pt x="522" y="835"/>
                    <a:pt x="521" y="837"/>
                  </a:cubicBezTo>
                  <a:cubicBezTo>
                    <a:pt x="519" y="839"/>
                    <a:pt x="514" y="842"/>
                    <a:pt x="504" y="844"/>
                  </a:cubicBezTo>
                  <a:cubicBezTo>
                    <a:pt x="274" y="844"/>
                    <a:pt x="274" y="844"/>
                    <a:pt x="274" y="844"/>
                  </a:cubicBezTo>
                  <a:cubicBezTo>
                    <a:pt x="265" y="842"/>
                    <a:pt x="260" y="840"/>
                    <a:pt x="257" y="837"/>
                  </a:cubicBezTo>
                  <a:cubicBezTo>
                    <a:pt x="256" y="836"/>
                    <a:pt x="255" y="833"/>
                    <a:pt x="255" y="832"/>
                  </a:cubicBezTo>
                  <a:cubicBezTo>
                    <a:pt x="256" y="830"/>
                    <a:pt x="256" y="830"/>
                    <a:pt x="256" y="827"/>
                  </a:cubicBezTo>
                  <a:cubicBezTo>
                    <a:pt x="256" y="794"/>
                    <a:pt x="251" y="764"/>
                    <a:pt x="243" y="737"/>
                  </a:cubicBezTo>
                  <a:cubicBezTo>
                    <a:pt x="227" y="683"/>
                    <a:pt x="201" y="643"/>
                    <a:pt x="185" y="622"/>
                  </a:cubicBezTo>
                  <a:cubicBezTo>
                    <a:pt x="180" y="616"/>
                    <a:pt x="175" y="610"/>
                    <a:pt x="170" y="604"/>
                  </a:cubicBezTo>
                  <a:cubicBezTo>
                    <a:pt x="159" y="593"/>
                    <a:pt x="146" y="583"/>
                    <a:pt x="136" y="571"/>
                  </a:cubicBezTo>
                  <a:cubicBezTo>
                    <a:pt x="125" y="558"/>
                    <a:pt x="116" y="544"/>
                    <a:pt x="109" y="530"/>
                  </a:cubicBezTo>
                  <a:cubicBezTo>
                    <a:pt x="94" y="501"/>
                    <a:pt x="81" y="469"/>
                    <a:pt x="75" y="436"/>
                  </a:cubicBezTo>
                  <a:cubicBezTo>
                    <a:pt x="72" y="417"/>
                    <a:pt x="70" y="397"/>
                    <a:pt x="70" y="378"/>
                  </a:cubicBezTo>
                  <a:cubicBezTo>
                    <a:pt x="70" y="219"/>
                    <a:pt x="189" y="87"/>
                    <a:pt x="342" y="65"/>
                  </a:cubicBezTo>
                  <a:cubicBezTo>
                    <a:pt x="305" y="0"/>
                    <a:pt x="305" y="0"/>
                    <a:pt x="305" y="0"/>
                  </a:cubicBezTo>
                  <a:cubicBezTo>
                    <a:pt x="131" y="38"/>
                    <a:pt x="0" y="193"/>
                    <a:pt x="0" y="378"/>
                  </a:cubicBezTo>
                  <a:cubicBezTo>
                    <a:pt x="0" y="494"/>
                    <a:pt x="51" y="598"/>
                    <a:pt x="132" y="669"/>
                  </a:cubicBezTo>
                  <a:cubicBezTo>
                    <a:pt x="151" y="694"/>
                    <a:pt x="185" y="750"/>
                    <a:pt x="186" y="825"/>
                  </a:cubicBezTo>
                  <a:cubicBezTo>
                    <a:pt x="184" y="841"/>
                    <a:pt x="188" y="864"/>
                    <a:pt x="204" y="883"/>
                  </a:cubicBezTo>
                  <a:cubicBezTo>
                    <a:pt x="210" y="890"/>
                    <a:pt x="218" y="897"/>
                    <a:pt x="226" y="902"/>
                  </a:cubicBezTo>
                  <a:cubicBezTo>
                    <a:pt x="380" y="903"/>
                    <a:pt x="380" y="903"/>
                    <a:pt x="380" y="903"/>
                  </a:cubicBezTo>
                  <a:cubicBezTo>
                    <a:pt x="547" y="904"/>
                    <a:pt x="547" y="904"/>
                    <a:pt x="547" y="904"/>
                  </a:cubicBezTo>
                  <a:cubicBezTo>
                    <a:pt x="558" y="899"/>
                    <a:pt x="567" y="892"/>
                    <a:pt x="575" y="883"/>
                  </a:cubicBezTo>
                  <a:cubicBezTo>
                    <a:pt x="590" y="864"/>
                    <a:pt x="594" y="841"/>
                    <a:pt x="593" y="825"/>
                  </a:cubicBezTo>
                  <a:cubicBezTo>
                    <a:pt x="594" y="723"/>
                    <a:pt x="657" y="655"/>
                    <a:pt x="658" y="654"/>
                  </a:cubicBezTo>
                  <a:cubicBezTo>
                    <a:pt x="660" y="653"/>
                    <a:pt x="661" y="652"/>
                    <a:pt x="662" y="650"/>
                  </a:cubicBezTo>
                  <a:cubicBezTo>
                    <a:pt x="717" y="595"/>
                    <a:pt x="755" y="522"/>
                    <a:pt x="768" y="442"/>
                  </a:cubicBezTo>
                  <a:cubicBezTo>
                    <a:pt x="750" y="433"/>
                    <a:pt x="720" y="420"/>
                    <a:pt x="702" y="412"/>
                  </a:cubicBezTo>
                  <a:close/>
                </a:path>
              </a:pathLst>
            </a:custGeom>
            <a:solidFill>
              <a:srgbClr val="195869"/>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Yeseva One" panose="00000500000000000000" charset="0"/>
                <a:ea typeface="Yeseva One" panose="00000500000000000000" charset="0"/>
                <a:cs typeface="+mn-cs"/>
                <a:sym typeface="FZHei-B01S" panose="02010601030101010101" pitchFamily="2" charset="-122"/>
              </a:endParaRPr>
            </a:p>
          </p:txBody>
        </p:sp>
      </p:grpSp>
      <p:sp>
        <p:nvSpPr>
          <p:cNvPr id="27" name="TextBox 26">
            <a:extLst>
              <a:ext uri="{FF2B5EF4-FFF2-40B4-BE49-F238E27FC236}">
                <a16:creationId xmlns:a16="http://schemas.microsoft.com/office/drawing/2014/main" id="{64B06AED-71A6-BB4A-79DE-8A5F59ACF950}"/>
              </a:ext>
            </a:extLst>
          </p:cNvPr>
          <p:cNvSpPr txBox="1"/>
          <p:nvPr/>
        </p:nvSpPr>
        <p:spPr>
          <a:xfrm>
            <a:off x="449870" y="1459382"/>
            <a:ext cx="8318521" cy="4708981"/>
          </a:xfrm>
          <a:prstGeom prst="rect">
            <a:avLst/>
          </a:prstGeom>
          <a:noFill/>
          <a:ln w="3175">
            <a:noFill/>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In the context of </a:t>
            </a:r>
            <a:r>
              <a:rPr kumimoji="0" lang="en-US" sz="2500" b="0" i="0" u="none" strike="noStrike" kern="1200" cap="none" spc="0" normalizeH="0" baseline="0" noProof="0" dirty="0">
                <a:ln>
                  <a:noFill/>
                </a:ln>
                <a:solidFill>
                  <a:srgbClr val="195869"/>
                </a:solidFill>
                <a:effectLst/>
                <a:uLnTx/>
                <a:uFillTx/>
                <a:latin typeface="Futura Md BT" panose="020B0602020204020303" pitchFamily="34" charset="0"/>
                <a:ea typeface="Tahoma" panose="020B0604030504040204" pitchFamily="34" charset="0"/>
                <a:cs typeface="Tahoma" panose="020B0604030504040204" pitchFamily="34" charset="0"/>
              </a:rPr>
              <a:t>the New Performance Management System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PMS), a Whole of Government Approach has been adopted, that involves the integration of performance management processes across all government agencies.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Instead of each agency operating independently, they align their individual performance management systems with overarching government priorities and objectives. The aim is to create a unified, coordinated effort that maximizes efficiency, avoids duplication of efforts, and ensures that the entire government machinery is working towards common goals.</a:t>
            </a:r>
            <a:endParaRPr kumimoji="0" lang="en-US" sz="2500" b="0" i="0" u="none" strike="noStrike" kern="1200" cap="none" spc="0" normalizeH="0" baseline="0" noProof="0" dirty="0">
              <a:ln>
                <a:noFill/>
              </a:ln>
              <a:solidFill>
                <a:prstClr val="black"/>
              </a:solidFill>
              <a:effectLst/>
              <a:uLnTx/>
              <a:uFillTx/>
              <a:latin typeface="Futura Bk BT" panose="020B0502020204020303"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125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620"/>
                            </p:stCondLst>
                            <p:childTnLst>
                              <p:par>
                                <p:cTn id="10" presetID="53" presetClass="entr" presetSubtype="52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ea"/>
                <a:sym typeface="字魂59号-创粗黑" panose="00000500000000000000" pitchFamily="2" charset="-122"/>
              </a:rPr>
              <a:t>11</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ea"/>
              <a:sym typeface="字魂59号-创粗黑" panose="00000500000000000000" pitchFamily="2" charset="-122"/>
            </a:endParaRPr>
          </a:p>
        </p:txBody>
      </p:sp>
      <p:sp>
        <p:nvSpPr>
          <p:cNvPr id="2" name="矩形 1"/>
          <p:cNvSpPr/>
          <p:nvPr/>
        </p:nvSpPr>
        <p:spPr>
          <a:xfrm>
            <a:off x="2093550" y="400848"/>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p:cNvSpPr/>
          <p:nvPr/>
        </p:nvSpPr>
        <p:spPr>
          <a:xfrm>
            <a:off x="2756520" y="415206"/>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5" name="PA_pa_     _2"/>
          <p:cNvSpPr txBox="1"/>
          <p:nvPr>
            <p:custDataLst>
              <p:tags r:id="rId1"/>
            </p:custDataLst>
          </p:nvPr>
        </p:nvSpPr>
        <p:spPr>
          <a:xfrm>
            <a:off x="2950993" y="434871"/>
            <a:ext cx="8740556" cy="450751"/>
          </a:xfrm>
          <a:prstGeom prst="rect">
            <a:avLst/>
          </a:prstGeom>
          <a:noFill/>
        </p:spPr>
        <p:txBody>
          <a:bodyPr wrap="square" lIns="80632" tIns="40316" rIns="80632" bIns="40316" rtlCol="0">
            <a:spAutoFit/>
          </a:bodyPr>
          <a:lstStyle/>
          <a:p>
            <a:r>
              <a:rPr lang="en-US" altLang="zh-CN" sz="2400" b="1" dirty="0">
                <a:latin typeface="Futura Md BT" panose="020B0602020204020303" pitchFamily="34" charset="0"/>
                <a:ea typeface="Yeseva One" panose="00000500000000000000" charset="0"/>
              </a:rPr>
              <a:t>CASCADING…</a:t>
            </a:r>
          </a:p>
        </p:txBody>
      </p:sp>
      <p:sp>
        <p:nvSpPr>
          <p:cNvPr id="4" name="Content Placeholder 15"/>
          <p:cNvSpPr txBox="1"/>
          <p:nvPr/>
        </p:nvSpPr>
        <p:spPr>
          <a:xfrm>
            <a:off x="4089714" y="1287012"/>
            <a:ext cx="7484263" cy="52367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245" indent="8255">
              <a:spcBef>
                <a:spcPts val="580"/>
              </a:spcBef>
              <a:buFontTx/>
              <a:buChar char="-"/>
              <a:defRPr/>
            </a:pPr>
            <a:endParaRPr lang="en-GB"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55245" indent="8255">
              <a:spcBef>
                <a:spcPts val="580"/>
              </a:spcBef>
              <a:buFont typeface="Arial" panose="020B0604020202020204" pitchFamily="34" charset="0"/>
              <a:buNone/>
              <a:defRPr/>
            </a:pPr>
            <a:endParaRPr lang="en-GB" sz="1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 Box 6"/>
          <p:cNvSpPr txBox="1">
            <a:spLocks noChangeArrowheads="1"/>
          </p:cNvSpPr>
          <p:nvPr/>
        </p:nvSpPr>
        <p:spPr bwMode="auto">
          <a:xfrm>
            <a:off x="1504718" y="4756178"/>
            <a:ext cx="2282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Perpetua" panose="02020502060401020303" pitchFamily="18" charset="0"/>
              </a:defRPr>
            </a:lvl1pPr>
            <a:lvl2pPr marL="742950" indent="-285750">
              <a:defRPr>
                <a:solidFill>
                  <a:schemeClr val="tx1"/>
                </a:solidFill>
                <a:latin typeface="Perpetua" panose="02020502060401020303" pitchFamily="18" charset="0"/>
              </a:defRPr>
            </a:lvl2pPr>
            <a:lvl3pPr marL="1143000" indent="-228600">
              <a:defRPr>
                <a:solidFill>
                  <a:schemeClr val="tx1"/>
                </a:solidFill>
                <a:latin typeface="Perpetua" panose="02020502060401020303" pitchFamily="18" charset="0"/>
              </a:defRPr>
            </a:lvl3pPr>
            <a:lvl4pPr marL="1600200" indent="-228600">
              <a:defRPr>
                <a:solidFill>
                  <a:schemeClr val="tx1"/>
                </a:solidFill>
                <a:latin typeface="Perpetua" panose="02020502060401020303" pitchFamily="18" charset="0"/>
              </a:defRPr>
            </a:lvl4pPr>
            <a:lvl5pPr marL="2057400" indent="-228600">
              <a:defRPr>
                <a:solidFill>
                  <a:schemeClr val="tx1"/>
                </a:solidFill>
                <a:latin typeface="Perpetua" panose="02020502060401020303" pitchFamily="18" charset="0"/>
              </a:defRPr>
            </a:lvl5pPr>
            <a:lvl6pPr marL="2514600" indent="-228600" fontAlgn="base">
              <a:spcBef>
                <a:spcPct val="0"/>
              </a:spcBef>
              <a:spcAft>
                <a:spcPct val="0"/>
              </a:spcAft>
              <a:defRPr>
                <a:solidFill>
                  <a:schemeClr val="tx1"/>
                </a:solidFill>
                <a:latin typeface="Perpetua" panose="02020502060401020303" pitchFamily="18" charset="0"/>
              </a:defRPr>
            </a:lvl6pPr>
            <a:lvl7pPr marL="2971800" indent="-228600" fontAlgn="base">
              <a:spcBef>
                <a:spcPct val="0"/>
              </a:spcBef>
              <a:spcAft>
                <a:spcPct val="0"/>
              </a:spcAft>
              <a:defRPr>
                <a:solidFill>
                  <a:schemeClr val="tx1"/>
                </a:solidFill>
                <a:latin typeface="Perpetua" panose="02020502060401020303" pitchFamily="18" charset="0"/>
              </a:defRPr>
            </a:lvl7pPr>
            <a:lvl8pPr marL="3429000" indent="-228600" fontAlgn="base">
              <a:spcBef>
                <a:spcPct val="0"/>
              </a:spcBef>
              <a:spcAft>
                <a:spcPct val="0"/>
              </a:spcAft>
              <a:defRPr>
                <a:solidFill>
                  <a:schemeClr val="tx1"/>
                </a:solidFill>
                <a:latin typeface="Perpetua" panose="02020502060401020303" pitchFamily="18" charset="0"/>
              </a:defRPr>
            </a:lvl8pPr>
            <a:lvl9pPr marL="3886200" indent="-228600" fontAlgn="base">
              <a:spcBef>
                <a:spcPct val="0"/>
              </a:spcBef>
              <a:spcAft>
                <a:spcPct val="0"/>
              </a:spcAft>
              <a:defRPr>
                <a:solidFill>
                  <a:schemeClr val="tx1"/>
                </a:solidFill>
                <a:latin typeface="Perpetua" panose="02020502060401020303" pitchFamily="18" charset="0"/>
              </a:defRPr>
            </a:lvl9pPr>
          </a:lstStyle>
          <a:p>
            <a:pPr algn="ctr"/>
            <a:r>
              <a:rPr lang="en-GB" sz="20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000" b="1" dirty="0">
                <a:solidFill>
                  <a:prstClr val="white"/>
                </a:solidFill>
                <a:latin typeface="Tahoma" panose="020B0604030504040204" pitchFamily="34" charset="0"/>
                <a:ea typeface="Tahoma" panose="020B0604030504040204" pitchFamily="34" charset="0"/>
                <a:cs typeface="Tahoma" panose="020B0604030504040204" pitchFamily="34" charset="0"/>
              </a:rPr>
              <a:t>Departmental </a:t>
            </a:r>
          </a:p>
          <a:p>
            <a:pPr algn="ctr"/>
            <a:r>
              <a:rPr lang="en-GB" sz="2000" b="1" dirty="0">
                <a:solidFill>
                  <a:prstClr val="white"/>
                </a:solidFill>
                <a:latin typeface="Tahoma" panose="020B0604030504040204" pitchFamily="34" charset="0"/>
                <a:ea typeface="Tahoma" panose="020B0604030504040204" pitchFamily="34" charset="0"/>
                <a:cs typeface="Tahoma" panose="020B0604030504040204" pitchFamily="34" charset="0"/>
              </a:rPr>
              <a:t>plan</a:t>
            </a:r>
          </a:p>
        </p:txBody>
      </p:sp>
      <p:grpSp>
        <p:nvGrpSpPr>
          <p:cNvPr id="7" name="object 2"/>
          <p:cNvGrpSpPr/>
          <p:nvPr/>
        </p:nvGrpSpPr>
        <p:grpSpPr>
          <a:xfrm>
            <a:off x="618023" y="1042534"/>
            <a:ext cx="11107185" cy="5331307"/>
            <a:chOff x="475615" y="902195"/>
            <a:chExt cx="8981752" cy="5813692"/>
          </a:xfrm>
        </p:grpSpPr>
        <p:pic>
          <p:nvPicPr>
            <p:cNvPr id="8" name="object 3"/>
            <p:cNvPicPr/>
            <p:nvPr/>
          </p:nvPicPr>
          <p:blipFill>
            <a:blip r:embed="rId4" cstate="print"/>
            <a:stretch>
              <a:fillRect/>
            </a:stretch>
          </p:blipFill>
          <p:spPr>
            <a:xfrm>
              <a:off x="481966" y="902195"/>
              <a:ext cx="8975401" cy="5780532"/>
            </a:xfrm>
            <a:prstGeom prst="rect">
              <a:avLst/>
            </a:prstGeom>
          </p:spPr>
        </p:pic>
        <p:sp>
          <p:nvSpPr>
            <p:cNvPr id="9" name="object 4"/>
            <p:cNvSpPr/>
            <p:nvPr/>
          </p:nvSpPr>
          <p:spPr>
            <a:xfrm>
              <a:off x="481965" y="910082"/>
              <a:ext cx="8811895" cy="5805805"/>
            </a:xfrm>
            <a:custGeom>
              <a:avLst/>
              <a:gdLst/>
              <a:ahLst/>
              <a:cxnLst/>
              <a:rect l="l" t="t" r="r" b="b"/>
              <a:pathLst>
                <a:path w="8811895" h="5805805">
                  <a:moveTo>
                    <a:pt x="0" y="0"/>
                  </a:moveTo>
                  <a:lnTo>
                    <a:pt x="0" y="5805335"/>
                  </a:lnTo>
                </a:path>
                <a:path w="8811895" h="5805805">
                  <a:moveTo>
                    <a:pt x="8811387" y="0"/>
                  </a:moveTo>
                  <a:lnTo>
                    <a:pt x="8811387" y="5805335"/>
                  </a:lnTo>
                </a:path>
              </a:pathLst>
            </a:custGeom>
            <a:ln w="12700">
              <a:solidFill>
                <a:srgbClr val="FFFFFF"/>
              </a:solidFill>
            </a:ln>
          </p:spPr>
          <p:txBody>
            <a:bodyPr wrap="square" lIns="0" tIns="0" rIns="0" bIns="0" rtlCol="0"/>
            <a:lstStyle/>
            <a:p>
              <a:endParaRPr sz="1400">
                <a:solidFill>
                  <a:prstClr val="black"/>
                </a:solidFill>
                <a:latin typeface="Calibri" panose="020F0502020204030204"/>
              </a:endParaRPr>
            </a:p>
          </p:txBody>
        </p:sp>
        <p:sp>
          <p:nvSpPr>
            <p:cNvPr id="10" name="object 5"/>
            <p:cNvSpPr/>
            <p:nvPr/>
          </p:nvSpPr>
          <p:spPr>
            <a:xfrm>
              <a:off x="475615" y="910082"/>
              <a:ext cx="8824595" cy="12700"/>
            </a:xfrm>
            <a:custGeom>
              <a:avLst/>
              <a:gdLst/>
              <a:ahLst/>
              <a:cxnLst/>
              <a:rect l="l" t="t" r="r" b="b"/>
              <a:pathLst>
                <a:path w="8824595" h="12700">
                  <a:moveTo>
                    <a:pt x="0" y="12700"/>
                  </a:moveTo>
                  <a:lnTo>
                    <a:pt x="8824087" y="12700"/>
                  </a:lnTo>
                  <a:lnTo>
                    <a:pt x="8824087" y="0"/>
                  </a:lnTo>
                  <a:lnTo>
                    <a:pt x="0" y="0"/>
                  </a:lnTo>
                  <a:lnTo>
                    <a:pt x="0" y="12700"/>
                  </a:lnTo>
                  <a:close/>
                </a:path>
              </a:pathLst>
            </a:custGeom>
            <a:solidFill>
              <a:srgbClr val="FFFFFF"/>
            </a:solidFill>
          </p:spPr>
          <p:txBody>
            <a:bodyPr wrap="square" lIns="0" tIns="0" rIns="0" bIns="0" rtlCol="0"/>
            <a:lstStyle/>
            <a:p>
              <a:endParaRPr sz="1400">
                <a:solidFill>
                  <a:prstClr val="black"/>
                </a:solidFill>
                <a:latin typeface="Calibri" panose="020F0502020204030204"/>
              </a:endParaRPr>
            </a:p>
          </p:txBody>
        </p:sp>
        <p:sp>
          <p:nvSpPr>
            <p:cNvPr id="11" name="object 6"/>
            <p:cNvSpPr/>
            <p:nvPr/>
          </p:nvSpPr>
          <p:spPr>
            <a:xfrm>
              <a:off x="475615" y="6680676"/>
              <a:ext cx="8824595" cy="19050"/>
            </a:xfrm>
            <a:custGeom>
              <a:avLst/>
              <a:gdLst/>
              <a:ahLst/>
              <a:cxnLst/>
              <a:rect l="l" t="t" r="r" b="b"/>
              <a:pathLst>
                <a:path w="8824595" h="19050">
                  <a:moveTo>
                    <a:pt x="0" y="0"/>
                  </a:moveTo>
                  <a:lnTo>
                    <a:pt x="8824087" y="0"/>
                  </a:lnTo>
                </a:path>
                <a:path w="8824595" h="19050">
                  <a:moveTo>
                    <a:pt x="0" y="19049"/>
                  </a:moveTo>
                  <a:lnTo>
                    <a:pt x="8824087" y="19049"/>
                  </a:lnTo>
                </a:path>
              </a:pathLst>
            </a:custGeom>
            <a:ln w="6718">
              <a:solidFill>
                <a:srgbClr val="FFFFFF"/>
              </a:solidFill>
            </a:ln>
          </p:spPr>
          <p:txBody>
            <a:bodyPr wrap="square" lIns="0" tIns="0" rIns="0" bIns="0" rtlCol="0"/>
            <a:lstStyle/>
            <a:p>
              <a:endParaRPr sz="1400">
                <a:solidFill>
                  <a:prstClr val="black"/>
                </a:solidFill>
                <a:latin typeface="Calibri" panose="020F0502020204030204"/>
              </a:endParaRPr>
            </a:p>
          </p:txBody>
        </p:sp>
        <p:pic>
          <p:nvPicPr>
            <p:cNvPr id="12" name="object 7"/>
            <p:cNvPicPr/>
            <p:nvPr/>
          </p:nvPicPr>
          <p:blipFill>
            <a:blip r:embed="rId5" cstate="print"/>
            <a:stretch>
              <a:fillRect/>
            </a:stretch>
          </p:blipFill>
          <p:spPr>
            <a:xfrm>
              <a:off x="481965" y="2046503"/>
              <a:ext cx="6917435" cy="4637532"/>
            </a:xfrm>
            <a:prstGeom prst="rect">
              <a:avLst/>
            </a:prstGeom>
          </p:spPr>
        </p:pic>
        <p:sp>
          <p:nvSpPr>
            <p:cNvPr id="13" name="object 8"/>
            <p:cNvSpPr/>
            <p:nvPr/>
          </p:nvSpPr>
          <p:spPr>
            <a:xfrm>
              <a:off x="481965" y="2040128"/>
              <a:ext cx="6917690" cy="4662805"/>
            </a:xfrm>
            <a:custGeom>
              <a:avLst/>
              <a:gdLst/>
              <a:ahLst/>
              <a:cxnLst/>
              <a:rect l="l" t="t" r="r" b="b"/>
              <a:pathLst>
                <a:path w="6917690" h="4662805">
                  <a:moveTo>
                    <a:pt x="0" y="0"/>
                  </a:moveTo>
                  <a:lnTo>
                    <a:pt x="0" y="4662741"/>
                  </a:lnTo>
                </a:path>
                <a:path w="6917690" h="4662805">
                  <a:moveTo>
                    <a:pt x="6917308" y="0"/>
                  </a:moveTo>
                  <a:lnTo>
                    <a:pt x="6917308" y="4662741"/>
                  </a:lnTo>
                </a:path>
              </a:pathLst>
            </a:custGeom>
            <a:ln w="12700">
              <a:solidFill>
                <a:srgbClr val="FFFFFF"/>
              </a:solidFill>
            </a:ln>
          </p:spPr>
          <p:txBody>
            <a:bodyPr wrap="square" lIns="0" tIns="0" rIns="0" bIns="0" rtlCol="0"/>
            <a:lstStyle/>
            <a:p>
              <a:endParaRPr sz="1400">
                <a:solidFill>
                  <a:prstClr val="black"/>
                </a:solidFill>
                <a:latin typeface="Calibri" panose="020F0502020204030204"/>
              </a:endParaRPr>
            </a:p>
          </p:txBody>
        </p:sp>
        <p:sp>
          <p:nvSpPr>
            <p:cNvPr id="14" name="object 9"/>
            <p:cNvSpPr/>
            <p:nvPr/>
          </p:nvSpPr>
          <p:spPr>
            <a:xfrm>
              <a:off x="475615" y="2040127"/>
              <a:ext cx="6930390" cy="4662805"/>
            </a:xfrm>
            <a:custGeom>
              <a:avLst/>
              <a:gdLst/>
              <a:ahLst/>
              <a:cxnLst/>
              <a:rect l="l" t="t" r="r" b="b"/>
              <a:pathLst>
                <a:path w="6930390" h="4662805">
                  <a:moveTo>
                    <a:pt x="6930009" y="4643691"/>
                  </a:moveTo>
                  <a:lnTo>
                    <a:pt x="0" y="4643691"/>
                  </a:lnTo>
                  <a:lnTo>
                    <a:pt x="0" y="4662246"/>
                  </a:lnTo>
                  <a:lnTo>
                    <a:pt x="6930009" y="4662246"/>
                  </a:lnTo>
                  <a:lnTo>
                    <a:pt x="6930009" y="4643691"/>
                  </a:lnTo>
                  <a:close/>
                </a:path>
                <a:path w="6930390" h="4662805">
                  <a:moveTo>
                    <a:pt x="6930009" y="4624641"/>
                  </a:moveTo>
                  <a:lnTo>
                    <a:pt x="0" y="4624641"/>
                  </a:lnTo>
                  <a:lnTo>
                    <a:pt x="0" y="4643196"/>
                  </a:lnTo>
                  <a:lnTo>
                    <a:pt x="6930009" y="4643196"/>
                  </a:lnTo>
                  <a:lnTo>
                    <a:pt x="6930009" y="4624641"/>
                  </a:lnTo>
                  <a:close/>
                </a:path>
                <a:path w="6930390" h="4662805">
                  <a:moveTo>
                    <a:pt x="6930009" y="0"/>
                  </a:moveTo>
                  <a:lnTo>
                    <a:pt x="0" y="0"/>
                  </a:lnTo>
                  <a:lnTo>
                    <a:pt x="0" y="12700"/>
                  </a:lnTo>
                  <a:lnTo>
                    <a:pt x="6930009" y="12700"/>
                  </a:lnTo>
                  <a:lnTo>
                    <a:pt x="6930009" y="0"/>
                  </a:lnTo>
                  <a:close/>
                </a:path>
              </a:pathLst>
            </a:custGeom>
            <a:solidFill>
              <a:srgbClr val="FFFFFF"/>
            </a:solidFill>
          </p:spPr>
          <p:txBody>
            <a:bodyPr wrap="square" lIns="0" tIns="0" rIns="0" bIns="0" rtlCol="0"/>
            <a:lstStyle/>
            <a:p>
              <a:endParaRPr sz="1400">
                <a:solidFill>
                  <a:prstClr val="black"/>
                </a:solidFill>
                <a:latin typeface="Calibri" panose="020F0502020204030204"/>
              </a:endParaRPr>
            </a:p>
          </p:txBody>
        </p:sp>
        <p:pic>
          <p:nvPicPr>
            <p:cNvPr id="15" name="object 10"/>
            <p:cNvPicPr/>
            <p:nvPr/>
          </p:nvPicPr>
          <p:blipFill>
            <a:blip r:embed="rId6" cstate="print"/>
            <a:stretch>
              <a:fillRect/>
            </a:stretch>
          </p:blipFill>
          <p:spPr>
            <a:xfrm>
              <a:off x="481965" y="3223844"/>
              <a:ext cx="5207508" cy="3459479"/>
            </a:xfrm>
            <a:prstGeom prst="rect">
              <a:avLst/>
            </a:prstGeom>
          </p:spPr>
        </p:pic>
        <p:sp>
          <p:nvSpPr>
            <p:cNvPr id="16" name="object 11"/>
            <p:cNvSpPr/>
            <p:nvPr/>
          </p:nvSpPr>
          <p:spPr>
            <a:xfrm>
              <a:off x="481965" y="3217545"/>
              <a:ext cx="5207635" cy="3485515"/>
            </a:xfrm>
            <a:custGeom>
              <a:avLst/>
              <a:gdLst/>
              <a:ahLst/>
              <a:cxnLst/>
              <a:rect l="l" t="t" r="r" b="b"/>
              <a:pathLst>
                <a:path w="5207635" h="3485515">
                  <a:moveTo>
                    <a:pt x="0" y="0"/>
                  </a:moveTo>
                  <a:lnTo>
                    <a:pt x="0" y="3485324"/>
                  </a:lnTo>
                </a:path>
                <a:path w="5207635" h="3485515">
                  <a:moveTo>
                    <a:pt x="5207254" y="0"/>
                  </a:moveTo>
                  <a:lnTo>
                    <a:pt x="5207254" y="3485324"/>
                  </a:lnTo>
                </a:path>
              </a:pathLst>
            </a:custGeom>
            <a:ln w="12700">
              <a:solidFill>
                <a:srgbClr val="FFFFFF"/>
              </a:solidFill>
            </a:ln>
          </p:spPr>
          <p:txBody>
            <a:bodyPr wrap="square" lIns="0" tIns="0" rIns="0" bIns="0" rtlCol="0"/>
            <a:lstStyle/>
            <a:p>
              <a:endParaRPr sz="1400">
                <a:solidFill>
                  <a:prstClr val="black"/>
                </a:solidFill>
                <a:latin typeface="Calibri" panose="020F0502020204030204"/>
              </a:endParaRPr>
            </a:p>
          </p:txBody>
        </p:sp>
        <p:sp>
          <p:nvSpPr>
            <p:cNvPr id="17" name="object 12"/>
            <p:cNvSpPr/>
            <p:nvPr/>
          </p:nvSpPr>
          <p:spPr>
            <a:xfrm>
              <a:off x="475615" y="3217544"/>
              <a:ext cx="5220335" cy="3485515"/>
            </a:xfrm>
            <a:custGeom>
              <a:avLst/>
              <a:gdLst/>
              <a:ahLst/>
              <a:cxnLst/>
              <a:rect l="l" t="t" r="r" b="b"/>
              <a:pathLst>
                <a:path w="5220335" h="3485515">
                  <a:moveTo>
                    <a:pt x="5219954" y="3447224"/>
                  </a:moveTo>
                  <a:lnTo>
                    <a:pt x="0" y="3447224"/>
                  </a:lnTo>
                  <a:lnTo>
                    <a:pt x="0" y="3466274"/>
                  </a:lnTo>
                  <a:lnTo>
                    <a:pt x="0" y="3485324"/>
                  </a:lnTo>
                  <a:lnTo>
                    <a:pt x="5219954" y="3485324"/>
                  </a:lnTo>
                  <a:lnTo>
                    <a:pt x="5219954" y="3466274"/>
                  </a:lnTo>
                  <a:lnTo>
                    <a:pt x="5219954" y="3447224"/>
                  </a:lnTo>
                  <a:close/>
                </a:path>
                <a:path w="5220335" h="3485515">
                  <a:moveTo>
                    <a:pt x="5219954" y="0"/>
                  </a:moveTo>
                  <a:lnTo>
                    <a:pt x="0" y="0"/>
                  </a:lnTo>
                  <a:lnTo>
                    <a:pt x="0" y="12700"/>
                  </a:lnTo>
                  <a:lnTo>
                    <a:pt x="5219954" y="12700"/>
                  </a:lnTo>
                  <a:lnTo>
                    <a:pt x="5219954" y="0"/>
                  </a:lnTo>
                  <a:close/>
                </a:path>
              </a:pathLst>
            </a:custGeom>
            <a:solidFill>
              <a:srgbClr val="FFFFFF"/>
            </a:solidFill>
          </p:spPr>
          <p:txBody>
            <a:bodyPr wrap="square" lIns="0" tIns="0" rIns="0" bIns="0" rtlCol="0"/>
            <a:lstStyle/>
            <a:p>
              <a:endParaRPr sz="1400">
                <a:solidFill>
                  <a:prstClr val="black"/>
                </a:solidFill>
                <a:latin typeface="Calibri" panose="020F0502020204030204"/>
              </a:endParaRPr>
            </a:p>
          </p:txBody>
        </p:sp>
        <p:sp>
          <p:nvSpPr>
            <p:cNvPr id="18" name="object 13"/>
            <p:cNvSpPr/>
            <p:nvPr/>
          </p:nvSpPr>
          <p:spPr>
            <a:xfrm>
              <a:off x="481964" y="4448238"/>
              <a:ext cx="3483286" cy="2235835"/>
            </a:xfrm>
            <a:custGeom>
              <a:avLst/>
              <a:gdLst/>
              <a:ahLst/>
              <a:cxnLst/>
              <a:rect l="l" t="t" r="r" b="b"/>
              <a:pathLst>
                <a:path w="3313429" h="2210434">
                  <a:moveTo>
                    <a:pt x="3313176" y="0"/>
                  </a:moveTo>
                  <a:lnTo>
                    <a:pt x="0" y="0"/>
                  </a:lnTo>
                  <a:lnTo>
                    <a:pt x="0" y="2210181"/>
                  </a:lnTo>
                  <a:lnTo>
                    <a:pt x="3313176" y="2210181"/>
                  </a:lnTo>
                  <a:lnTo>
                    <a:pt x="3313176" y="0"/>
                  </a:lnTo>
                  <a:close/>
                </a:path>
              </a:pathLst>
            </a:custGeom>
            <a:solidFill>
              <a:srgbClr val="D3E9DF"/>
            </a:solidFill>
          </p:spPr>
          <p:txBody>
            <a:bodyPr wrap="square" lIns="0" tIns="0" rIns="0" bIns="0" rtlCol="0"/>
            <a:lstStyle/>
            <a:p>
              <a:endParaRPr sz="1400">
                <a:solidFill>
                  <a:prstClr val="black"/>
                </a:solidFill>
                <a:latin typeface="Calibri" panose="020F0502020204030204"/>
              </a:endParaRPr>
            </a:p>
          </p:txBody>
        </p:sp>
        <p:sp>
          <p:nvSpPr>
            <p:cNvPr id="19" name="object 14"/>
            <p:cNvSpPr/>
            <p:nvPr/>
          </p:nvSpPr>
          <p:spPr>
            <a:xfrm>
              <a:off x="481965" y="4467352"/>
              <a:ext cx="3313429" cy="2235835"/>
            </a:xfrm>
            <a:custGeom>
              <a:avLst/>
              <a:gdLst/>
              <a:ahLst/>
              <a:cxnLst/>
              <a:rect l="l" t="t" r="r" b="b"/>
              <a:pathLst>
                <a:path w="3313429" h="2235834">
                  <a:moveTo>
                    <a:pt x="0" y="0"/>
                  </a:moveTo>
                  <a:lnTo>
                    <a:pt x="0" y="2235517"/>
                  </a:lnTo>
                </a:path>
                <a:path w="3313429" h="2235834">
                  <a:moveTo>
                    <a:pt x="3313176" y="0"/>
                  </a:moveTo>
                  <a:lnTo>
                    <a:pt x="3313176" y="2235517"/>
                  </a:lnTo>
                </a:path>
              </a:pathLst>
            </a:custGeom>
            <a:ln w="12700">
              <a:solidFill>
                <a:srgbClr val="FFFFFF"/>
              </a:solidFill>
            </a:ln>
          </p:spPr>
          <p:txBody>
            <a:bodyPr wrap="square" lIns="0" tIns="0" rIns="0" bIns="0" rtlCol="0"/>
            <a:lstStyle/>
            <a:p>
              <a:endParaRPr sz="1400">
                <a:solidFill>
                  <a:prstClr val="black"/>
                </a:solidFill>
                <a:latin typeface="Calibri" panose="020F0502020204030204"/>
              </a:endParaRPr>
            </a:p>
          </p:txBody>
        </p:sp>
        <p:sp>
          <p:nvSpPr>
            <p:cNvPr id="20" name="object 15"/>
            <p:cNvSpPr/>
            <p:nvPr/>
          </p:nvSpPr>
          <p:spPr>
            <a:xfrm>
              <a:off x="475615" y="4467352"/>
              <a:ext cx="3326129" cy="12700"/>
            </a:xfrm>
            <a:custGeom>
              <a:avLst/>
              <a:gdLst/>
              <a:ahLst/>
              <a:cxnLst/>
              <a:rect l="l" t="t" r="r" b="b"/>
              <a:pathLst>
                <a:path w="3326129" h="12700">
                  <a:moveTo>
                    <a:pt x="0" y="12700"/>
                  </a:moveTo>
                  <a:lnTo>
                    <a:pt x="3325876" y="12700"/>
                  </a:lnTo>
                  <a:lnTo>
                    <a:pt x="3325876" y="0"/>
                  </a:lnTo>
                  <a:lnTo>
                    <a:pt x="0" y="0"/>
                  </a:lnTo>
                  <a:lnTo>
                    <a:pt x="0" y="12700"/>
                  </a:lnTo>
                  <a:close/>
                </a:path>
              </a:pathLst>
            </a:custGeom>
            <a:solidFill>
              <a:srgbClr val="FFFFFF"/>
            </a:solidFill>
          </p:spPr>
          <p:txBody>
            <a:bodyPr wrap="square" lIns="0" tIns="0" rIns="0" bIns="0" rtlCol="0"/>
            <a:lstStyle/>
            <a:p>
              <a:endParaRPr sz="1400">
                <a:solidFill>
                  <a:prstClr val="black"/>
                </a:solidFill>
                <a:latin typeface="Calibri" panose="020F0502020204030204"/>
              </a:endParaRPr>
            </a:p>
          </p:txBody>
        </p:sp>
        <p:sp>
          <p:nvSpPr>
            <p:cNvPr id="21" name="object 16"/>
            <p:cNvSpPr/>
            <p:nvPr/>
          </p:nvSpPr>
          <p:spPr>
            <a:xfrm>
              <a:off x="475615" y="6683819"/>
              <a:ext cx="3326129" cy="0"/>
            </a:xfrm>
            <a:custGeom>
              <a:avLst/>
              <a:gdLst/>
              <a:ahLst/>
              <a:cxnLst/>
              <a:rect l="l" t="t" r="r" b="b"/>
              <a:pathLst>
                <a:path w="3326129">
                  <a:moveTo>
                    <a:pt x="0" y="0"/>
                  </a:moveTo>
                  <a:lnTo>
                    <a:pt x="3325876" y="0"/>
                  </a:lnTo>
                </a:path>
              </a:pathLst>
            </a:custGeom>
            <a:ln w="38100">
              <a:solidFill>
                <a:srgbClr val="FFFFFF"/>
              </a:solidFill>
            </a:ln>
          </p:spPr>
          <p:txBody>
            <a:bodyPr wrap="square" lIns="0" tIns="0" rIns="0" bIns="0" rtlCol="0"/>
            <a:lstStyle/>
            <a:p>
              <a:endParaRPr sz="1400">
                <a:solidFill>
                  <a:prstClr val="black"/>
                </a:solidFill>
                <a:latin typeface="Calibri" panose="020F0502020204030204"/>
              </a:endParaRPr>
            </a:p>
          </p:txBody>
        </p:sp>
      </p:grpSp>
      <p:sp>
        <p:nvSpPr>
          <p:cNvPr id="22" name="TextBox 21"/>
          <p:cNvSpPr txBox="1"/>
          <p:nvPr/>
        </p:nvSpPr>
        <p:spPr>
          <a:xfrm>
            <a:off x="9652000" y="961977"/>
            <a:ext cx="2039549" cy="1400383"/>
          </a:xfrm>
          <a:prstGeom prst="rect">
            <a:avLst/>
          </a:prstGeom>
          <a:noFill/>
          <a:ln>
            <a:noFill/>
          </a:ln>
        </p:spPr>
        <p:txBody>
          <a:bodyPr wrap="square" rtlCol="0" anchor="ctr" anchorCtr="1">
            <a:spAutoFit/>
          </a:bodyPr>
          <a:lstStyle/>
          <a:p>
            <a:r>
              <a:rPr lang="en-US" sz="1700" b="1" dirty="0">
                <a:solidFill>
                  <a:prstClr val="black"/>
                </a:solidFill>
                <a:latin typeface="Verdana" panose="020B0604030504040204" pitchFamily="34" charset="0"/>
                <a:ea typeface="Verdana" panose="020B0604030504040204" pitchFamily="34" charset="0"/>
              </a:rPr>
              <a:t>National Development  Goals as prioritized by Government</a:t>
            </a:r>
          </a:p>
        </p:txBody>
      </p:sp>
      <p:sp>
        <p:nvSpPr>
          <p:cNvPr id="23" name="TextBox 22"/>
          <p:cNvSpPr txBox="1"/>
          <p:nvPr/>
        </p:nvSpPr>
        <p:spPr>
          <a:xfrm>
            <a:off x="7518401" y="2152486"/>
            <a:ext cx="1668703" cy="877163"/>
          </a:xfrm>
          <a:prstGeom prst="rect">
            <a:avLst/>
          </a:prstGeom>
          <a:noFill/>
          <a:ln>
            <a:noFill/>
          </a:ln>
        </p:spPr>
        <p:txBody>
          <a:bodyPr wrap="square" rtlCol="0" anchor="ctr" anchorCtr="1">
            <a:spAutoFit/>
          </a:bodyPr>
          <a:lstStyle/>
          <a:p>
            <a:r>
              <a:rPr lang="en-US" sz="1700" b="1" dirty="0">
                <a:solidFill>
                  <a:prstClr val="black"/>
                </a:solidFill>
                <a:latin typeface="Verdana" panose="020B0604030504040204" pitchFamily="34" charset="0"/>
                <a:ea typeface="Verdana" panose="020B0604030504040204" pitchFamily="34" charset="0"/>
              </a:rPr>
              <a:t>MDA’s Goals &amp; Objectives</a:t>
            </a:r>
          </a:p>
        </p:txBody>
      </p:sp>
      <p:sp>
        <p:nvSpPr>
          <p:cNvPr id="24" name="TextBox 23"/>
          <p:cNvSpPr txBox="1"/>
          <p:nvPr/>
        </p:nvSpPr>
        <p:spPr>
          <a:xfrm>
            <a:off x="4819917" y="3248225"/>
            <a:ext cx="2235707" cy="615553"/>
          </a:xfrm>
          <a:prstGeom prst="rect">
            <a:avLst/>
          </a:prstGeom>
          <a:noFill/>
          <a:ln>
            <a:noFill/>
          </a:ln>
        </p:spPr>
        <p:txBody>
          <a:bodyPr wrap="square" rtlCol="0" anchor="ctr" anchorCtr="1">
            <a:spAutoFit/>
          </a:bodyPr>
          <a:lstStyle/>
          <a:p>
            <a:r>
              <a:rPr lang="en-US" sz="1700" b="1" dirty="0">
                <a:solidFill>
                  <a:prstClr val="black"/>
                </a:solidFill>
                <a:latin typeface="Verdana" panose="020B0604030504040204" pitchFamily="34" charset="0"/>
                <a:ea typeface="Verdana" panose="020B0604030504040204" pitchFamily="34" charset="0"/>
              </a:rPr>
              <a:t>Departments Job Objectives</a:t>
            </a:r>
          </a:p>
        </p:txBody>
      </p:sp>
      <p:sp>
        <p:nvSpPr>
          <p:cNvPr id="25" name="TextBox 24"/>
          <p:cNvSpPr txBox="1"/>
          <p:nvPr/>
        </p:nvSpPr>
        <p:spPr>
          <a:xfrm>
            <a:off x="2472507" y="4257023"/>
            <a:ext cx="2560263" cy="830997"/>
          </a:xfrm>
          <a:prstGeom prst="rect">
            <a:avLst/>
          </a:prstGeom>
          <a:noFill/>
          <a:ln>
            <a:noFill/>
          </a:ln>
        </p:spPr>
        <p:txBody>
          <a:bodyPr wrap="square" rtlCol="0" anchor="ctr" anchorCtr="1">
            <a:spAutoFit/>
          </a:bodyPr>
          <a:lstStyle/>
          <a:p>
            <a:r>
              <a:rPr lang="en-US" sz="1600" b="1" dirty="0">
                <a:solidFill>
                  <a:prstClr val="black"/>
                </a:solidFill>
                <a:latin typeface="Verdana" panose="020B0604030504040204" pitchFamily="34" charset="0"/>
                <a:ea typeface="Verdana" panose="020B0604030504040204" pitchFamily="34" charset="0"/>
              </a:rPr>
              <a:t>Division, Branches/Units &amp; Sections Objectives</a:t>
            </a:r>
          </a:p>
        </p:txBody>
      </p:sp>
      <p:sp>
        <p:nvSpPr>
          <p:cNvPr id="26" name="TextBox 25"/>
          <p:cNvSpPr txBox="1"/>
          <p:nvPr/>
        </p:nvSpPr>
        <p:spPr>
          <a:xfrm>
            <a:off x="599214" y="5289194"/>
            <a:ext cx="2371769" cy="877163"/>
          </a:xfrm>
          <a:prstGeom prst="rect">
            <a:avLst/>
          </a:prstGeom>
          <a:noFill/>
          <a:ln>
            <a:solidFill>
              <a:sysClr val="window" lastClr="FFFFFF"/>
            </a:solidFill>
          </a:ln>
        </p:spPr>
        <p:txBody>
          <a:bodyPr wrap="square" rtlCol="0" anchor="ctr" anchorCtr="1">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7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Individual Employee Job Objectives</a:t>
            </a:r>
          </a:p>
        </p:txBody>
      </p:sp>
      <p:pic>
        <p:nvPicPr>
          <p:cNvPr id="27" name="Picture 26"/>
          <p:cNvPicPr>
            <a:picLocks noChangeAspect="1"/>
          </p:cNvPicPr>
          <p:nvPr/>
        </p:nvPicPr>
        <p:blipFill>
          <a:blip r:embed="rId7"/>
          <a:stretch>
            <a:fillRect/>
          </a:stretch>
        </p:blipFill>
        <p:spPr>
          <a:xfrm>
            <a:off x="9444268" y="3863778"/>
            <a:ext cx="2581139" cy="2581139"/>
          </a:xfrm>
          <a:prstGeom prst="rect">
            <a:avLst/>
          </a:prstGeom>
        </p:spPr>
      </p:pic>
    </p:spTree>
    <p:extLst>
      <p:ext uri="{BB962C8B-B14F-4D97-AF65-F5344CB8AC3E}">
        <p14:creationId xmlns:p14="http://schemas.microsoft.com/office/powerpoint/2010/main" val="129787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43C8215D-8867-B46D-B7F4-7CE1C113BF5E}"/>
              </a:ext>
            </a:extLst>
          </p:cNvPr>
          <p:cNvSpPr txBox="1"/>
          <p:nvPr/>
        </p:nvSpPr>
        <p:spPr>
          <a:xfrm>
            <a:off x="1304657" y="755142"/>
            <a:ext cx="10335800" cy="1055844"/>
          </a:xfrm>
          <a:prstGeom prst="rect">
            <a:avLst/>
          </a:prstGeom>
        </p:spPr>
        <p:txBody>
          <a:bodyPr vert="horz" wrap="square" lIns="0" tIns="16933" rIns="0" bIns="0" rtlCol="0">
            <a:sp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effectLst/>
                <a:uLnTx/>
                <a:uFillTx/>
                <a:latin typeface="Calibri" panose="020F0502020204030204"/>
                <a:ea typeface="+mn-ea"/>
                <a:cs typeface="+mn-cs"/>
              </a:rPr>
              <a:t>Performance Contracts for each Sector and each MDA shall be finalized at the following Performance Planning Retreats in order to achieve cascading of deliverables</a:t>
            </a:r>
            <a:endParaRPr kumimoji="0" lang="en-US" sz="2500" b="0" i="0" u="none" strike="noStrike" kern="1200" cap="none" spc="0" normalizeH="0" baseline="0" noProof="0" dirty="0">
              <a:ln>
                <a:noFill/>
              </a:ln>
              <a:effectLst/>
              <a:highlight>
                <a:srgbClr val="FFFFFF"/>
              </a:highlight>
              <a:uLnTx/>
              <a:uFillTx/>
              <a:latin typeface="Century Gothic" panose="020B0502020202020204" pitchFamily="34" charset="0"/>
              <a:ea typeface="+mn-ea"/>
              <a:cs typeface="+mn-cs"/>
            </a:endParaRPr>
          </a:p>
        </p:txBody>
      </p:sp>
      <p:sp>
        <p:nvSpPr>
          <p:cNvPr id="10" name="object 7">
            <a:extLst>
              <a:ext uri="{FF2B5EF4-FFF2-40B4-BE49-F238E27FC236}">
                <a16:creationId xmlns:a16="http://schemas.microsoft.com/office/drawing/2014/main" id="{5E59F6E4-9819-26D3-399C-6F686FDAF009}"/>
              </a:ext>
            </a:extLst>
          </p:cNvPr>
          <p:cNvSpPr txBox="1"/>
          <p:nvPr/>
        </p:nvSpPr>
        <p:spPr>
          <a:xfrm>
            <a:off x="3262589" y="5564723"/>
            <a:ext cx="8377868" cy="569387"/>
          </a:xfrm>
          <a:prstGeom prst="rect">
            <a:avLst/>
          </a:prstGeom>
          <a:solidFill>
            <a:srgbClr val="FAFAFA"/>
          </a:solidFill>
          <a:ln w="9525">
            <a:solidFill>
              <a:srgbClr val="087939"/>
            </a:solidFill>
          </a:ln>
        </p:spPr>
        <p:txBody>
          <a:bodyPr vert="horz" wrap="square" lIns="0" tIns="15240" rIns="0" bIns="0"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This shall have in attendance the Head of the Civil Service of the Federation and Permanent Secretaries service-wide</a:t>
            </a:r>
            <a:endParaRPr kumimoji="0" lang="en-US" sz="1800" b="1" i="0" u="none" strike="noStrike" kern="1200" cap="none" spc="0" normalizeH="0" baseline="0" noProof="0" dirty="0">
              <a:ln>
                <a:noFill/>
              </a:ln>
              <a:solidFill>
                <a:srgbClr val="0D0D0D"/>
              </a:solidFill>
              <a:effectLst/>
              <a:highlight>
                <a:srgbClr val="FFFFFF"/>
              </a:highlight>
              <a:uLnTx/>
              <a:uFillTx/>
              <a:latin typeface="Century Gothic" panose="020B0502020202020204" pitchFamily="34" charset="0"/>
              <a:ea typeface="+mn-ea"/>
              <a:cs typeface="+mn-cs"/>
            </a:endParaRPr>
          </a:p>
        </p:txBody>
      </p:sp>
      <p:grpSp>
        <p:nvGrpSpPr>
          <p:cNvPr id="11" name="object 8">
            <a:extLst>
              <a:ext uri="{FF2B5EF4-FFF2-40B4-BE49-F238E27FC236}">
                <a16:creationId xmlns:a16="http://schemas.microsoft.com/office/drawing/2014/main" id="{57CCF0E2-DF67-0FCB-B684-51ECF7C1D80C}"/>
              </a:ext>
            </a:extLst>
          </p:cNvPr>
          <p:cNvGrpSpPr/>
          <p:nvPr/>
        </p:nvGrpSpPr>
        <p:grpSpPr>
          <a:xfrm>
            <a:off x="1416303" y="5114889"/>
            <a:ext cx="1821180" cy="1453727"/>
            <a:chOff x="1062227" y="3441191"/>
            <a:chExt cx="1365885" cy="1090295"/>
          </a:xfrm>
        </p:grpSpPr>
        <p:pic>
          <p:nvPicPr>
            <p:cNvPr id="12" name="object 9">
              <a:extLst>
                <a:ext uri="{FF2B5EF4-FFF2-40B4-BE49-F238E27FC236}">
                  <a16:creationId xmlns:a16="http://schemas.microsoft.com/office/drawing/2014/main" id="{6C1FEAF9-EA59-2F54-0CE5-39EDEFFEFD07}"/>
                </a:ext>
              </a:extLst>
            </p:cNvPr>
            <p:cNvPicPr/>
            <p:nvPr/>
          </p:nvPicPr>
          <p:blipFill>
            <a:blip r:embed="rId2" cstate="print"/>
            <a:stretch>
              <a:fillRect/>
            </a:stretch>
          </p:blipFill>
          <p:spPr>
            <a:xfrm>
              <a:off x="1062227" y="3441191"/>
              <a:ext cx="1365504" cy="1089672"/>
            </a:xfrm>
            <a:prstGeom prst="rect">
              <a:avLst/>
            </a:prstGeom>
          </p:spPr>
        </p:pic>
        <p:pic>
          <p:nvPicPr>
            <p:cNvPr id="13" name="object 10">
              <a:extLst>
                <a:ext uri="{FF2B5EF4-FFF2-40B4-BE49-F238E27FC236}">
                  <a16:creationId xmlns:a16="http://schemas.microsoft.com/office/drawing/2014/main" id="{8CA7E56E-CFF0-964D-E3A6-799C3E05E1CB}"/>
                </a:ext>
              </a:extLst>
            </p:cNvPr>
            <p:cNvPicPr/>
            <p:nvPr/>
          </p:nvPicPr>
          <p:blipFill>
            <a:blip r:embed="rId3" cstate="print"/>
            <a:stretch>
              <a:fillRect/>
            </a:stretch>
          </p:blipFill>
          <p:spPr>
            <a:xfrm>
              <a:off x="1106423" y="3462527"/>
              <a:ext cx="1281683" cy="1005840"/>
            </a:xfrm>
            <a:prstGeom prst="rect">
              <a:avLst/>
            </a:prstGeom>
          </p:spPr>
        </p:pic>
        <p:sp>
          <p:nvSpPr>
            <p:cNvPr id="14" name="object 11">
              <a:extLst>
                <a:ext uri="{FF2B5EF4-FFF2-40B4-BE49-F238E27FC236}">
                  <a16:creationId xmlns:a16="http://schemas.microsoft.com/office/drawing/2014/main" id="{4A5C96A8-4353-8DD4-0B28-297B75B6BB0C}"/>
                </a:ext>
              </a:extLst>
            </p:cNvPr>
            <p:cNvSpPr/>
            <p:nvPr/>
          </p:nvSpPr>
          <p:spPr>
            <a:xfrm>
              <a:off x="1106423" y="3462527"/>
              <a:ext cx="1282065" cy="1005840"/>
            </a:xfrm>
            <a:custGeom>
              <a:avLst/>
              <a:gdLst/>
              <a:ahLst/>
              <a:cxnLst/>
              <a:rect l="l" t="t" r="r" b="b"/>
              <a:pathLst>
                <a:path w="1282064" h="1005839">
                  <a:moveTo>
                    <a:pt x="0" y="152400"/>
                  </a:moveTo>
                  <a:lnTo>
                    <a:pt x="7631" y="111874"/>
                  </a:lnTo>
                  <a:lnTo>
                    <a:pt x="29168" y="75466"/>
                  </a:lnTo>
                  <a:lnTo>
                    <a:pt x="62572" y="44624"/>
                  </a:lnTo>
                  <a:lnTo>
                    <a:pt x="105806" y="20799"/>
                  </a:lnTo>
                  <a:lnTo>
                    <a:pt x="156833" y="5441"/>
                  </a:lnTo>
                  <a:lnTo>
                    <a:pt x="213613" y="0"/>
                  </a:lnTo>
                  <a:lnTo>
                    <a:pt x="1068070" y="0"/>
                  </a:lnTo>
                  <a:lnTo>
                    <a:pt x="1124859" y="5441"/>
                  </a:lnTo>
                  <a:lnTo>
                    <a:pt x="1175888" y="20799"/>
                  </a:lnTo>
                  <a:lnTo>
                    <a:pt x="1219120" y="44624"/>
                  </a:lnTo>
                  <a:lnTo>
                    <a:pt x="1252521" y="75466"/>
                  </a:lnTo>
                  <a:lnTo>
                    <a:pt x="1274054" y="111874"/>
                  </a:lnTo>
                  <a:lnTo>
                    <a:pt x="1281683" y="152400"/>
                  </a:lnTo>
                  <a:lnTo>
                    <a:pt x="1281683" y="853427"/>
                  </a:lnTo>
                  <a:lnTo>
                    <a:pt x="1274054" y="893949"/>
                  </a:lnTo>
                  <a:lnTo>
                    <a:pt x="1252521" y="930358"/>
                  </a:lnTo>
                  <a:lnTo>
                    <a:pt x="1219120" y="961204"/>
                  </a:lnTo>
                  <a:lnTo>
                    <a:pt x="1175888" y="985034"/>
                  </a:lnTo>
                  <a:lnTo>
                    <a:pt x="1124859" y="1000396"/>
                  </a:lnTo>
                  <a:lnTo>
                    <a:pt x="1068070" y="1005840"/>
                  </a:lnTo>
                  <a:lnTo>
                    <a:pt x="213613" y="1005840"/>
                  </a:lnTo>
                  <a:lnTo>
                    <a:pt x="156833" y="1000396"/>
                  </a:lnTo>
                  <a:lnTo>
                    <a:pt x="105806" y="985034"/>
                  </a:lnTo>
                  <a:lnTo>
                    <a:pt x="62572" y="961204"/>
                  </a:lnTo>
                  <a:lnTo>
                    <a:pt x="29168" y="930358"/>
                  </a:lnTo>
                  <a:lnTo>
                    <a:pt x="7631" y="893949"/>
                  </a:lnTo>
                  <a:lnTo>
                    <a:pt x="0" y="853427"/>
                  </a:lnTo>
                  <a:lnTo>
                    <a:pt x="0" y="152400"/>
                  </a:lnTo>
                  <a:close/>
                </a:path>
              </a:pathLst>
            </a:custGeom>
            <a:ln w="9524">
              <a:solidFill>
                <a:srgbClr val="047A3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object 12">
            <a:extLst>
              <a:ext uri="{FF2B5EF4-FFF2-40B4-BE49-F238E27FC236}">
                <a16:creationId xmlns:a16="http://schemas.microsoft.com/office/drawing/2014/main" id="{8659C514-672A-B1CD-933B-ABF98E1DFE62}"/>
              </a:ext>
            </a:extLst>
          </p:cNvPr>
          <p:cNvSpPr txBox="1"/>
          <p:nvPr/>
        </p:nvSpPr>
        <p:spPr>
          <a:xfrm>
            <a:off x="1497075" y="5469138"/>
            <a:ext cx="1687067" cy="570242"/>
          </a:xfrm>
          <a:prstGeom prst="rect">
            <a:avLst/>
          </a:prstGeom>
        </p:spPr>
        <p:txBody>
          <a:bodyPr vert="horz" wrap="square" lIns="0" tIns="16087" rIns="0" bIns="0" rtlCol="0">
            <a:spAutoFit/>
          </a:bodyPr>
          <a:lstStyle/>
          <a:p>
            <a:pPr marL="16933" marR="6773" lvl="0" indent="0" algn="ctr" defTabSz="914400" rtl="0" eaLnBrk="1" fontAlgn="auto" latinLnBrk="0" hangingPunct="1">
              <a:lnSpc>
                <a:spcPct val="100000"/>
              </a:lnSpc>
              <a:spcBef>
                <a:spcPts val="127"/>
              </a:spcBef>
              <a:spcAft>
                <a:spcPts val="0"/>
              </a:spcAft>
              <a:buClrTx/>
              <a:buSzTx/>
              <a:buFontTx/>
              <a:buNone/>
              <a:tabLst/>
              <a:defRPr/>
            </a:pPr>
            <a:r>
              <a:rPr kumimoji="0" lang="en-US" sz="1800" b="1" i="0" u="none" strike="noStrike" kern="1200" cap="none" spc="-7"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Service-wide Retreat </a:t>
            </a:r>
            <a:endParaRPr kumimoji="0"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object 13">
            <a:extLst>
              <a:ext uri="{FF2B5EF4-FFF2-40B4-BE49-F238E27FC236}">
                <a16:creationId xmlns:a16="http://schemas.microsoft.com/office/drawing/2014/main" id="{F09CFF9C-8233-62BF-2BBE-A84FA06B9E4C}"/>
              </a:ext>
            </a:extLst>
          </p:cNvPr>
          <p:cNvSpPr txBox="1"/>
          <p:nvPr/>
        </p:nvSpPr>
        <p:spPr>
          <a:xfrm>
            <a:off x="3259327" y="2047585"/>
            <a:ext cx="8381130" cy="1174681"/>
          </a:xfrm>
          <a:prstGeom prst="rect">
            <a:avLst/>
          </a:prstGeom>
          <a:solidFill>
            <a:srgbClr val="FAFAFA"/>
          </a:solidFill>
          <a:ln w="9525">
            <a:solidFill>
              <a:srgbClr val="087939"/>
            </a:solidFill>
          </a:ln>
        </p:spPr>
        <p:txBody>
          <a:bodyPr vert="horz" wrap="square" lIns="0" tIns="66040" rIns="0" bIns="0"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D0D0D"/>
                </a:solidFill>
                <a:effectLst/>
                <a:highlight>
                  <a:srgbClr val="FFFFFF"/>
                </a:highlight>
                <a:uLnTx/>
                <a:uFillTx/>
                <a:latin typeface="Century Gothic" panose="020B0502020202020204" pitchFamily="34" charset="0"/>
                <a:ea typeface="+mn-ea"/>
                <a:cs typeface="+mn-cs"/>
              </a:rPr>
              <a:t>Government prioritized deliverables (38%) are cascaded to the Permanent Secretary (s) and Chief Executives of Agencies and Parastatals in each sector. Contract must be signed between the PS, CEOs and the </a:t>
            </a:r>
            <a:r>
              <a:rPr kumimoji="0" lang="en-US" sz="1800" b="1" i="0" u="none" strike="noStrike" kern="1200" cap="none" spc="0" normalizeH="0" baseline="0" noProof="0" dirty="0" err="1">
                <a:ln>
                  <a:noFill/>
                </a:ln>
                <a:solidFill>
                  <a:srgbClr val="0D0D0D"/>
                </a:solidFill>
                <a:effectLst/>
                <a:highlight>
                  <a:srgbClr val="FFFFFF"/>
                </a:highlight>
                <a:uLnTx/>
                <a:uFillTx/>
                <a:latin typeface="Century Gothic" panose="020B0502020202020204" pitchFamily="34" charset="0"/>
                <a:ea typeface="+mn-ea"/>
                <a:cs typeface="+mn-cs"/>
              </a:rPr>
              <a:t>Honourable</a:t>
            </a:r>
            <a:r>
              <a:rPr kumimoji="0" lang="en-US" sz="1800" b="1" i="0" u="none" strike="noStrike" kern="1200" cap="none" spc="0" normalizeH="0" baseline="0" noProof="0" dirty="0">
                <a:ln>
                  <a:noFill/>
                </a:ln>
                <a:solidFill>
                  <a:srgbClr val="0D0D0D"/>
                </a:solidFill>
                <a:effectLst/>
                <a:highlight>
                  <a:srgbClr val="FFFFFF"/>
                </a:highlight>
                <a:uLnTx/>
                <a:uFillTx/>
                <a:latin typeface="Century Gothic" panose="020B0502020202020204" pitchFamily="34" charset="0"/>
                <a:ea typeface="+mn-ea"/>
                <a:cs typeface="+mn-cs"/>
              </a:rPr>
              <a:t> Minister (s) at the end of the retreat.  </a:t>
            </a:r>
          </a:p>
        </p:txBody>
      </p:sp>
      <p:grpSp>
        <p:nvGrpSpPr>
          <p:cNvPr id="17" name="object 14">
            <a:extLst>
              <a:ext uri="{FF2B5EF4-FFF2-40B4-BE49-F238E27FC236}">
                <a16:creationId xmlns:a16="http://schemas.microsoft.com/office/drawing/2014/main" id="{B5A8E177-4119-D549-7ACA-ACE9E1774724}"/>
              </a:ext>
            </a:extLst>
          </p:cNvPr>
          <p:cNvGrpSpPr/>
          <p:nvPr/>
        </p:nvGrpSpPr>
        <p:grpSpPr>
          <a:xfrm>
            <a:off x="1438147" y="1918730"/>
            <a:ext cx="1821180" cy="1453727"/>
            <a:chOff x="1062227" y="1144511"/>
            <a:chExt cx="1365885" cy="1090295"/>
          </a:xfrm>
        </p:grpSpPr>
        <p:pic>
          <p:nvPicPr>
            <p:cNvPr id="18" name="object 15">
              <a:extLst>
                <a:ext uri="{FF2B5EF4-FFF2-40B4-BE49-F238E27FC236}">
                  <a16:creationId xmlns:a16="http://schemas.microsoft.com/office/drawing/2014/main" id="{F65F041D-D4C5-A7B7-88A8-24DB5970AAF1}"/>
                </a:ext>
              </a:extLst>
            </p:cNvPr>
            <p:cNvPicPr/>
            <p:nvPr/>
          </p:nvPicPr>
          <p:blipFill>
            <a:blip r:embed="rId2" cstate="print"/>
            <a:stretch>
              <a:fillRect/>
            </a:stretch>
          </p:blipFill>
          <p:spPr>
            <a:xfrm>
              <a:off x="1062227" y="1144511"/>
              <a:ext cx="1365504" cy="1089672"/>
            </a:xfrm>
            <a:prstGeom prst="rect">
              <a:avLst/>
            </a:prstGeom>
          </p:spPr>
        </p:pic>
        <p:pic>
          <p:nvPicPr>
            <p:cNvPr id="19" name="object 16">
              <a:extLst>
                <a:ext uri="{FF2B5EF4-FFF2-40B4-BE49-F238E27FC236}">
                  <a16:creationId xmlns:a16="http://schemas.microsoft.com/office/drawing/2014/main" id="{295B185D-77AB-DEAD-DAEC-998052074759}"/>
                </a:ext>
              </a:extLst>
            </p:cNvPr>
            <p:cNvPicPr/>
            <p:nvPr/>
          </p:nvPicPr>
          <p:blipFill>
            <a:blip r:embed="rId4" cstate="print"/>
            <a:stretch>
              <a:fillRect/>
            </a:stretch>
          </p:blipFill>
          <p:spPr>
            <a:xfrm>
              <a:off x="1106423" y="1165860"/>
              <a:ext cx="1281683" cy="1005839"/>
            </a:xfrm>
            <a:prstGeom prst="rect">
              <a:avLst/>
            </a:prstGeom>
          </p:spPr>
        </p:pic>
        <p:sp>
          <p:nvSpPr>
            <p:cNvPr id="20" name="object 17">
              <a:extLst>
                <a:ext uri="{FF2B5EF4-FFF2-40B4-BE49-F238E27FC236}">
                  <a16:creationId xmlns:a16="http://schemas.microsoft.com/office/drawing/2014/main" id="{44B911C5-C623-364B-D519-17A24512B1CF}"/>
                </a:ext>
              </a:extLst>
            </p:cNvPr>
            <p:cNvSpPr/>
            <p:nvPr/>
          </p:nvSpPr>
          <p:spPr>
            <a:xfrm>
              <a:off x="1106423" y="1165860"/>
              <a:ext cx="1282065" cy="1005840"/>
            </a:xfrm>
            <a:custGeom>
              <a:avLst/>
              <a:gdLst/>
              <a:ahLst/>
              <a:cxnLst/>
              <a:rect l="l" t="t" r="r" b="b"/>
              <a:pathLst>
                <a:path w="1282064" h="1005839">
                  <a:moveTo>
                    <a:pt x="0" y="152400"/>
                  </a:moveTo>
                  <a:lnTo>
                    <a:pt x="7631" y="111874"/>
                  </a:lnTo>
                  <a:lnTo>
                    <a:pt x="29168" y="75466"/>
                  </a:lnTo>
                  <a:lnTo>
                    <a:pt x="62572" y="44624"/>
                  </a:lnTo>
                  <a:lnTo>
                    <a:pt x="105806" y="20799"/>
                  </a:lnTo>
                  <a:lnTo>
                    <a:pt x="156833" y="5441"/>
                  </a:lnTo>
                  <a:lnTo>
                    <a:pt x="213613" y="0"/>
                  </a:lnTo>
                  <a:lnTo>
                    <a:pt x="1068070" y="0"/>
                  </a:lnTo>
                  <a:lnTo>
                    <a:pt x="1124859" y="5441"/>
                  </a:lnTo>
                  <a:lnTo>
                    <a:pt x="1175888" y="20799"/>
                  </a:lnTo>
                  <a:lnTo>
                    <a:pt x="1219120" y="44624"/>
                  </a:lnTo>
                  <a:lnTo>
                    <a:pt x="1252521" y="75466"/>
                  </a:lnTo>
                  <a:lnTo>
                    <a:pt x="1274054" y="111874"/>
                  </a:lnTo>
                  <a:lnTo>
                    <a:pt x="1281683" y="152400"/>
                  </a:lnTo>
                  <a:lnTo>
                    <a:pt x="1281683" y="853439"/>
                  </a:lnTo>
                  <a:lnTo>
                    <a:pt x="1274054" y="893965"/>
                  </a:lnTo>
                  <a:lnTo>
                    <a:pt x="1252521" y="930373"/>
                  </a:lnTo>
                  <a:lnTo>
                    <a:pt x="1219120" y="961215"/>
                  </a:lnTo>
                  <a:lnTo>
                    <a:pt x="1175888" y="985040"/>
                  </a:lnTo>
                  <a:lnTo>
                    <a:pt x="1124859" y="1000398"/>
                  </a:lnTo>
                  <a:lnTo>
                    <a:pt x="1068070" y="1005839"/>
                  </a:lnTo>
                  <a:lnTo>
                    <a:pt x="213613" y="1005839"/>
                  </a:lnTo>
                  <a:lnTo>
                    <a:pt x="156833" y="1000398"/>
                  </a:lnTo>
                  <a:lnTo>
                    <a:pt x="105806" y="985040"/>
                  </a:lnTo>
                  <a:lnTo>
                    <a:pt x="62572" y="961215"/>
                  </a:lnTo>
                  <a:lnTo>
                    <a:pt x="29168" y="930373"/>
                  </a:lnTo>
                  <a:lnTo>
                    <a:pt x="7631" y="893965"/>
                  </a:lnTo>
                  <a:lnTo>
                    <a:pt x="0" y="853439"/>
                  </a:lnTo>
                  <a:lnTo>
                    <a:pt x="0" y="152400"/>
                  </a:lnTo>
                  <a:close/>
                </a:path>
              </a:pathLst>
            </a:custGeom>
            <a:ln w="9525">
              <a:solidFill>
                <a:srgbClr val="047A3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object 18">
            <a:extLst>
              <a:ext uri="{FF2B5EF4-FFF2-40B4-BE49-F238E27FC236}">
                <a16:creationId xmlns:a16="http://schemas.microsoft.com/office/drawing/2014/main" id="{8C234E85-D847-E3B6-CBC4-8F76A176E7C1}"/>
              </a:ext>
            </a:extLst>
          </p:cNvPr>
          <p:cNvSpPr txBox="1"/>
          <p:nvPr/>
        </p:nvSpPr>
        <p:spPr>
          <a:xfrm>
            <a:off x="1660125" y="2254942"/>
            <a:ext cx="1424554" cy="570242"/>
          </a:xfrm>
          <a:prstGeom prst="rect">
            <a:avLst/>
          </a:prstGeom>
        </p:spPr>
        <p:txBody>
          <a:bodyPr vert="horz" wrap="square" lIns="0" tIns="16087" rIns="0" bIns="0" rtlCol="0">
            <a:spAutoFit/>
          </a:bodyPr>
          <a:lstStyle/>
          <a:p>
            <a:pPr marL="16933" marR="0" lvl="0" indent="0" algn="ctr" defTabSz="914400" rtl="0" eaLnBrk="1" fontAlgn="auto" latinLnBrk="0" hangingPunct="1">
              <a:lnSpc>
                <a:spcPct val="100000"/>
              </a:lnSpc>
              <a:spcBef>
                <a:spcPts val="127"/>
              </a:spcBef>
              <a:spcAft>
                <a:spcPts val="0"/>
              </a:spcAft>
              <a:buClrTx/>
              <a:buSzTx/>
              <a:buFontTx/>
              <a:buNone/>
              <a:tabLst/>
              <a:defRPr/>
            </a:pPr>
            <a:r>
              <a:rPr kumimoji="0" lang="en-US" sz="1800" b="1" i="0" u="none" strike="noStrike" kern="1200" cap="none" spc="-7"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SECTORAL RETREAT</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object 19">
            <a:extLst>
              <a:ext uri="{FF2B5EF4-FFF2-40B4-BE49-F238E27FC236}">
                <a16:creationId xmlns:a16="http://schemas.microsoft.com/office/drawing/2014/main" id="{676D3E7A-AAF8-99B5-5062-D566D43BF2CF}"/>
              </a:ext>
            </a:extLst>
          </p:cNvPr>
          <p:cNvSpPr txBox="1"/>
          <p:nvPr/>
        </p:nvSpPr>
        <p:spPr>
          <a:xfrm>
            <a:off x="3259327" y="3609776"/>
            <a:ext cx="8381130" cy="1219992"/>
          </a:xfrm>
          <a:prstGeom prst="rect">
            <a:avLst/>
          </a:prstGeom>
          <a:solidFill>
            <a:srgbClr val="FAFAFA"/>
          </a:solidFill>
          <a:ln w="9525">
            <a:solidFill>
              <a:srgbClr val="087939"/>
            </a:solidFill>
          </a:ln>
        </p:spPr>
        <p:txBody>
          <a:bodyPr vert="horz" wrap="square" lIns="0" tIns="110913" rIns="0" bIns="0" rtlCol="0">
            <a:spAutoFit/>
          </a:bodyPr>
          <a:lstStyle/>
          <a:p>
            <a:pPr marL="615511" marR="301406" lvl="0" indent="-142236" algn="l" defTabSz="914400" rtl="0" eaLnBrk="1" fontAlgn="auto" latinLnBrk="0" hangingPunct="1">
              <a:lnSpc>
                <a:spcPct val="100000"/>
              </a:lnSpc>
              <a:spcBef>
                <a:spcPts val="873"/>
              </a:spcBef>
              <a:spcAft>
                <a:spcPts val="0"/>
              </a:spcAft>
              <a:buClr>
                <a:srgbClr val="96999B"/>
              </a:buClr>
              <a:buSzTx/>
              <a:buFont typeface="Symbol"/>
              <a:buChar char=""/>
              <a:tabLst>
                <a:tab pos="616358" algn="l"/>
              </a:tabLst>
              <a:defRPr/>
            </a:pPr>
            <a:r>
              <a:rPr kumimoji="0" lang="en-US" sz="1800" b="1" i="0" u="none" strike="noStrike" kern="1200" cap="none" spc="0" normalizeH="0" baseline="0" noProof="0" dirty="0">
                <a:ln>
                  <a:noFill/>
                </a:ln>
                <a:solidFill>
                  <a:srgbClr val="0D0D0D"/>
                </a:solidFill>
                <a:effectLst/>
                <a:highlight>
                  <a:srgbClr val="FFFFFF"/>
                </a:highlight>
                <a:uLnTx/>
                <a:uFillTx/>
                <a:latin typeface="Century Gothic" panose="020B0502020202020204" pitchFamily="34" charset="0"/>
                <a:ea typeface="+mn-ea"/>
                <a:cs typeface="+mn-cs"/>
              </a:rPr>
              <a:t>This is the retreat of the PS with all Directors /Heads of Units where deliverables signed by the PS is cascaded to Departments. The aggregation of Presidential Deliverables, Operational and Service Wide KRAs is what is cascaded to all Department in this retreat</a:t>
            </a:r>
            <a:endParaRPr kumimoji="0" sz="1800" b="1" i="0" u="none" strike="noStrike" kern="1200" cap="none" spc="0" normalizeH="0" baseline="0" noProof="0" dirty="0">
              <a:ln>
                <a:noFill/>
              </a:ln>
              <a:solidFill>
                <a:prstClr val="black"/>
              </a:solidFill>
              <a:effectLst/>
              <a:uLnTx/>
              <a:uFillTx/>
              <a:latin typeface="Arial MT"/>
              <a:ea typeface="+mn-ea"/>
              <a:cs typeface="Arial MT"/>
            </a:endParaRPr>
          </a:p>
        </p:txBody>
      </p:sp>
      <p:grpSp>
        <p:nvGrpSpPr>
          <p:cNvPr id="23" name="object 20">
            <a:extLst>
              <a:ext uri="{FF2B5EF4-FFF2-40B4-BE49-F238E27FC236}">
                <a16:creationId xmlns:a16="http://schemas.microsoft.com/office/drawing/2014/main" id="{D9015347-B3D7-E2CA-F884-6A38D7536550}"/>
              </a:ext>
            </a:extLst>
          </p:cNvPr>
          <p:cNvGrpSpPr/>
          <p:nvPr/>
        </p:nvGrpSpPr>
        <p:grpSpPr>
          <a:xfrm>
            <a:off x="1426971" y="3449014"/>
            <a:ext cx="1821180" cy="1585807"/>
            <a:chOff x="1062227" y="2226551"/>
            <a:chExt cx="1365885" cy="1189355"/>
          </a:xfrm>
        </p:grpSpPr>
        <p:pic>
          <p:nvPicPr>
            <p:cNvPr id="24" name="object 21">
              <a:extLst>
                <a:ext uri="{FF2B5EF4-FFF2-40B4-BE49-F238E27FC236}">
                  <a16:creationId xmlns:a16="http://schemas.microsoft.com/office/drawing/2014/main" id="{9C12644C-050E-273E-B4BC-18FF7793A206}"/>
                </a:ext>
              </a:extLst>
            </p:cNvPr>
            <p:cNvPicPr/>
            <p:nvPr/>
          </p:nvPicPr>
          <p:blipFill>
            <a:blip r:embed="rId5" cstate="print"/>
            <a:stretch>
              <a:fillRect/>
            </a:stretch>
          </p:blipFill>
          <p:spPr>
            <a:xfrm>
              <a:off x="1062227" y="2226551"/>
              <a:ext cx="1365504" cy="1188732"/>
            </a:xfrm>
            <a:prstGeom prst="rect">
              <a:avLst/>
            </a:prstGeom>
          </p:spPr>
        </p:pic>
        <p:pic>
          <p:nvPicPr>
            <p:cNvPr id="25" name="object 22">
              <a:extLst>
                <a:ext uri="{FF2B5EF4-FFF2-40B4-BE49-F238E27FC236}">
                  <a16:creationId xmlns:a16="http://schemas.microsoft.com/office/drawing/2014/main" id="{613F29DF-46CA-0DCA-F472-EAB807A602DE}"/>
                </a:ext>
              </a:extLst>
            </p:cNvPr>
            <p:cNvPicPr/>
            <p:nvPr/>
          </p:nvPicPr>
          <p:blipFill>
            <a:blip r:embed="rId6" cstate="print"/>
            <a:stretch>
              <a:fillRect/>
            </a:stretch>
          </p:blipFill>
          <p:spPr>
            <a:xfrm>
              <a:off x="1106423" y="2247900"/>
              <a:ext cx="1281683" cy="1104900"/>
            </a:xfrm>
            <a:prstGeom prst="rect">
              <a:avLst/>
            </a:prstGeom>
          </p:spPr>
        </p:pic>
        <p:sp>
          <p:nvSpPr>
            <p:cNvPr id="26" name="object 23">
              <a:extLst>
                <a:ext uri="{FF2B5EF4-FFF2-40B4-BE49-F238E27FC236}">
                  <a16:creationId xmlns:a16="http://schemas.microsoft.com/office/drawing/2014/main" id="{A7DF34E0-194C-CA3C-F842-96CAFE9C4FA7}"/>
                </a:ext>
              </a:extLst>
            </p:cNvPr>
            <p:cNvSpPr/>
            <p:nvPr/>
          </p:nvSpPr>
          <p:spPr>
            <a:xfrm>
              <a:off x="1106423" y="2247900"/>
              <a:ext cx="1282065" cy="1104900"/>
            </a:xfrm>
            <a:custGeom>
              <a:avLst/>
              <a:gdLst/>
              <a:ahLst/>
              <a:cxnLst/>
              <a:rect l="l" t="t" r="r" b="b"/>
              <a:pathLst>
                <a:path w="1282064" h="1104900">
                  <a:moveTo>
                    <a:pt x="0" y="152400"/>
                  </a:moveTo>
                  <a:lnTo>
                    <a:pt x="7631" y="111874"/>
                  </a:lnTo>
                  <a:lnTo>
                    <a:pt x="29168" y="75466"/>
                  </a:lnTo>
                  <a:lnTo>
                    <a:pt x="62572" y="44624"/>
                  </a:lnTo>
                  <a:lnTo>
                    <a:pt x="105806" y="20799"/>
                  </a:lnTo>
                  <a:lnTo>
                    <a:pt x="156833" y="5441"/>
                  </a:lnTo>
                  <a:lnTo>
                    <a:pt x="213613" y="0"/>
                  </a:lnTo>
                  <a:lnTo>
                    <a:pt x="1068070" y="0"/>
                  </a:lnTo>
                  <a:lnTo>
                    <a:pt x="1124859" y="5441"/>
                  </a:lnTo>
                  <a:lnTo>
                    <a:pt x="1175888" y="20799"/>
                  </a:lnTo>
                  <a:lnTo>
                    <a:pt x="1219120" y="44624"/>
                  </a:lnTo>
                  <a:lnTo>
                    <a:pt x="1252521" y="75466"/>
                  </a:lnTo>
                  <a:lnTo>
                    <a:pt x="1274054" y="111874"/>
                  </a:lnTo>
                  <a:lnTo>
                    <a:pt x="1281683" y="152400"/>
                  </a:lnTo>
                  <a:lnTo>
                    <a:pt x="1281683" y="952500"/>
                  </a:lnTo>
                  <a:lnTo>
                    <a:pt x="1274054" y="993025"/>
                  </a:lnTo>
                  <a:lnTo>
                    <a:pt x="1252521" y="1029433"/>
                  </a:lnTo>
                  <a:lnTo>
                    <a:pt x="1219120" y="1060275"/>
                  </a:lnTo>
                  <a:lnTo>
                    <a:pt x="1175888" y="1084100"/>
                  </a:lnTo>
                  <a:lnTo>
                    <a:pt x="1124859" y="1099458"/>
                  </a:lnTo>
                  <a:lnTo>
                    <a:pt x="1068070" y="1104900"/>
                  </a:lnTo>
                  <a:lnTo>
                    <a:pt x="213613" y="1104900"/>
                  </a:lnTo>
                  <a:lnTo>
                    <a:pt x="156833" y="1099458"/>
                  </a:lnTo>
                  <a:lnTo>
                    <a:pt x="105806" y="1084100"/>
                  </a:lnTo>
                  <a:lnTo>
                    <a:pt x="62572" y="1060275"/>
                  </a:lnTo>
                  <a:lnTo>
                    <a:pt x="29168" y="1029433"/>
                  </a:lnTo>
                  <a:lnTo>
                    <a:pt x="7631" y="993025"/>
                  </a:lnTo>
                  <a:lnTo>
                    <a:pt x="0" y="952500"/>
                  </a:lnTo>
                  <a:lnTo>
                    <a:pt x="0" y="152400"/>
                  </a:lnTo>
                  <a:close/>
                </a:path>
              </a:pathLst>
            </a:custGeom>
            <a:ln w="9525">
              <a:solidFill>
                <a:srgbClr val="047A3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object 24">
            <a:extLst>
              <a:ext uri="{FF2B5EF4-FFF2-40B4-BE49-F238E27FC236}">
                <a16:creationId xmlns:a16="http://schemas.microsoft.com/office/drawing/2014/main" id="{779C61D4-19C1-C4E3-3370-B18F96072779}"/>
              </a:ext>
            </a:extLst>
          </p:cNvPr>
          <p:cNvSpPr txBox="1"/>
          <p:nvPr/>
        </p:nvSpPr>
        <p:spPr>
          <a:xfrm>
            <a:off x="1456459" y="3912687"/>
            <a:ext cx="1709927" cy="570242"/>
          </a:xfrm>
          <a:prstGeom prst="rect">
            <a:avLst/>
          </a:prstGeom>
        </p:spPr>
        <p:txBody>
          <a:bodyPr vert="horz" wrap="square" lIns="0" tIns="16087" rIns="0" bIns="0" rtlCol="0">
            <a:spAutoFit/>
          </a:bodyPr>
          <a:lstStyle/>
          <a:p>
            <a:pPr marL="16933" marR="6773" lvl="0" indent="182875" algn="ctr" defTabSz="914400" rtl="0" eaLnBrk="1" fontAlgn="auto" latinLnBrk="0" hangingPunct="1">
              <a:lnSpc>
                <a:spcPct val="100000"/>
              </a:lnSpc>
              <a:spcBef>
                <a:spcPts val="127"/>
              </a:spcBef>
              <a:spcAft>
                <a:spcPts val="0"/>
              </a:spcAft>
              <a:buClrTx/>
              <a:buSzTx/>
              <a:buFontTx/>
              <a:buNone/>
              <a:tabLst/>
              <a:defRPr/>
            </a:pPr>
            <a:r>
              <a:rPr kumimoji="0" lang="en-US" sz="1800" b="1" i="0" u="none" strike="noStrike" kern="1200" cap="none" spc="-7"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MDA RETREAT </a:t>
            </a:r>
            <a:endParaRPr kumimoji="0"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Title 1">
            <a:extLst>
              <a:ext uri="{FF2B5EF4-FFF2-40B4-BE49-F238E27FC236}">
                <a16:creationId xmlns:a16="http://schemas.microsoft.com/office/drawing/2014/main" id="{22EFF704-0708-90D6-FDED-1DCA72050A96}"/>
              </a:ext>
            </a:extLst>
          </p:cNvPr>
          <p:cNvSpPr>
            <a:spLocks noGrp="1"/>
          </p:cNvSpPr>
          <p:nvPr>
            <p:ph type="title"/>
          </p:nvPr>
        </p:nvSpPr>
        <p:spPr>
          <a:xfrm>
            <a:off x="826193" y="168855"/>
            <a:ext cx="10515600" cy="700101"/>
          </a:xfrm>
        </p:spPr>
        <p:txBody>
          <a:bodyPr>
            <a:normAutofit/>
          </a:bodyPr>
          <a:lstStyle/>
          <a:p>
            <a:pPr algn="ctr"/>
            <a:r>
              <a:rPr lang="en-US" sz="3400" b="1" dirty="0">
                <a:solidFill>
                  <a:srgbClr val="FF0000"/>
                </a:solidFill>
                <a:latin typeface="Century Gothic" panose="020B0502020202020204" pitchFamily="34" charset="0"/>
              </a:rPr>
              <a:t>CASCADING OF DELIVERABLES!</a:t>
            </a:r>
          </a:p>
        </p:txBody>
      </p:sp>
      <p:pic>
        <p:nvPicPr>
          <p:cNvPr id="30" name="Picture 29">
            <a:extLst>
              <a:ext uri="{FF2B5EF4-FFF2-40B4-BE49-F238E27FC236}">
                <a16:creationId xmlns:a16="http://schemas.microsoft.com/office/drawing/2014/main" id="{D0B0DEFB-D78D-E448-DCAA-B3E4EC3B2C0B}"/>
              </a:ext>
            </a:extLst>
          </p:cNvPr>
          <p:cNvPicPr>
            <a:picLocks noChangeAspect="1"/>
          </p:cNvPicPr>
          <p:nvPr/>
        </p:nvPicPr>
        <p:blipFill>
          <a:blip r:embed="rId7"/>
          <a:stretch>
            <a:fillRect/>
          </a:stretch>
        </p:blipFill>
        <p:spPr>
          <a:xfrm>
            <a:off x="0" y="92614"/>
            <a:ext cx="1304657" cy="1109568"/>
          </a:xfrm>
          <a:prstGeom prst="rect">
            <a:avLst/>
          </a:prstGeom>
        </p:spPr>
      </p:pic>
    </p:spTree>
    <p:extLst>
      <p:ext uri="{BB962C8B-B14F-4D97-AF65-F5344CB8AC3E}">
        <p14:creationId xmlns:p14="http://schemas.microsoft.com/office/powerpoint/2010/main" val="1178424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19049" y="0"/>
            <a:ext cx="7753901"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3785" y="791853"/>
            <a:ext cx="10109526" cy="54273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25105" y="0"/>
            <a:ext cx="8634953"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5D402C-5079-E4E1-738A-4120143C3505}"/>
              </a:ext>
            </a:extLst>
          </p:cNvPr>
          <p:cNvSpPr/>
          <p:nvPr/>
        </p:nvSpPr>
        <p:spPr>
          <a:xfrm>
            <a:off x="1333232" y="978195"/>
            <a:ext cx="10107401" cy="51287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图片 116">
            <a:extLst>
              <a:ext uri="{FF2B5EF4-FFF2-40B4-BE49-F238E27FC236}">
                <a16:creationId xmlns:a16="http://schemas.microsoft.com/office/drawing/2014/main" id="{33351054-7492-9260-9291-CD58321A8F79}"/>
              </a:ext>
            </a:extLst>
          </p:cNvPr>
          <p:cNvPicPr>
            <a:picLocks noChangeAspect="1"/>
          </p:cNvPicPr>
          <p:nvPr/>
        </p:nvPicPr>
        <p:blipFill rotWithShape="1">
          <a:blip r:embed="rId2" cstate="print"/>
          <a:srcRect l="-17" t="77460" r="40710" b="12647"/>
          <a:stretch>
            <a:fillRect/>
          </a:stretch>
        </p:blipFill>
        <p:spPr>
          <a:xfrm>
            <a:off x="0" y="6454249"/>
            <a:ext cx="12206514" cy="158933"/>
          </a:xfrm>
          <a:prstGeom prst="rect">
            <a:avLst/>
          </a:prstGeom>
          <a:effectLst>
            <a:outerShdw blurRad="50800" dist="38100" dir="8100000" algn="tr" rotWithShape="0">
              <a:prstClr val="black">
                <a:alpha val="40000"/>
              </a:prstClr>
            </a:outerShdw>
          </a:effectLst>
        </p:spPr>
      </p:pic>
      <p:sp>
        <p:nvSpPr>
          <p:cNvPr id="30" name="Text Box 7">
            <a:extLst>
              <a:ext uri="{FF2B5EF4-FFF2-40B4-BE49-F238E27FC236}">
                <a16:creationId xmlns:a16="http://schemas.microsoft.com/office/drawing/2014/main" id="{1E47DF3A-A71F-FEDB-D156-C83673300526}"/>
              </a:ext>
            </a:extLst>
          </p:cNvPr>
          <p:cNvSpPr txBox="1">
            <a:spLocks noChangeArrowheads="1"/>
          </p:cNvSpPr>
          <p:nvPr/>
        </p:nvSpPr>
        <p:spPr bwMode="auto">
          <a:xfrm>
            <a:off x="1609724" y="383584"/>
            <a:ext cx="9585018" cy="430887"/>
          </a:xfrm>
          <a:prstGeom prst="rect">
            <a:avLst/>
          </a:prstGeom>
          <a:noFill/>
          <a:ln w="9525">
            <a:noFill/>
            <a:miter lim="800000"/>
          </a:ln>
        </p:spPr>
        <p:txBody>
          <a:bodyPr wrap="square" lIns="45720" tIns="22860" rIns="45720" bIns="22860">
            <a:spAutoFit/>
          </a:bodyPr>
          <a:lstStyle/>
          <a:p>
            <a:pPr marL="0" marR="0" lvl="0" indent="0" algn="l" defTabSz="1087755"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effectLst/>
                <a:uLnTx/>
                <a:uFillTx/>
                <a:latin typeface="Futura Md BT" panose="020B0602020204020303" pitchFamily="34" charset="0"/>
                <a:ea typeface="Montserrat" panose="00000500000000000000" charset="0"/>
                <a:cs typeface="Montserrat" panose="00000500000000000000" charset="0"/>
              </a:rPr>
              <a:t>Composition of the institutional performance management</a:t>
            </a:r>
          </a:p>
        </p:txBody>
      </p:sp>
      <p:grpSp>
        <p:nvGrpSpPr>
          <p:cNvPr id="105" name="Group 104">
            <a:extLst>
              <a:ext uri="{FF2B5EF4-FFF2-40B4-BE49-F238E27FC236}">
                <a16:creationId xmlns:a16="http://schemas.microsoft.com/office/drawing/2014/main" id="{C336591A-D433-B060-0699-18429032AEE2}"/>
              </a:ext>
            </a:extLst>
          </p:cNvPr>
          <p:cNvGrpSpPr/>
          <p:nvPr/>
        </p:nvGrpSpPr>
        <p:grpSpPr>
          <a:xfrm>
            <a:off x="1739572" y="1737507"/>
            <a:ext cx="8739647" cy="2257540"/>
            <a:chOff x="726238" y="1325484"/>
            <a:chExt cx="5651962" cy="1662130"/>
          </a:xfrm>
        </p:grpSpPr>
        <p:cxnSp>
          <p:nvCxnSpPr>
            <p:cNvPr id="76" name="直接连接符 2">
              <a:extLst>
                <a:ext uri="{FF2B5EF4-FFF2-40B4-BE49-F238E27FC236}">
                  <a16:creationId xmlns:a16="http://schemas.microsoft.com/office/drawing/2014/main" id="{A5DF5AF1-7AFF-1026-8889-6A116331EF64}"/>
                </a:ext>
              </a:extLst>
            </p:cNvPr>
            <p:cNvCxnSpPr>
              <a:stCxn id="100" idx="3"/>
            </p:cNvCxnSpPr>
            <p:nvPr/>
          </p:nvCxnSpPr>
          <p:spPr>
            <a:xfrm>
              <a:off x="1625018" y="2296886"/>
              <a:ext cx="7787" cy="6907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122">
              <a:extLst>
                <a:ext uri="{FF2B5EF4-FFF2-40B4-BE49-F238E27FC236}">
                  <a16:creationId xmlns:a16="http://schemas.microsoft.com/office/drawing/2014/main" id="{85896C52-28E3-8574-F42F-AA6B38FB5138}"/>
                </a:ext>
              </a:extLst>
            </p:cNvPr>
            <p:cNvCxnSpPr/>
            <p:nvPr/>
          </p:nvCxnSpPr>
          <p:spPr>
            <a:xfrm>
              <a:off x="3395335" y="2296886"/>
              <a:ext cx="7787" cy="6907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123">
              <a:extLst>
                <a:ext uri="{FF2B5EF4-FFF2-40B4-BE49-F238E27FC236}">
                  <a16:creationId xmlns:a16="http://schemas.microsoft.com/office/drawing/2014/main" id="{8BB1B6E0-E4E8-4444-651D-A29D3558D797}"/>
                </a:ext>
              </a:extLst>
            </p:cNvPr>
            <p:cNvCxnSpPr/>
            <p:nvPr/>
          </p:nvCxnSpPr>
          <p:spPr>
            <a:xfrm>
              <a:off x="5165822" y="2284481"/>
              <a:ext cx="7787" cy="6907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8" name="梯形 2">
              <a:extLst>
                <a:ext uri="{FF2B5EF4-FFF2-40B4-BE49-F238E27FC236}">
                  <a16:creationId xmlns:a16="http://schemas.microsoft.com/office/drawing/2014/main" id="{F3F6CCDB-2532-F8FC-38F5-5D73524337B1}"/>
                </a:ext>
              </a:extLst>
            </p:cNvPr>
            <p:cNvSpPr>
              <a:spLocks noChangeArrowheads="1"/>
            </p:cNvSpPr>
            <p:nvPr/>
          </p:nvSpPr>
          <p:spPr bwMode="auto">
            <a:xfrm flipV="1">
              <a:off x="726238" y="2255993"/>
              <a:ext cx="5651962" cy="270272"/>
            </a:xfrm>
            <a:custGeom>
              <a:avLst/>
              <a:gdLst>
                <a:gd name="G0" fmla="+- 1116 0 0"/>
                <a:gd name="G1" fmla="+- 21600 0 1116"/>
                <a:gd name="G2" fmla="*/ 1116 1 2"/>
                <a:gd name="G3" fmla="+- 21600 0 G2"/>
                <a:gd name="G4" fmla="+/ 1116 21600 2"/>
                <a:gd name="G5" fmla="+/ G1 0 2"/>
                <a:gd name="G6" fmla="*/ 21600 21600 1116"/>
                <a:gd name="G7" fmla="*/ G6 1 2"/>
                <a:gd name="G8" fmla="+- 21600 0 G7"/>
                <a:gd name="G9" fmla="*/ 21600 1 2"/>
                <a:gd name="G10" fmla="+- 1116 0 G9"/>
                <a:gd name="G11" fmla="?: G10 G8 0"/>
                <a:gd name="G12" fmla="?: G10 G7 21600"/>
                <a:gd name="T0" fmla="*/ 21042 w 21600"/>
                <a:gd name="T1" fmla="*/ 10800 h 21600"/>
                <a:gd name="T2" fmla="*/ 10800 w 21600"/>
                <a:gd name="T3" fmla="*/ 21600 h 21600"/>
                <a:gd name="T4" fmla="*/ 558 w 21600"/>
                <a:gd name="T5" fmla="*/ 10800 h 21600"/>
                <a:gd name="T6" fmla="*/ 10800 w 21600"/>
                <a:gd name="T7" fmla="*/ 0 h 21600"/>
                <a:gd name="T8" fmla="*/ 2358 w 21600"/>
                <a:gd name="T9" fmla="*/ 2358 h 21600"/>
                <a:gd name="T10" fmla="*/ 19242 w 21600"/>
                <a:gd name="T11" fmla="*/ 19242 h 21600"/>
              </a:gdLst>
              <a:ahLst/>
              <a:cxnLst>
                <a:cxn ang="0">
                  <a:pos x="T0" y="T1"/>
                </a:cxn>
                <a:cxn ang="0">
                  <a:pos x="T2" y="T3"/>
                </a:cxn>
                <a:cxn ang="0">
                  <a:pos x="T4" y="T5"/>
                </a:cxn>
                <a:cxn ang="0">
                  <a:pos x="T6" y="T7"/>
                </a:cxn>
              </a:cxnLst>
              <a:rect l="T8" t="T9" r="T10" b="T11"/>
              <a:pathLst>
                <a:path w="21600" h="21600">
                  <a:moveTo>
                    <a:pt x="0" y="0"/>
                  </a:moveTo>
                  <a:lnTo>
                    <a:pt x="1116" y="21600"/>
                  </a:lnTo>
                  <a:lnTo>
                    <a:pt x="20484" y="21600"/>
                  </a:lnTo>
                  <a:lnTo>
                    <a:pt x="21600" y="0"/>
                  </a:lnTo>
                  <a:close/>
                </a:path>
              </a:pathLst>
            </a:custGeom>
            <a:solidFill>
              <a:schemeClr val="bg1">
                <a:lumMod val="65000"/>
                <a:alpha val="50000"/>
              </a:schemeClr>
            </a:solidFill>
            <a:ln>
              <a:noFill/>
            </a:ln>
          </p:spPr>
          <p:txBody>
            <a:bodyPr lIns="91431" tIns="45715" rIns="91431" bIns="4571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grpSp>
          <p:nvGrpSpPr>
            <p:cNvPr id="89" name="组合 9">
              <a:extLst>
                <a:ext uri="{FF2B5EF4-FFF2-40B4-BE49-F238E27FC236}">
                  <a16:creationId xmlns:a16="http://schemas.microsoft.com/office/drawing/2014/main" id="{FB2D321F-091B-3576-2B86-F5D153BFE82F}"/>
                </a:ext>
              </a:extLst>
            </p:cNvPr>
            <p:cNvGrpSpPr>
              <a:grpSpLocks/>
            </p:cNvGrpSpPr>
            <p:nvPr/>
          </p:nvGrpSpPr>
          <p:grpSpPr bwMode="auto">
            <a:xfrm>
              <a:off x="4661219" y="1325484"/>
              <a:ext cx="1041797" cy="1040607"/>
              <a:chOff x="308081" y="-16548"/>
              <a:chExt cx="1387872" cy="1387874"/>
            </a:xfrm>
            <a:solidFill>
              <a:schemeClr val="accent3"/>
            </a:solidFill>
          </p:grpSpPr>
          <p:sp>
            <p:nvSpPr>
              <p:cNvPr id="90" name="同心圆 11">
                <a:extLst>
                  <a:ext uri="{FF2B5EF4-FFF2-40B4-BE49-F238E27FC236}">
                    <a16:creationId xmlns:a16="http://schemas.microsoft.com/office/drawing/2014/main" id="{14FA002A-5260-5D0D-E9D8-44286338B236}"/>
                  </a:ext>
                </a:extLst>
              </p:cNvPr>
              <p:cNvSpPr>
                <a:spLocks noChangeArrowheads="1"/>
              </p:cNvSpPr>
              <p:nvPr/>
            </p:nvSpPr>
            <p:spPr bwMode="auto">
              <a:xfrm>
                <a:off x="308081" y="-16545"/>
                <a:ext cx="1387872" cy="1387871"/>
              </a:xfrm>
              <a:prstGeom prst="teardrop">
                <a:avLst/>
              </a:prstGeom>
              <a:solidFill>
                <a:srgbClr val="CB1B4A"/>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sp>
            <p:nvSpPr>
              <p:cNvPr id="91" name="空心弧 12">
                <a:extLst>
                  <a:ext uri="{FF2B5EF4-FFF2-40B4-BE49-F238E27FC236}">
                    <a16:creationId xmlns:a16="http://schemas.microsoft.com/office/drawing/2014/main" id="{BE685BAC-9255-71F2-F248-9CC7EEF9AC97}"/>
                  </a:ext>
                </a:extLst>
              </p:cNvPr>
              <p:cNvSpPr>
                <a:spLocks noChangeArrowheads="1"/>
              </p:cNvSpPr>
              <p:nvPr/>
            </p:nvSpPr>
            <p:spPr bwMode="auto">
              <a:xfrm rot="5400000">
                <a:off x="308081" y="-16548"/>
                <a:ext cx="1387872" cy="1387872"/>
              </a:xfrm>
              <a:prstGeom prst="teardrop">
                <a:avLst/>
              </a:prstGeom>
              <a:solidFill>
                <a:srgbClr val="007E39"/>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grpSp>
        <p:grpSp>
          <p:nvGrpSpPr>
            <p:cNvPr id="95" name="组合 13">
              <a:extLst>
                <a:ext uri="{FF2B5EF4-FFF2-40B4-BE49-F238E27FC236}">
                  <a16:creationId xmlns:a16="http://schemas.microsoft.com/office/drawing/2014/main" id="{151ADA70-F6A7-852C-D768-46E765F4C6DE}"/>
                </a:ext>
              </a:extLst>
            </p:cNvPr>
            <p:cNvGrpSpPr>
              <a:grpSpLocks/>
            </p:cNvGrpSpPr>
            <p:nvPr/>
          </p:nvGrpSpPr>
          <p:grpSpPr bwMode="auto">
            <a:xfrm>
              <a:off x="2878331" y="1337891"/>
              <a:ext cx="1041798" cy="1040606"/>
              <a:chOff x="-87802" y="0"/>
              <a:chExt cx="1387873" cy="1387872"/>
            </a:xfrm>
            <a:solidFill>
              <a:schemeClr val="accent2"/>
            </a:solidFill>
          </p:grpSpPr>
          <p:sp>
            <p:nvSpPr>
              <p:cNvPr id="96" name="同心圆 14">
                <a:extLst>
                  <a:ext uri="{FF2B5EF4-FFF2-40B4-BE49-F238E27FC236}">
                    <a16:creationId xmlns:a16="http://schemas.microsoft.com/office/drawing/2014/main" id="{27836C81-3C39-984F-B97B-DFEF7A8A9301}"/>
                  </a:ext>
                </a:extLst>
              </p:cNvPr>
              <p:cNvSpPr>
                <a:spLocks noChangeArrowheads="1"/>
              </p:cNvSpPr>
              <p:nvPr/>
            </p:nvSpPr>
            <p:spPr bwMode="auto">
              <a:xfrm>
                <a:off x="-87802" y="0"/>
                <a:ext cx="1387872" cy="1387872"/>
              </a:xfrm>
              <a:prstGeom prst="teardrop">
                <a:avLst/>
              </a:prstGeom>
              <a:solidFill>
                <a:srgbClr val="CB1B4A"/>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sp>
            <p:nvSpPr>
              <p:cNvPr id="97" name="空心弧 15">
                <a:extLst>
                  <a:ext uri="{FF2B5EF4-FFF2-40B4-BE49-F238E27FC236}">
                    <a16:creationId xmlns:a16="http://schemas.microsoft.com/office/drawing/2014/main" id="{5A44F965-ABBA-48E0-A1C2-27CF996213B9}"/>
                  </a:ext>
                </a:extLst>
              </p:cNvPr>
              <p:cNvSpPr>
                <a:spLocks noChangeArrowheads="1"/>
              </p:cNvSpPr>
              <p:nvPr/>
            </p:nvSpPr>
            <p:spPr bwMode="auto">
              <a:xfrm rot="5400000">
                <a:off x="-87801" y="0"/>
                <a:ext cx="1387872" cy="1387872"/>
              </a:xfrm>
              <a:prstGeom prst="teardrop">
                <a:avLst/>
              </a:prstGeom>
              <a:solidFill>
                <a:srgbClr val="007E39"/>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grpSp>
        <p:grpSp>
          <p:nvGrpSpPr>
            <p:cNvPr id="98" name="组合 9">
              <a:extLst>
                <a:ext uri="{FF2B5EF4-FFF2-40B4-BE49-F238E27FC236}">
                  <a16:creationId xmlns:a16="http://schemas.microsoft.com/office/drawing/2014/main" id="{EA1C003A-5D78-E9A4-9D47-1E639638BB1D}"/>
                </a:ext>
              </a:extLst>
            </p:cNvPr>
            <p:cNvGrpSpPr>
              <a:grpSpLocks/>
            </p:cNvGrpSpPr>
            <p:nvPr/>
          </p:nvGrpSpPr>
          <p:grpSpPr bwMode="auto">
            <a:xfrm>
              <a:off x="1104120" y="1337891"/>
              <a:ext cx="1041797" cy="1040606"/>
              <a:chOff x="-476966" y="0"/>
              <a:chExt cx="1387872" cy="1387872"/>
            </a:xfrm>
            <a:solidFill>
              <a:schemeClr val="accent1"/>
            </a:solidFill>
          </p:grpSpPr>
          <p:sp>
            <p:nvSpPr>
              <p:cNvPr id="99" name="同心圆 11">
                <a:extLst>
                  <a:ext uri="{FF2B5EF4-FFF2-40B4-BE49-F238E27FC236}">
                    <a16:creationId xmlns:a16="http://schemas.microsoft.com/office/drawing/2014/main" id="{EEDF68E8-61E5-8033-3BE4-AB7D34F147A1}"/>
                  </a:ext>
                </a:extLst>
              </p:cNvPr>
              <p:cNvSpPr>
                <a:spLocks noChangeArrowheads="1"/>
              </p:cNvSpPr>
              <p:nvPr/>
            </p:nvSpPr>
            <p:spPr bwMode="auto">
              <a:xfrm>
                <a:off x="-476966" y="0"/>
                <a:ext cx="1387872" cy="1387872"/>
              </a:xfrm>
              <a:prstGeom prst="teardrop">
                <a:avLst/>
              </a:prstGeom>
              <a:solidFill>
                <a:srgbClr val="CB1B4A"/>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sp>
            <p:nvSpPr>
              <p:cNvPr id="100" name="空心弧 12">
                <a:extLst>
                  <a:ext uri="{FF2B5EF4-FFF2-40B4-BE49-F238E27FC236}">
                    <a16:creationId xmlns:a16="http://schemas.microsoft.com/office/drawing/2014/main" id="{B42E001C-90ED-9566-5F60-23557A0E44BD}"/>
                  </a:ext>
                </a:extLst>
              </p:cNvPr>
              <p:cNvSpPr>
                <a:spLocks noChangeArrowheads="1"/>
              </p:cNvSpPr>
              <p:nvPr/>
            </p:nvSpPr>
            <p:spPr bwMode="auto">
              <a:xfrm rot="5400000">
                <a:off x="-476966" y="0"/>
                <a:ext cx="1387872" cy="1387872"/>
              </a:xfrm>
              <a:prstGeom prst="teardrop">
                <a:avLst/>
              </a:prstGeom>
              <a:solidFill>
                <a:srgbClr val="007E39"/>
              </a:solidFill>
              <a:ln>
                <a:noFill/>
              </a:ln>
              <a:extLst>
                <a:ext uri="{91240B29-F687-4F45-9708-019B960494DF}">
                  <a14:hiddenLine xmlns:a14="http://schemas.microsoft.com/office/drawing/2010/main" w="25400" cap="flat" cmpd="sng">
                    <a:solidFill>
                      <a:srgbClr val="395E8A"/>
                    </a:solidFill>
                    <a:bevel/>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宋体" pitchFamily="2" charset="-122"/>
                </a:endParaRPr>
              </a:p>
            </p:txBody>
          </p:sp>
        </p:grpSp>
        <p:sp>
          <p:nvSpPr>
            <p:cNvPr id="101" name="文本框 19">
              <a:extLst>
                <a:ext uri="{FF2B5EF4-FFF2-40B4-BE49-F238E27FC236}">
                  <a16:creationId xmlns:a16="http://schemas.microsoft.com/office/drawing/2014/main" id="{A71521B1-1697-A2FF-EE56-DB02E7F49FE5}"/>
                </a:ext>
              </a:extLst>
            </p:cNvPr>
            <p:cNvSpPr>
              <a:spLocks noChangeArrowheads="1"/>
            </p:cNvSpPr>
            <p:nvPr/>
          </p:nvSpPr>
          <p:spPr bwMode="auto">
            <a:xfrm>
              <a:off x="1329244" y="1694681"/>
              <a:ext cx="607123" cy="3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utura Md BT" panose="020B0602020204020303" pitchFamily="34" charset="0"/>
                  <a:ea typeface="思源黑体 CN Medium" panose="020B0600000000000000" pitchFamily="34" charset="-122"/>
                  <a:cs typeface="+mn-cs"/>
                  <a:sym typeface="微软雅黑" pitchFamily="34" charset="-122"/>
                </a:rPr>
                <a:t>01</a:t>
              </a:r>
              <a:endParaRPr kumimoji="0" lang="zh-CN" altLang="en-US" sz="2800" b="1" i="0" u="none" strike="noStrike" kern="1200" cap="none" spc="0" normalizeH="0" baseline="0" noProof="0" dirty="0">
                <a:ln>
                  <a:noFill/>
                </a:ln>
                <a:solidFill>
                  <a:prstClr val="white"/>
                </a:solidFill>
                <a:effectLst/>
                <a:uLnTx/>
                <a:uFillTx/>
                <a:latin typeface="Futura Md BT" panose="020B0602020204020303" pitchFamily="34" charset="0"/>
                <a:ea typeface="思源黑体 CN Medium" panose="020B0600000000000000" pitchFamily="34" charset="-122"/>
                <a:cs typeface="+mn-cs"/>
                <a:sym typeface="微软雅黑" pitchFamily="34" charset="-122"/>
              </a:endParaRPr>
            </a:p>
          </p:txBody>
        </p:sp>
        <p:sp>
          <p:nvSpPr>
            <p:cNvPr id="102" name="文本框 19">
              <a:extLst>
                <a:ext uri="{FF2B5EF4-FFF2-40B4-BE49-F238E27FC236}">
                  <a16:creationId xmlns:a16="http://schemas.microsoft.com/office/drawing/2014/main" id="{8F4C80AB-770E-E667-0F9A-C6FEC17DDF62}"/>
                </a:ext>
              </a:extLst>
            </p:cNvPr>
            <p:cNvSpPr>
              <a:spLocks noChangeArrowheads="1"/>
            </p:cNvSpPr>
            <p:nvPr/>
          </p:nvSpPr>
          <p:spPr bwMode="auto">
            <a:xfrm>
              <a:off x="4901586" y="1692992"/>
              <a:ext cx="607123" cy="3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utura Md BT" panose="020B0602020204020303" pitchFamily="34" charset="0"/>
                  <a:ea typeface="思源黑体 CN Medium" panose="020B0600000000000000" pitchFamily="34" charset="-122"/>
                  <a:cs typeface="+mn-cs"/>
                  <a:sym typeface="微软雅黑" pitchFamily="34" charset="-122"/>
                </a:rPr>
                <a:t>03</a:t>
              </a:r>
              <a:endParaRPr kumimoji="0" lang="zh-CN" altLang="en-US" sz="2800" b="1" i="0" u="none" strike="noStrike" kern="1200" cap="none" spc="0" normalizeH="0" baseline="0" noProof="0" dirty="0">
                <a:ln>
                  <a:noFill/>
                </a:ln>
                <a:solidFill>
                  <a:prstClr val="white"/>
                </a:solidFill>
                <a:effectLst/>
                <a:uLnTx/>
                <a:uFillTx/>
                <a:latin typeface="Futura Md BT" panose="020B0602020204020303" pitchFamily="34" charset="0"/>
                <a:ea typeface="思源黑体 CN Medium" panose="020B0600000000000000" pitchFamily="34" charset="-122"/>
                <a:cs typeface="+mn-cs"/>
                <a:sym typeface="微软雅黑" pitchFamily="34" charset="-122"/>
              </a:endParaRPr>
            </a:p>
          </p:txBody>
        </p:sp>
        <p:sp>
          <p:nvSpPr>
            <p:cNvPr id="104" name="文本框 19">
              <a:extLst>
                <a:ext uri="{FF2B5EF4-FFF2-40B4-BE49-F238E27FC236}">
                  <a16:creationId xmlns:a16="http://schemas.microsoft.com/office/drawing/2014/main" id="{B25F7EB8-1255-EEFE-62BA-4C9611116625}"/>
                </a:ext>
              </a:extLst>
            </p:cNvPr>
            <p:cNvSpPr>
              <a:spLocks noChangeArrowheads="1"/>
            </p:cNvSpPr>
            <p:nvPr/>
          </p:nvSpPr>
          <p:spPr bwMode="auto">
            <a:xfrm>
              <a:off x="3106848" y="1709322"/>
              <a:ext cx="607123" cy="3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utura Md BT" panose="020B0602020204020303" pitchFamily="34" charset="0"/>
                  <a:ea typeface="思源黑体 CN Medium" panose="020B0600000000000000" pitchFamily="34" charset="-122"/>
                  <a:cs typeface="+mn-cs"/>
                  <a:sym typeface="微软雅黑" pitchFamily="34" charset="-122"/>
                </a:rPr>
                <a:t>02</a:t>
              </a:r>
              <a:endParaRPr kumimoji="0" lang="zh-CN" altLang="en-US" sz="2800" b="1" i="0" u="none" strike="noStrike" kern="1200" cap="none" spc="0" normalizeH="0" baseline="0" noProof="0" dirty="0">
                <a:ln>
                  <a:noFill/>
                </a:ln>
                <a:solidFill>
                  <a:prstClr val="white"/>
                </a:solidFill>
                <a:effectLst/>
                <a:uLnTx/>
                <a:uFillTx/>
                <a:latin typeface="Futura Md BT" panose="020B0602020204020303" pitchFamily="34" charset="0"/>
                <a:ea typeface="思源黑体 CN Medium" panose="020B0600000000000000" pitchFamily="34" charset="-122"/>
                <a:cs typeface="+mn-cs"/>
                <a:sym typeface="微软雅黑" pitchFamily="34" charset="-122"/>
              </a:endParaRPr>
            </a:p>
          </p:txBody>
        </p:sp>
      </p:grpSp>
      <p:sp>
        <p:nvSpPr>
          <p:cNvPr id="107" name="TextBox 106">
            <a:extLst>
              <a:ext uri="{FF2B5EF4-FFF2-40B4-BE49-F238E27FC236}">
                <a16:creationId xmlns:a16="http://schemas.microsoft.com/office/drawing/2014/main" id="{1186AE36-9E92-3740-407C-8532D74A9D8B}"/>
              </a:ext>
            </a:extLst>
          </p:cNvPr>
          <p:cNvSpPr txBox="1"/>
          <p:nvPr/>
        </p:nvSpPr>
        <p:spPr>
          <a:xfrm>
            <a:off x="1823492" y="4050584"/>
            <a:ext cx="2908166" cy="12464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B1B4A"/>
                </a:solidFill>
                <a:effectLst/>
                <a:uLnTx/>
                <a:uFillTx/>
                <a:latin typeface="Futura Md BT" panose="020B0602020204020303" pitchFamily="34" charset="0"/>
                <a:ea typeface="+mn-ea"/>
                <a:cs typeface="+mn-cs"/>
              </a:rPr>
              <a:t>PRESIDENTIAL DELIVERABLES  (38%)</a:t>
            </a:r>
          </a:p>
        </p:txBody>
      </p:sp>
      <p:sp>
        <p:nvSpPr>
          <p:cNvPr id="108" name="TextBox 107">
            <a:extLst>
              <a:ext uri="{FF2B5EF4-FFF2-40B4-BE49-F238E27FC236}">
                <a16:creationId xmlns:a16="http://schemas.microsoft.com/office/drawing/2014/main" id="{B4A3AA14-CF09-A859-EE4D-ED8D3681941C}"/>
              </a:ext>
            </a:extLst>
          </p:cNvPr>
          <p:cNvSpPr txBox="1"/>
          <p:nvPr/>
        </p:nvSpPr>
        <p:spPr>
          <a:xfrm>
            <a:off x="4731656" y="3966776"/>
            <a:ext cx="2932249" cy="86177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007E39"/>
                </a:solidFill>
                <a:effectLst/>
                <a:uLnTx/>
                <a:uFillTx/>
                <a:latin typeface="Futura Md BT" panose="020B0602020204020303" pitchFamily="34" charset="0"/>
                <a:ea typeface="+mn-ea"/>
                <a:cs typeface="+mn-cs"/>
              </a:rPr>
              <a:t>OPERATIONAL KRAs (25%)</a:t>
            </a:r>
          </a:p>
        </p:txBody>
      </p:sp>
      <p:sp>
        <p:nvSpPr>
          <p:cNvPr id="109" name="TextBox 108">
            <a:extLst>
              <a:ext uri="{FF2B5EF4-FFF2-40B4-BE49-F238E27FC236}">
                <a16:creationId xmlns:a16="http://schemas.microsoft.com/office/drawing/2014/main" id="{F2380E45-864E-FE26-5DC2-6EDBCA50297E}"/>
              </a:ext>
            </a:extLst>
          </p:cNvPr>
          <p:cNvSpPr txBox="1"/>
          <p:nvPr/>
        </p:nvSpPr>
        <p:spPr>
          <a:xfrm>
            <a:off x="7675948" y="3980136"/>
            <a:ext cx="2803272"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B1B4A"/>
                </a:solidFill>
                <a:effectLst/>
                <a:uLnTx/>
                <a:uFillTx/>
                <a:latin typeface="Futura Md BT" panose="020B0602020204020303" pitchFamily="34" charset="0"/>
                <a:ea typeface="+mn-ea"/>
                <a:cs typeface="+mn-cs"/>
              </a:rPr>
              <a:t>SERVICE-WIDE KRAs (37%)</a:t>
            </a:r>
          </a:p>
        </p:txBody>
      </p:sp>
      <p:pic>
        <p:nvPicPr>
          <p:cNvPr id="2" name="Picture 1">
            <a:extLst>
              <a:ext uri="{FF2B5EF4-FFF2-40B4-BE49-F238E27FC236}">
                <a16:creationId xmlns:a16="http://schemas.microsoft.com/office/drawing/2014/main" id="{7011DA4A-016A-38F2-F4E8-AAA293C791DD}"/>
              </a:ext>
            </a:extLst>
          </p:cNvPr>
          <p:cNvPicPr>
            <a:picLocks noChangeAspect="1"/>
          </p:cNvPicPr>
          <p:nvPr/>
        </p:nvPicPr>
        <p:blipFill>
          <a:blip r:embed="rId3"/>
          <a:stretch>
            <a:fillRect/>
          </a:stretch>
        </p:blipFill>
        <p:spPr>
          <a:xfrm>
            <a:off x="28575" y="102407"/>
            <a:ext cx="1304657" cy="1109568"/>
          </a:xfrm>
          <a:prstGeom prst="rect">
            <a:avLst/>
          </a:prstGeom>
        </p:spPr>
      </p:pic>
      <p:sp>
        <p:nvSpPr>
          <p:cNvPr id="8" name="TextBox 7">
            <a:extLst>
              <a:ext uri="{FF2B5EF4-FFF2-40B4-BE49-F238E27FC236}">
                <a16:creationId xmlns:a16="http://schemas.microsoft.com/office/drawing/2014/main" id="{05A6673D-8708-8BB1-6F78-62C77E032744}"/>
              </a:ext>
            </a:extLst>
          </p:cNvPr>
          <p:cNvSpPr txBox="1"/>
          <p:nvPr/>
        </p:nvSpPr>
        <p:spPr>
          <a:xfrm>
            <a:off x="1823492" y="5297079"/>
            <a:ext cx="94849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E39"/>
                </a:solidFill>
                <a:effectLst/>
                <a:uLnTx/>
                <a:uFillTx/>
                <a:latin typeface="Futura Md BT" panose="020B0602020204020303" pitchFamily="34" charset="0"/>
                <a:ea typeface="Montserrat" panose="00000500000000000000" charset="0"/>
                <a:cs typeface="Montserrat" panose="00000500000000000000" charset="0"/>
              </a:rPr>
              <a:t>Ministerial Performance Management System (MPMS)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405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1833"/>
            <a:ext cx="9144000" cy="905853"/>
          </a:xfrm>
        </p:spPr>
        <p:txBody>
          <a:bodyPr>
            <a:normAutofit fontScale="90000"/>
          </a:bodyPr>
          <a:lstStyle/>
          <a:p>
            <a:endParaRPr lang="en-US" dirty="0"/>
          </a:p>
        </p:txBody>
      </p:sp>
      <p:sp>
        <p:nvSpPr>
          <p:cNvPr id="3" name="Subtitle 2"/>
          <p:cNvSpPr>
            <a:spLocks noGrp="1"/>
          </p:cNvSpPr>
          <p:nvPr>
            <p:ph type="subTitle" idx="1"/>
          </p:nvPr>
        </p:nvSpPr>
        <p:spPr>
          <a:xfrm>
            <a:off x="139337" y="1071154"/>
            <a:ext cx="11816230" cy="5534743"/>
          </a:xfrm>
        </p:spPr>
        <p:txBody>
          <a:bodyPr>
            <a:noAutofit/>
          </a:bodyPr>
          <a:lstStyle/>
          <a:p>
            <a:pPr marL="457200" indent="-457200">
              <a:lnSpc>
                <a:spcPct val="150000"/>
              </a:lnSpc>
              <a:buFont typeface="Wingdings" panose="05000000000000000000" pitchFamily="2" charset="2"/>
              <a:buChar char="v"/>
            </a:pPr>
            <a:r>
              <a:rPr lang="en-US" sz="3600" dirty="0">
                <a:latin typeface="Century Gothic" panose="020B0502020202020204" pitchFamily="34" charset="0"/>
              </a:rPr>
              <a:t>Clarity of Purpose</a:t>
            </a:r>
          </a:p>
          <a:p>
            <a:pPr marL="457200" indent="-457200">
              <a:lnSpc>
                <a:spcPct val="150000"/>
              </a:lnSpc>
              <a:buFont typeface="Wingdings" panose="05000000000000000000" pitchFamily="2" charset="2"/>
              <a:buChar char="v"/>
            </a:pPr>
            <a:r>
              <a:rPr lang="en-US" sz="3600" dirty="0">
                <a:latin typeface="Century Gothic" panose="020B0502020202020204" pitchFamily="34" charset="0"/>
              </a:rPr>
              <a:t>Performance Measurement</a:t>
            </a:r>
          </a:p>
          <a:p>
            <a:pPr marL="457200" indent="-457200">
              <a:lnSpc>
                <a:spcPct val="150000"/>
              </a:lnSpc>
              <a:buFont typeface="Wingdings" panose="05000000000000000000" pitchFamily="2" charset="2"/>
              <a:buChar char="v"/>
            </a:pPr>
            <a:r>
              <a:rPr lang="en-US" sz="3600" dirty="0">
                <a:latin typeface="Century Gothic" panose="020B0502020202020204" pitchFamily="34" charset="0"/>
              </a:rPr>
              <a:t>Motivation and Engagement</a:t>
            </a:r>
          </a:p>
          <a:p>
            <a:pPr marL="457200" indent="-457200">
              <a:lnSpc>
                <a:spcPct val="150000"/>
              </a:lnSpc>
              <a:buFont typeface="Wingdings" panose="05000000000000000000" pitchFamily="2" charset="2"/>
              <a:buChar char="v"/>
            </a:pPr>
            <a:r>
              <a:rPr lang="en-US" sz="3600" dirty="0">
                <a:latin typeface="Century Gothic" panose="020B0502020202020204" pitchFamily="34" charset="0"/>
              </a:rPr>
              <a:t>Resource Allocation</a:t>
            </a:r>
          </a:p>
          <a:p>
            <a:pPr marL="457200" indent="-457200">
              <a:lnSpc>
                <a:spcPct val="150000"/>
              </a:lnSpc>
              <a:buFont typeface="Wingdings" panose="05000000000000000000" pitchFamily="2" charset="2"/>
              <a:buChar char="v"/>
            </a:pPr>
            <a:r>
              <a:rPr lang="en-US" sz="3600" dirty="0">
                <a:latin typeface="Century Gothic" panose="020B0502020202020204" pitchFamily="34" charset="0"/>
              </a:rPr>
              <a:t>Professional Development</a:t>
            </a:r>
          </a:p>
          <a:p>
            <a:pPr marL="457200" indent="-457200">
              <a:lnSpc>
                <a:spcPct val="150000"/>
              </a:lnSpc>
              <a:buFont typeface="Wingdings" panose="05000000000000000000" pitchFamily="2" charset="2"/>
              <a:buChar char="v"/>
            </a:pPr>
            <a:r>
              <a:rPr lang="en-US" sz="3600" dirty="0">
                <a:latin typeface="Century Gothic" panose="020B0502020202020204" pitchFamily="34" charset="0"/>
              </a:rPr>
              <a:t>Alignment with Organizational Goals</a:t>
            </a:r>
          </a:p>
          <a:p>
            <a:pPr marL="457200" indent="-457200">
              <a:lnSpc>
                <a:spcPct val="150000"/>
              </a:lnSpc>
              <a:buFont typeface="Wingdings" panose="05000000000000000000" pitchFamily="2" charset="2"/>
              <a:buChar char="v"/>
            </a:pPr>
            <a:endParaRPr lang="en-US" sz="2800" dirty="0"/>
          </a:p>
          <a:p>
            <a:pPr algn="just"/>
            <a:endParaRPr lang="en-US" sz="2800" dirty="0">
              <a:solidFill>
                <a:srgbClr val="007774"/>
              </a:solidFill>
              <a:latin typeface="Century Gothic" panose="020B0502020202020204" pitchFamily="34" charset="0"/>
              <a:ea typeface="Tahoma" panose="020B0604030504040204" pitchFamily="34" charset="0"/>
              <a:cs typeface="Tahoma" panose="020B0604030504040204" pitchFamily="34" charset="0"/>
            </a:endParaRPr>
          </a:p>
        </p:txBody>
      </p:sp>
      <p:sp>
        <p:nvSpPr>
          <p:cNvPr id="4" name="Hexagon 13"/>
          <p:cNvSpPr/>
          <p:nvPr/>
        </p:nvSpPr>
        <p:spPr bwMode="auto">
          <a:xfrm>
            <a:off x="1160803" y="188007"/>
            <a:ext cx="9870393" cy="1059677"/>
          </a:xfrm>
          <a:prstGeom prst="hexagon">
            <a:avLst/>
          </a:prstGeom>
          <a:solidFill>
            <a:srgbClr val="007774"/>
          </a:solidFill>
          <a:ln w="19050">
            <a:solidFill>
              <a:schemeClr val="bg1"/>
            </a:solidFill>
            <a:round/>
          </a:ln>
        </p:spPr>
        <p:txBody>
          <a:bodyPr rot="0" spcFirstLastPara="0" vert="horz" wrap="square" lIns="91440" tIns="45720" rIns="91440" bIns="45720" anchor="ctr" anchorCtr="1"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lumMod val="95000"/>
                  </a:prstClr>
                </a:solidFill>
                <a:effectLst/>
                <a:uLnTx/>
                <a:uFillTx/>
                <a:latin typeface="Tahoma" panose="020B0604030504040204" pitchFamily="34" charset="0"/>
                <a:ea typeface="Tahoma" panose="020B0604030504040204" pitchFamily="34" charset="0"/>
                <a:cs typeface="Tahoma" panose="020B0604030504040204" pitchFamily="34" charset="0"/>
                <a:sym typeface="字魂36号-正文宋楷" panose="02000000000000000000" pitchFamily="2" charset="-122"/>
              </a:rPr>
              <a:t>IMPORTANCE OF ALIGNMENT AND CASCADING OBJECTIVES</a:t>
            </a:r>
          </a:p>
        </p:txBody>
      </p:sp>
    </p:spTree>
    <p:extLst>
      <p:ext uri="{BB962C8B-B14F-4D97-AF65-F5344CB8AC3E}">
        <p14:creationId xmlns:p14="http://schemas.microsoft.com/office/powerpoint/2010/main" val="2495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1833"/>
            <a:ext cx="9144000" cy="905853"/>
          </a:xfrm>
        </p:spPr>
        <p:txBody>
          <a:bodyPr>
            <a:normAutofit fontScale="90000"/>
          </a:bodyPr>
          <a:lstStyle/>
          <a:p>
            <a:endParaRPr lang="en-US" dirty="0"/>
          </a:p>
        </p:txBody>
      </p:sp>
      <p:sp>
        <p:nvSpPr>
          <p:cNvPr id="3" name="Subtitle 2"/>
          <p:cNvSpPr>
            <a:spLocks noGrp="1"/>
          </p:cNvSpPr>
          <p:nvPr>
            <p:ph type="subTitle" idx="1"/>
          </p:nvPr>
        </p:nvSpPr>
        <p:spPr>
          <a:xfrm>
            <a:off x="204481" y="1642369"/>
            <a:ext cx="11783038" cy="4935985"/>
          </a:xfrm>
        </p:spPr>
        <p:txBody>
          <a:bodyPr>
            <a:noAutofit/>
          </a:bodyPr>
          <a:lstStyle/>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Clarity of Purpose:</a:t>
            </a:r>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Job objectives provide employees with a clear understanding of what is expected of them. This align individuals' efforts with organizational goals, ensuring that everyone is moving in the same direction.</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Performance Measurement:</a:t>
            </a:r>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Objectives serve as benchmarks for evaluating performance. Employees and their supervisors can assess progress, identify achievements, and address areas that may need improvement during performance reviews.</a:t>
            </a:r>
          </a:p>
          <a:p>
            <a:pPr algn="just"/>
            <a:endParaRPr lang="en-US" sz="2800" dirty="0">
              <a:solidFill>
                <a:srgbClr val="007774"/>
              </a:solidFill>
              <a:latin typeface="Century Gothic" panose="020B0502020202020204" pitchFamily="34" charset="0"/>
              <a:ea typeface="Tahoma" panose="020B0604030504040204" pitchFamily="34" charset="0"/>
              <a:cs typeface="Tahoma" panose="020B0604030504040204" pitchFamily="34" charset="0"/>
            </a:endParaRPr>
          </a:p>
        </p:txBody>
      </p:sp>
      <p:sp>
        <p:nvSpPr>
          <p:cNvPr id="4" name="Hexagon 13"/>
          <p:cNvSpPr/>
          <p:nvPr/>
        </p:nvSpPr>
        <p:spPr bwMode="auto">
          <a:xfrm>
            <a:off x="1364989" y="150920"/>
            <a:ext cx="10104960" cy="1132111"/>
          </a:xfrm>
          <a:prstGeom prst="hexagon">
            <a:avLst/>
          </a:prstGeom>
          <a:solidFill>
            <a:srgbClr val="007774"/>
          </a:solidFill>
          <a:ln w="19050">
            <a:solidFill>
              <a:schemeClr val="bg1"/>
            </a:solidFill>
            <a:round/>
          </a:ln>
        </p:spPr>
        <p:txBody>
          <a:bodyPr rot="0" spcFirstLastPara="0" vert="horz" wrap="square" lIns="91440" tIns="45720" rIns="91440" bIns="45720" anchor="ctr" anchorCtr="1" forceAA="0" compatLnSpc="1">
            <a:noAutofit/>
          </a:bodyPr>
          <a:lstStyle/>
          <a:p>
            <a:pPr algn="ctr"/>
            <a:r>
              <a:rPr lang="en-US" altLang="zh-CN" sz="4000" b="1" dirty="0">
                <a:solidFill>
                  <a:prstClr val="white">
                    <a:lumMod val="95000"/>
                  </a:prstClr>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IMPORTANCE OF JOB OBJECTIVE SETTING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1833"/>
            <a:ext cx="9144000" cy="905853"/>
          </a:xfrm>
        </p:spPr>
        <p:txBody>
          <a:bodyPr>
            <a:normAutofit fontScale="90000"/>
          </a:bodyPr>
          <a:lstStyle/>
          <a:p>
            <a:endParaRPr lang="en-US" dirty="0"/>
          </a:p>
        </p:txBody>
      </p:sp>
      <p:sp>
        <p:nvSpPr>
          <p:cNvPr id="3" name="Subtitle 2"/>
          <p:cNvSpPr>
            <a:spLocks noGrp="1"/>
          </p:cNvSpPr>
          <p:nvPr>
            <p:ph type="subTitle" idx="1"/>
          </p:nvPr>
        </p:nvSpPr>
        <p:spPr>
          <a:xfrm>
            <a:off x="675117" y="1401510"/>
            <a:ext cx="11280449" cy="5204387"/>
          </a:xfrm>
        </p:spPr>
        <p:txBody>
          <a:bodyPr>
            <a:normAutofit/>
          </a:bodyPr>
          <a:lstStyle/>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Motivation and Engagement:</a:t>
            </a:r>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When Staff understand how their work contributes to the overall success of the organization, they are more likely to be engaged and committed to their tasks.</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Resource Allocation:</a:t>
            </a:r>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Organizations can allocate time, financial and human resource more effectively when they have a clear understanding of the tasks and goals each role is expected to accomplish.</a:t>
            </a:r>
          </a:p>
          <a:p>
            <a:pPr algn="just"/>
            <a:endParaRPr lang="en-US" dirty="0">
              <a:latin typeface="Century Gothic" panose="020B0502020202020204" pitchFamily="34" charset="0"/>
            </a:endParaRPr>
          </a:p>
        </p:txBody>
      </p:sp>
      <p:sp>
        <p:nvSpPr>
          <p:cNvPr id="4" name="Hexagon 13"/>
          <p:cNvSpPr/>
          <p:nvPr/>
        </p:nvSpPr>
        <p:spPr bwMode="auto">
          <a:xfrm>
            <a:off x="1160803" y="188007"/>
            <a:ext cx="9870393" cy="1059677"/>
          </a:xfrm>
          <a:prstGeom prst="hexagon">
            <a:avLst/>
          </a:prstGeom>
          <a:solidFill>
            <a:srgbClr val="007774"/>
          </a:solidFill>
          <a:ln w="19050">
            <a:solidFill>
              <a:schemeClr val="bg1"/>
            </a:solidFill>
            <a:round/>
          </a:ln>
        </p:spPr>
        <p:txBody>
          <a:bodyPr rot="0" spcFirstLastPara="0" vert="horz" wrap="square" lIns="91440" tIns="45720" rIns="91440" bIns="45720" anchor="ctr" anchorCtr="1" forceAA="0" compatLnSpc="1">
            <a:noAutofit/>
          </a:bodyPr>
          <a:lstStyle/>
          <a:p>
            <a:pPr algn="ctr"/>
            <a:r>
              <a:rPr lang="en-US" altLang="zh-CN" sz="4000" b="1" dirty="0">
                <a:solidFill>
                  <a:prstClr val="white">
                    <a:lumMod val="95000"/>
                  </a:prstClr>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IMPORTANCE OF JOB… Cont’d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rPr>
              <a:t>2</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2" name="矩形 1"/>
          <p:cNvSpPr/>
          <p:nvPr/>
        </p:nvSpPr>
        <p:spPr>
          <a:xfrm>
            <a:off x="0" y="246743"/>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p:cNvSpPr/>
          <p:nvPr/>
        </p:nvSpPr>
        <p:spPr>
          <a:xfrm>
            <a:off x="646971" y="246743"/>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4" name="Title 1"/>
          <p:cNvSpPr txBox="1"/>
          <p:nvPr/>
        </p:nvSpPr>
        <p:spPr>
          <a:xfrm>
            <a:off x="1754563" y="268645"/>
            <a:ext cx="9843541" cy="9475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Learning Objectives</a:t>
            </a:r>
          </a:p>
        </p:txBody>
      </p:sp>
      <p:sp>
        <p:nvSpPr>
          <p:cNvPr id="6" name="Content Placeholder 2"/>
          <p:cNvSpPr txBox="1"/>
          <p:nvPr/>
        </p:nvSpPr>
        <p:spPr>
          <a:xfrm>
            <a:off x="2146440" y="1460332"/>
            <a:ext cx="9059786" cy="947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At the end of the session, participants will be able to:</a:t>
            </a:r>
          </a:p>
        </p:txBody>
      </p:sp>
      <p:pic>
        <p:nvPicPr>
          <p:cNvPr id="7" name="Picture 6"/>
          <p:cNvPicPr>
            <a:picLocks noChangeAspect="1"/>
          </p:cNvPicPr>
          <p:nvPr/>
        </p:nvPicPr>
        <p:blipFill>
          <a:blip r:embed="rId3"/>
          <a:stretch>
            <a:fillRect/>
          </a:stretch>
        </p:blipFill>
        <p:spPr>
          <a:xfrm>
            <a:off x="99600" y="2105899"/>
            <a:ext cx="2024047" cy="2054530"/>
          </a:xfrm>
          <a:prstGeom prst="rect">
            <a:avLst/>
          </a:prstGeom>
        </p:spPr>
      </p:pic>
      <p:sp>
        <p:nvSpPr>
          <p:cNvPr id="9" name="Content Placeholder 2"/>
          <p:cNvSpPr txBox="1"/>
          <p:nvPr/>
        </p:nvSpPr>
        <p:spPr>
          <a:xfrm>
            <a:off x="2369289" y="2434058"/>
            <a:ext cx="9615188" cy="6160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500"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identify the importance of strategic alignment of individual goals to organizational goals;</a:t>
            </a:r>
          </a:p>
        </p:txBody>
      </p:sp>
      <p:sp>
        <p:nvSpPr>
          <p:cNvPr id="10" name="Content Placeholder 2"/>
          <p:cNvSpPr txBox="1"/>
          <p:nvPr/>
        </p:nvSpPr>
        <p:spPr>
          <a:xfrm>
            <a:off x="2266545" y="3501957"/>
            <a:ext cx="9815208" cy="974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learn how to categorize deliverables under Presidential Priorities, MDA Operational Goals, and Service-Wide Key Result Areas (KRAs); and</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500" b="0" i="0" u="none" strike="noStrike" kern="1200" cap="none" spc="0" normalizeH="0" baseline="0" noProof="0" dirty="0">
              <a:ln>
                <a:noFill/>
              </a:ln>
              <a:solidFill>
                <a:schemeClr val="tx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2500" b="0" i="0" u="none" strike="noStrike" kern="1200" cap="none" spc="0" normalizeH="0" baseline="0" noProof="0" dirty="0">
              <a:ln>
                <a:noFill/>
              </a:ln>
              <a:solidFill>
                <a:schemeClr val="tx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defRPr/>
            </a:pPr>
            <a:endParaRPr kumimoji="0" lang="en-US" sz="2500" b="0" i="0" u="none" strike="noStrike" kern="1200" cap="none" spc="0" normalizeH="0" baseline="0" noProof="0" dirty="0">
              <a:ln>
                <a:noFill/>
              </a:ln>
              <a:solidFill>
                <a:schemeClr val="tx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Content Placeholder 2"/>
          <p:cNvSpPr txBox="1"/>
          <p:nvPr/>
        </p:nvSpPr>
        <p:spPr>
          <a:xfrm>
            <a:off x="2266545" y="4928692"/>
            <a:ext cx="9717932" cy="11044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solidFill>
                  <a:schemeClr val="tx1">
                    <a:lumMod val="95000"/>
                  </a:schemeClr>
                </a:solidFill>
                <a:latin typeface="Tahoma" panose="020B0604030504040204" pitchFamily="34" charset="0"/>
                <a:ea typeface="Tahoma" panose="020B0604030504040204" pitchFamily="34" charset="0"/>
                <a:cs typeface="Tahoma" panose="020B0604030504040204" pitchFamily="34" charset="0"/>
              </a:rPr>
              <a:t>acquire hands-on experience in applying templates and tools for cascading job objectives and performance targets effectively.</a:t>
            </a:r>
            <a:endParaRPr kumimoji="0" lang="en-US" b="0" i="0" u="none" strike="noStrike" kern="1200" cap="none" spc="0" normalizeH="0" baseline="0" noProof="0" dirty="0">
              <a:ln>
                <a:noFill/>
              </a:ln>
              <a:solidFill>
                <a:schemeClr val="tx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b="0" i="0" u="none" strike="noStrike" kern="1200" cap="none" spc="0" normalizeH="0" baseline="0" noProof="0" dirty="0">
              <a:ln>
                <a:noFill/>
              </a:ln>
              <a:solidFill>
                <a:schemeClr val="tx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v"/>
              <a:defRPr/>
            </a:pPr>
            <a:endParaRPr kumimoji="0" lang="en-US" b="0" i="0" u="none" strike="noStrike" kern="1200" cap="none" spc="0" normalizeH="0" baseline="0" noProof="0" dirty="0">
              <a:ln>
                <a:noFill/>
              </a:ln>
              <a:solidFill>
                <a:schemeClr val="tx1">
                  <a:lumMod val="9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4A89-A585-0D73-6F82-2DBF06EA0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D3F2B6-5E42-5089-7B3B-BE1CC3136B76}"/>
              </a:ext>
            </a:extLst>
          </p:cNvPr>
          <p:cNvSpPr>
            <a:spLocks noGrp="1"/>
          </p:cNvSpPr>
          <p:nvPr>
            <p:ph type="ctrTitle"/>
          </p:nvPr>
        </p:nvSpPr>
        <p:spPr>
          <a:xfrm>
            <a:off x="1524000" y="341833"/>
            <a:ext cx="9144000" cy="905853"/>
          </a:xfrm>
        </p:spPr>
        <p:txBody>
          <a:bodyPr>
            <a:normAutofit fontScale="90000"/>
          </a:bodyPr>
          <a:lstStyle/>
          <a:p>
            <a:endParaRPr lang="en-US" dirty="0"/>
          </a:p>
        </p:txBody>
      </p:sp>
      <p:sp>
        <p:nvSpPr>
          <p:cNvPr id="3" name="Subtitle 2">
            <a:extLst>
              <a:ext uri="{FF2B5EF4-FFF2-40B4-BE49-F238E27FC236}">
                <a16:creationId xmlns:a16="http://schemas.microsoft.com/office/drawing/2014/main" id="{194CB3A6-A231-F301-08C7-5D1D8755E60B}"/>
              </a:ext>
            </a:extLst>
          </p:cNvPr>
          <p:cNvSpPr>
            <a:spLocks noGrp="1"/>
          </p:cNvSpPr>
          <p:nvPr>
            <p:ph type="subTitle" idx="1"/>
          </p:nvPr>
        </p:nvSpPr>
        <p:spPr>
          <a:xfrm>
            <a:off x="675117" y="1401510"/>
            <a:ext cx="11280449" cy="5204387"/>
          </a:xfrm>
        </p:spPr>
        <p:txBody>
          <a:bodyPr>
            <a:normAutofit lnSpcReduction="10000"/>
          </a:bodyPr>
          <a:lstStyle/>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Professional / Career Development:</a:t>
            </a:r>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Job objectives are instrumental in identifying areas for professional growth. When employees know what is expected of them in the short and long term, they can proactively seek opportunities to develop skills and competencies that align with their objectives.</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Alignment with Organizational Goals:</a:t>
            </a:r>
            <a:endParaRPr lang="en-US" sz="2800" dirty="0">
              <a:latin typeface="Arial" panose="020B0604020202020204" pitchFamily="34" charset="0"/>
              <a:cs typeface="Arial" panose="020B0604020202020204" pitchFamily="34" charset="0"/>
            </a:endParaRPr>
          </a:p>
          <a:p>
            <a:pPr lvl="1"/>
            <a:r>
              <a:rPr lang="en-US" sz="2800" dirty="0">
                <a:latin typeface="Arial" panose="020B0604020202020204" pitchFamily="34" charset="0"/>
                <a:cs typeface="Arial" panose="020B0604020202020204" pitchFamily="34" charset="0"/>
              </a:rPr>
              <a:t>Setting job objectives ensures that individual goals align with the broader objectives of the organization. This alignment is crucial for achieving a cohesive and unified effort toward the overall mission and vision of the organization, private or public.</a:t>
            </a:r>
          </a:p>
          <a:p>
            <a:pPr marL="457200" indent="-457200" algn="just">
              <a:buFont typeface="Arial" panose="020B0604020202020204" pitchFamily="34" charset="0"/>
              <a:buChar char="•"/>
            </a:pPr>
            <a:endParaRPr lang="en-US" dirty="0">
              <a:latin typeface="Century Gothic" panose="020B0502020202020204" pitchFamily="34" charset="0"/>
            </a:endParaRPr>
          </a:p>
        </p:txBody>
      </p:sp>
      <p:sp>
        <p:nvSpPr>
          <p:cNvPr id="4" name="Hexagon 13">
            <a:extLst>
              <a:ext uri="{FF2B5EF4-FFF2-40B4-BE49-F238E27FC236}">
                <a16:creationId xmlns:a16="http://schemas.microsoft.com/office/drawing/2014/main" id="{BEA6573F-93C3-D84B-F048-A02B4EF761CB}"/>
              </a:ext>
            </a:extLst>
          </p:cNvPr>
          <p:cNvSpPr/>
          <p:nvPr/>
        </p:nvSpPr>
        <p:spPr bwMode="auto">
          <a:xfrm>
            <a:off x="1160803" y="188007"/>
            <a:ext cx="9870393" cy="1059677"/>
          </a:xfrm>
          <a:prstGeom prst="hexagon">
            <a:avLst/>
          </a:prstGeom>
          <a:solidFill>
            <a:srgbClr val="007774"/>
          </a:solidFill>
          <a:ln w="19050">
            <a:solidFill>
              <a:schemeClr val="bg1"/>
            </a:solidFill>
            <a:round/>
          </a:ln>
        </p:spPr>
        <p:txBody>
          <a:bodyPr rot="0" spcFirstLastPara="0" vert="horz" wrap="square" lIns="91440" tIns="45720" rIns="91440" bIns="45720" anchor="ctr" anchorCtr="1" forceAA="0" compatLnSpc="1">
            <a:noAutofit/>
          </a:bodyPr>
          <a:lstStyle/>
          <a:p>
            <a:pPr algn="ctr"/>
            <a:r>
              <a:rPr lang="en-US" altLang="zh-CN" sz="4000" b="1" dirty="0">
                <a:solidFill>
                  <a:prstClr val="white">
                    <a:lumMod val="95000"/>
                  </a:prstClr>
                </a:solidFill>
                <a:latin typeface="Arial" panose="020B0604020202020204" pitchFamily="34" charset="0"/>
                <a:ea typeface="Tahoma" panose="020B0604030504040204" pitchFamily="34" charset="0"/>
                <a:cs typeface="Arial" panose="020B0604020202020204" pitchFamily="34" charset="0"/>
                <a:sym typeface="字魂36号-正文宋楷" panose="02000000000000000000" pitchFamily="2" charset="-122"/>
              </a:rPr>
              <a:t>IMPORTANCE OF JOB… Cont’d</a:t>
            </a:r>
          </a:p>
        </p:txBody>
      </p:sp>
    </p:spTree>
    <p:extLst>
      <p:ext uri="{BB962C8B-B14F-4D97-AF65-F5344CB8AC3E}">
        <p14:creationId xmlns:p14="http://schemas.microsoft.com/office/powerpoint/2010/main" val="19336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Content Placeholder 2">
            <a:extLst>
              <a:ext uri="{FF2B5EF4-FFF2-40B4-BE49-F238E27FC236}">
                <a16:creationId xmlns:a16="http://schemas.microsoft.com/office/drawing/2014/main" id="{8D88258E-5ADD-B34D-9C6D-B4CE9CF7BC33}"/>
              </a:ext>
            </a:extLst>
          </p:cNvPr>
          <p:cNvSpPr txBox="1">
            <a:spLocks noChangeArrowheads="1"/>
          </p:cNvSpPr>
          <p:nvPr/>
        </p:nvSpPr>
        <p:spPr bwMode="auto">
          <a:xfrm>
            <a:off x="627018" y="969144"/>
            <a:ext cx="11020696" cy="5403948"/>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Box 2">
            <a:extLst>
              <a:ext uri="{FF2B5EF4-FFF2-40B4-BE49-F238E27FC236}">
                <a16:creationId xmlns:a16="http://schemas.microsoft.com/office/drawing/2014/main" id="{0295806F-B609-4C8C-96B6-AB8FB4DAF7BC}"/>
              </a:ext>
            </a:extLst>
          </p:cNvPr>
          <p:cNvSpPr txBox="1">
            <a:spLocks noChangeArrowheads="1"/>
          </p:cNvSpPr>
          <p:nvPr/>
        </p:nvSpPr>
        <p:spPr bwMode="auto">
          <a:xfrm>
            <a:off x="2304661" y="261258"/>
            <a:ext cx="7069547"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74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474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474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endParaRPr lang="en-GB" altLang="en-US" sz="4000" b="1" dirty="0">
              <a:solidFill>
                <a:prstClr val="black"/>
              </a:solidFill>
              <a:latin typeface="Century Gothic" panose="020B0502020202020204" pitchFamily="34" charset="0"/>
            </a:endParaRPr>
          </a:p>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endParaRPr lang="en-GB" altLang="en-US" sz="4000" b="1" dirty="0">
              <a:solidFill>
                <a:prstClr val="black"/>
              </a:solidFill>
              <a:latin typeface="Century Gothic" panose="020B0502020202020204" pitchFamily="34" charset="0"/>
            </a:endParaRPr>
          </a:p>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endParaRPr lang="en-GB" altLang="en-US" sz="4000" b="1" dirty="0">
              <a:solidFill>
                <a:prstClr val="black"/>
              </a:solidFill>
              <a:latin typeface="Century Gothic" panose="020B0502020202020204" pitchFamily="34" charset="0"/>
            </a:endParaRPr>
          </a:p>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r>
              <a:rPr lang="en-GB" altLang="en-US" sz="5400" b="1" dirty="0">
                <a:solidFill>
                  <a:srgbClr val="FF0000"/>
                </a:solidFill>
                <a:latin typeface="Century Gothic" panose="020B0502020202020204" pitchFamily="34" charset="0"/>
              </a:rPr>
              <a:t>KEY TERMINOLOGIES</a:t>
            </a:r>
            <a:endParaRPr kumimoji="0" lang="en-GB" altLang="en-US" sz="5400" b="1" i="0" u="none" strike="noStrike" kern="1200" cap="none" spc="0" normalizeH="0" baseline="0" noProof="0" dirty="0">
              <a:ln>
                <a:noFill/>
              </a:ln>
              <a:solidFill>
                <a:srgbClr val="FF0000"/>
              </a:solidFill>
              <a:effectLst/>
              <a:uLnTx/>
              <a:uFillTx/>
              <a:latin typeface="Century Gothic" panose="020B0502020202020204" pitchFamily="34" charset="0"/>
            </a:endParaRPr>
          </a:p>
        </p:txBody>
      </p:sp>
      <p:sp>
        <p:nvSpPr>
          <p:cNvPr id="9" name="Slide Number Placeholder 1">
            <a:extLst>
              <a:ext uri="{FF2B5EF4-FFF2-40B4-BE49-F238E27FC236}">
                <a16:creationId xmlns:a16="http://schemas.microsoft.com/office/drawing/2014/main" id="{E06ED036-49A8-4970-94DD-9A95896999AD}"/>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21</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spTree>
    <p:extLst>
      <p:ext uri="{BB962C8B-B14F-4D97-AF65-F5344CB8AC3E}">
        <p14:creationId xmlns:p14="http://schemas.microsoft.com/office/powerpoint/2010/main" val="3016506480"/>
      </p:ext>
    </p:extLst>
  </p:cSld>
  <p:clrMapOvr>
    <a:masterClrMapping/>
  </p:clrMapOvr>
  <p:transition>
    <p:pull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Content Placeholder 2">
            <a:extLst>
              <a:ext uri="{FF2B5EF4-FFF2-40B4-BE49-F238E27FC236}">
                <a16:creationId xmlns:a16="http://schemas.microsoft.com/office/drawing/2014/main" id="{8D88258E-5ADD-B34D-9C6D-B4CE9CF7BC33}"/>
              </a:ext>
            </a:extLst>
          </p:cNvPr>
          <p:cNvSpPr txBox="1">
            <a:spLocks noChangeArrowheads="1"/>
          </p:cNvSpPr>
          <p:nvPr/>
        </p:nvSpPr>
        <p:spPr bwMode="auto">
          <a:xfrm>
            <a:off x="627018" y="969144"/>
            <a:ext cx="11020696" cy="5403948"/>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Most important areas of responsibility that an individual needs to focus on to achieve results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Example : </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en-US" sz="3600" b="1" dirty="0">
                <a:solidFill>
                  <a:srgbClr val="7030A0"/>
                </a:solidFill>
                <a:latin typeface="Century Gothic" panose="020B0502020202020204" pitchFamily="34" charset="0"/>
              </a:rPr>
              <a:t>Transportation safety</a:t>
            </a:r>
            <a:endParaRPr kumimoji="0" lang="en-US"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en-US" sz="3600" b="1" dirty="0">
                <a:solidFill>
                  <a:srgbClr val="7030A0"/>
                </a:solidFill>
                <a:latin typeface="Century Gothic" panose="020B0502020202020204" pitchFamily="34" charset="0"/>
              </a:rPr>
              <a:t>Infrastructure development</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en-US" sz="3600" b="1" dirty="0">
                <a:solidFill>
                  <a:srgbClr val="7030A0"/>
                </a:solidFill>
                <a:latin typeface="Century Gothic" panose="020B0502020202020204" pitchFamily="34" charset="0"/>
              </a:rPr>
              <a:t>Regulatory framework compliance</a:t>
            </a:r>
            <a:endParaRPr kumimoji="0" lang="en-US"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lang="en-US" sz="3600" b="1" noProof="0" dirty="0">
                <a:solidFill>
                  <a:srgbClr val="7030A0"/>
                </a:solidFill>
                <a:latin typeface="Century Gothic" panose="020B0502020202020204" pitchFamily="34" charset="0"/>
              </a:rPr>
              <a:t>Public transportation services</a:t>
            </a:r>
          </a:p>
          <a:p>
            <a:pPr marL="457200" marR="0" lvl="1" indent="0" algn="l" defTabSz="914400" rtl="0" eaLnBrk="1" fontAlgn="auto" latinLnBrk="0" hangingPunct="1">
              <a:lnSpc>
                <a:spcPct val="150000"/>
              </a:lnSpc>
              <a:spcBef>
                <a:spcPts val="500"/>
              </a:spcBef>
              <a:spcAft>
                <a:spcPts val="0"/>
              </a:spcAft>
              <a:buClrTx/>
              <a:buSzTx/>
              <a:buNone/>
              <a:tabLst/>
              <a:defRPr/>
            </a:pPr>
            <a:endParaRPr kumimoji="0" lang="en-US" sz="36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Box 2">
            <a:extLst>
              <a:ext uri="{FF2B5EF4-FFF2-40B4-BE49-F238E27FC236}">
                <a16:creationId xmlns:a16="http://schemas.microsoft.com/office/drawing/2014/main" id="{0295806F-B609-4C8C-96B6-AB8FB4DAF7BC}"/>
              </a:ext>
            </a:extLst>
          </p:cNvPr>
          <p:cNvSpPr txBox="1">
            <a:spLocks noChangeArrowheads="1"/>
          </p:cNvSpPr>
          <p:nvPr/>
        </p:nvSpPr>
        <p:spPr bwMode="auto">
          <a:xfrm>
            <a:off x="2304661" y="261258"/>
            <a:ext cx="70695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74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474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474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GB" alt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Key Result Areas (KRAs)</a:t>
            </a:r>
          </a:p>
        </p:txBody>
      </p:sp>
      <p:sp>
        <p:nvSpPr>
          <p:cNvPr id="9" name="Slide Number Placeholder 1">
            <a:extLst>
              <a:ext uri="{FF2B5EF4-FFF2-40B4-BE49-F238E27FC236}">
                <a16:creationId xmlns:a16="http://schemas.microsoft.com/office/drawing/2014/main" id="{E06ED036-49A8-4970-94DD-9A95896999AD}"/>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22</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spTree>
    <p:extLst>
      <p:ext uri="{BB962C8B-B14F-4D97-AF65-F5344CB8AC3E}">
        <p14:creationId xmlns:p14="http://schemas.microsoft.com/office/powerpoint/2010/main" val="541536789"/>
      </p:ext>
    </p:extLst>
  </p:cSld>
  <p:clrMapOvr>
    <a:masterClrMapping/>
  </p:clrMapOvr>
  <p:transition>
    <p:pull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CCF907F-D9EF-40CF-8A07-323FCE0DA2C9}"/>
              </a:ext>
            </a:extLst>
          </p:cNvPr>
          <p:cNvSpPr txBox="1">
            <a:spLocks noChangeArrowheads="1"/>
          </p:cNvSpPr>
          <p:nvPr/>
        </p:nvSpPr>
        <p:spPr bwMode="auto">
          <a:xfrm>
            <a:off x="914400" y="620495"/>
            <a:ext cx="1026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74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474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474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black"/>
                </a:solidFill>
                <a:effectLst/>
                <a:uLnTx/>
                <a:uFillTx/>
                <a:latin typeface="Calibri"/>
                <a:ea typeface="+mn-ea"/>
                <a:cs typeface="+mn-cs"/>
              </a:rPr>
              <a:t>Another Example</a:t>
            </a:r>
          </a:p>
        </p:txBody>
      </p:sp>
      <p:sp>
        <p:nvSpPr>
          <p:cNvPr id="7" name="Slide Number Placeholder 1">
            <a:extLst>
              <a:ext uri="{FF2B5EF4-FFF2-40B4-BE49-F238E27FC236}">
                <a16:creationId xmlns:a16="http://schemas.microsoft.com/office/drawing/2014/main" id="{C96BD8D6-5061-405A-BCC2-8764D1F4DC8A}"/>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23</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sp>
        <p:nvSpPr>
          <p:cNvPr id="3" name="TextBox 2">
            <a:extLst>
              <a:ext uri="{FF2B5EF4-FFF2-40B4-BE49-F238E27FC236}">
                <a16:creationId xmlns:a16="http://schemas.microsoft.com/office/drawing/2014/main" id="{807BD33A-8626-364E-9F3A-F97E00BDBAAE}"/>
              </a:ext>
            </a:extLst>
          </p:cNvPr>
          <p:cNvSpPr txBox="1"/>
          <p:nvPr/>
        </p:nvSpPr>
        <p:spPr>
          <a:xfrm>
            <a:off x="289248" y="1296955"/>
            <a:ext cx="6869197" cy="59708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Improve Governance for Effective Service Delivery in the </a:t>
            </a:r>
            <a:r>
              <a:rPr kumimoji="0" lang="en-US" sz="2400" b="0" i="0" u="none" strike="noStrike" kern="1200" cap="none" spc="0" normalizeH="0" baseline="0" noProof="0" dirty="0" err="1">
                <a:ln>
                  <a:noFill/>
                </a:ln>
                <a:solidFill>
                  <a:srgbClr val="00B050"/>
                </a:solidFill>
                <a:effectLst/>
                <a:uLnTx/>
                <a:uFillTx/>
                <a:latin typeface="Arial Narrow" panose="020B0606020202030204" pitchFamily="34" charset="0"/>
                <a:ea typeface="+mn-ea"/>
                <a:cs typeface="+mn-cs"/>
              </a:rPr>
              <a:t>FMoT</a:t>
            </a:r>
            <a:endParaRPr kumimoji="0" lang="en-US" sz="24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Engage with stakeholders, including the public, transportation</a:t>
            </a:r>
            <a:r>
              <a:rPr kumimoji="0" lang="en-US" sz="2400" b="0" i="0" u="none" strike="noStrike" kern="1200" cap="none" spc="0" normalizeH="0" noProof="0" dirty="0">
                <a:ln>
                  <a:noFill/>
                </a:ln>
                <a:solidFill>
                  <a:srgbClr val="FF0000"/>
                </a:solidFill>
                <a:effectLst/>
                <a:uLnTx/>
                <a:uFillTx/>
                <a:latin typeface="Arial Narrow" panose="020B0606020202030204" pitchFamily="34" charset="0"/>
                <a:ea typeface="+mn-ea"/>
                <a:cs typeface="+mn-cs"/>
              </a:rPr>
              <a:t> operators, and other government agencies ,to ensure that their needs and concerns are addressed.</a:t>
            </a:r>
            <a:endParaRPr kumimoji="0" lang="en-US" sz="2400" b="0"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Implement the personnel performance management system of the Federal government to promote accountability in public service delivery.</a:t>
            </a: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lang="en-US" sz="2400" dirty="0">
                <a:solidFill>
                  <a:srgbClr val="00B050"/>
                </a:solidFill>
                <a:latin typeface="Calibri"/>
              </a:rPr>
              <a:t>develop and implement emergency response plans to ensure effective response to transportation-related </a:t>
            </a:r>
            <a:r>
              <a:rPr lang="en-US" sz="2400" dirty="0" err="1">
                <a:solidFill>
                  <a:srgbClr val="00B050"/>
                </a:solidFill>
                <a:latin typeface="Calibri"/>
              </a:rPr>
              <a:t>emergencied</a:t>
            </a:r>
            <a:r>
              <a:rPr lang="en-US" sz="2400" dirty="0">
                <a:solidFill>
                  <a:srgbClr val="00B050"/>
                </a:solidFill>
                <a:latin typeface="Calibri"/>
              </a:rPr>
              <a:t> and disasters.</a:t>
            </a:r>
            <a:endParaRPr kumimoji="0" lang="en-US" sz="2400" b="0" i="0" u="none" strike="noStrike" kern="1200" cap="none" spc="0" normalizeH="0" baseline="0" noProof="0" dirty="0">
              <a:ln>
                <a:noFill/>
              </a:ln>
              <a:solidFill>
                <a:srgbClr val="00B05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r>
              <a:rPr lang="en-US" sz="2400" dirty="0">
                <a:solidFill>
                  <a:prstClr val="black"/>
                </a:solidFill>
                <a:latin typeface="Arial Narrow" panose="020B0606020202030204" pitchFamily="34" charset="0"/>
              </a:rPr>
              <a:t>Conduct research and development to improve transportation infrastructure , </a:t>
            </a:r>
            <a:r>
              <a:rPr lang="en-US" sz="2400" dirty="0" err="1">
                <a:solidFill>
                  <a:prstClr val="black"/>
                </a:solidFill>
                <a:latin typeface="Arial Narrow" panose="020B0606020202030204" pitchFamily="34" charset="0"/>
              </a:rPr>
              <a:t>services,and</a:t>
            </a:r>
            <a:r>
              <a:rPr lang="en-US" sz="2400" dirty="0">
                <a:solidFill>
                  <a:prstClr val="black"/>
                </a:solidFill>
                <a:latin typeface="Arial Narrow" panose="020B0606020202030204" pitchFamily="34" charset="0"/>
              </a:rPr>
              <a:t> technologies.</a:t>
            </a:r>
            <a:endParaRPr kumimoji="0" lang="en-US" sz="24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a:p>
            <a:pPr marL="342900" marR="0" lvl="0" indent="-342900" algn="l" defTabSz="914400" rtl="0" eaLnBrk="1" fontAlgn="auto" latinLnBrk="0" hangingPunct="1">
              <a:lnSpc>
                <a:spcPct val="100000"/>
              </a:lnSpc>
              <a:spcBef>
                <a:spcPts val="600"/>
              </a:spcBef>
              <a:spcAft>
                <a:spcPts val="600"/>
              </a:spcAft>
              <a:buClrTx/>
              <a:buSzTx/>
              <a:buFont typeface="+mj-lt"/>
              <a:buAutoNum type="arabicPeriod"/>
              <a:tabLst/>
              <a:defRPr/>
            </a:pPr>
            <a:endParaRPr kumimoji="0" lang="en-US" sz="20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p:txBody>
      </p:sp>
      <p:sp>
        <p:nvSpPr>
          <p:cNvPr id="6" name="Content Placeholder 5">
            <a:extLst>
              <a:ext uri="{FF2B5EF4-FFF2-40B4-BE49-F238E27FC236}">
                <a16:creationId xmlns:a16="http://schemas.microsoft.com/office/drawing/2014/main" id="{8765FF72-F41C-7E98-6F4C-EDACB0C3BB92}"/>
              </a:ext>
            </a:extLst>
          </p:cNvPr>
          <p:cNvSpPr>
            <a:spLocks noGrp="1"/>
          </p:cNvSpPr>
          <p:nvPr>
            <p:ph sz="half" idx="2"/>
          </p:nvPr>
        </p:nvSpPr>
        <p:spPr>
          <a:xfrm>
            <a:off x="7554684" y="1205270"/>
            <a:ext cx="4472476" cy="5016758"/>
          </a:xfrm>
          <a:noFill/>
        </p:spPr>
        <p:txBody>
          <a:bodyPr wrap="square" rtlCol="0">
            <a:spAutoFit/>
          </a:bodyPr>
          <a:lstStyle/>
          <a:p>
            <a:pPr marL="342900" indent="-342900">
              <a:lnSpc>
                <a:spcPct val="100000"/>
              </a:lnSpc>
              <a:spcBef>
                <a:spcPts val="600"/>
              </a:spcBef>
              <a:spcAft>
                <a:spcPts val="600"/>
              </a:spcAft>
              <a:buFont typeface="+mj-lt"/>
              <a:buAutoNum type="arabicPeriod"/>
            </a:pPr>
            <a:r>
              <a:rPr lang="en-US" sz="2400" b="1" dirty="0">
                <a:solidFill>
                  <a:srgbClr val="00B050"/>
                </a:solidFill>
                <a:latin typeface="Arial Narrow" panose="020B0606020202030204" pitchFamily="34" charset="0"/>
              </a:rPr>
              <a:t>Governance &amp; Service Delivery</a:t>
            </a:r>
          </a:p>
          <a:p>
            <a:pPr marL="342900" indent="-342900">
              <a:lnSpc>
                <a:spcPct val="100000"/>
              </a:lnSpc>
              <a:spcBef>
                <a:spcPts val="600"/>
              </a:spcBef>
              <a:spcAft>
                <a:spcPts val="600"/>
              </a:spcAft>
              <a:buFont typeface="+mj-lt"/>
              <a:buAutoNum type="arabicPeriod"/>
            </a:pPr>
            <a:endParaRPr lang="en-US" sz="2400" b="1" dirty="0">
              <a:solidFill>
                <a:srgbClr val="00B050"/>
              </a:solidFill>
              <a:latin typeface="Arial Narrow" panose="020B0606020202030204" pitchFamily="34" charset="0"/>
            </a:endParaRPr>
          </a:p>
          <a:p>
            <a:pPr marL="342900" indent="-342900">
              <a:lnSpc>
                <a:spcPct val="100000"/>
              </a:lnSpc>
              <a:spcBef>
                <a:spcPts val="600"/>
              </a:spcBef>
              <a:spcAft>
                <a:spcPts val="600"/>
              </a:spcAft>
              <a:buFont typeface="+mj-lt"/>
              <a:buAutoNum type="arabicPeriod"/>
            </a:pPr>
            <a:r>
              <a:rPr lang="en-US" sz="2400" b="1" dirty="0">
                <a:solidFill>
                  <a:srgbClr val="FF0000"/>
                </a:solidFill>
                <a:latin typeface="Arial Narrow" panose="020B0606020202030204" pitchFamily="34" charset="0"/>
              </a:rPr>
              <a:t>Stakeholders Engagement</a:t>
            </a:r>
          </a:p>
          <a:p>
            <a:pPr marL="342900" indent="-342900">
              <a:lnSpc>
                <a:spcPct val="100000"/>
              </a:lnSpc>
              <a:spcBef>
                <a:spcPts val="600"/>
              </a:spcBef>
              <a:spcAft>
                <a:spcPts val="600"/>
              </a:spcAft>
              <a:buFont typeface="+mj-lt"/>
              <a:buAutoNum type="arabicPeriod"/>
            </a:pPr>
            <a:endParaRPr lang="en-US" sz="2400" b="1" dirty="0">
              <a:solidFill>
                <a:srgbClr val="FF0000"/>
              </a:solidFill>
              <a:latin typeface="Arial Narrow" panose="020B0606020202030204" pitchFamily="34" charset="0"/>
            </a:endParaRPr>
          </a:p>
          <a:p>
            <a:pPr marL="342900" indent="-342900">
              <a:lnSpc>
                <a:spcPct val="100000"/>
              </a:lnSpc>
              <a:spcBef>
                <a:spcPts val="600"/>
              </a:spcBef>
              <a:spcAft>
                <a:spcPts val="600"/>
              </a:spcAft>
              <a:buFont typeface="+mj-lt"/>
              <a:buAutoNum type="arabicPeriod"/>
            </a:pPr>
            <a:r>
              <a:rPr lang="en-US" sz="2400" b="1" dirty="0">
                <a:latin typeface="Arial Narrow" panose="020B0606020202030204" pitchFamily="34" charset="0"/>
              </a:rPr>
              <a:t>PMS Implementation</a:t>
            </a:r>
          </a:p>
          <a:p>
            <a:pPr marL="342900" indent="-342900">
              <a:lnSpc>
                <a:spcPct val="100000"/>
              </a:lnSpc>
              <a:spcBef>
                <a:spcPts val="600"/>
              </a:spcBef>
              <a:spcAft>
                <a:spcPts val="600"/>
              </a:spcAft>
              <a:buFont typeface="+mj-lt"/>
              <a:buAutoNum type="arabicPeriod"/>
            </a:pPr>
            <a:endParaRPr lang="en-US" sz="2400" b="1" dirty="0">
              <a:latin typeface="Arial Narrow" panose="020B0606020202030204" pitchFamily="34" charset="0"/>
            </a:endParaRPr>
          </a:p>
          <a:p>
            <a:pPr marL="342900" indent="-342900">
              <a:lnSpc>
                <a:spcPct val="100000"/>
              </a:lnSpc>
              <a:spcBef>
                <a:spcPts val="600"/>
              </a:spcBef>
              <a:spcAft>
                <a:spcPts val="600"/>
              </a:spcAft>
              <a:buFont typeface="+mj-lt"/>
              <a:buAutoNum type="arabicPeriod"/>
            </a:pPr>
            <a:r>
              <a:rPr lang="en-US" sz="2400" b="1" dirty="0">
                <a:solidFill>
                  <a:srgbClr val="00B050"/>
                </a:solidFill>
                <a:latin typeface="Arial Narrow" panose="020B0606020202030204" pitchFamily="34" charset="0"/>
              </a:rPr>
              <a:t>Emergency response and planning</a:t>
            </a:r>
          </a:p>
          <a:p>
            <a:pPr marL="342900" indent="-342900">
              <a:lnSpc>
                <a:spcPct val="100000"/>
              </a:lnSpc>
              <a:spcBef>
                <a:spcPts val="600"/>
              </a:spcBef>
              <a:spcAft>
                <a:spcPts val="600"/>
              </a:spcAft>
              <a:buFont typeface="+mj-lt"/>
              <a:buAutoNum type="arabicPeriod"/>
            </a:pPr>
            <a:endParaRPr lang="en-US" sz="2400" b="1" dirty="0">
              <a:solidFill>
                <a:srgbClr val="00B050"/>
              </a:solidFill>
              <a:latin typeface="Arial Narrow" panose="020B0606020202030204" pitchFamily="34" charset="0"/>
            </a:endParaRPr>
          </a:p>
          <a:p>
            <a:pPr marL="342900" indent="-342900">
              <a:lnSpc>
                <a:spcPct val="100000"/>
              </a:lnSpc>
              <a:spcBef>
                <a:spcPts val="600"/>
              </a:spcBef>
              <a:spcAft>
                <a:spcPts val="600"/>
              </a:spcAft>
              <a:buFont typeface="+mj-lt"/>
              <a:buAutoNum type="arabicPeriod"/>
            </a:pPr>
            <a:r>
              <a:rPr lang="en-US" sz="2400" b="1" dirty="0">
                <a:latin typeface="Arial Narrow" panose="020B0606020202030204" pitchFamily="34" charset="0"/>
              </a:rPr>
              <a:t>Research and development</a:t>
            </a:r>
          </a:p>
        </p:txBody>
      </p:sp>
    </p:spTree>
    <p:extLst>
      <p:ext uri="{BB962C8B-B14F-4D97-AF65-F5344CB8AC3E}">
        <p14:creationId xmlns:p14="http://schemas.microsoft.com/office/powerpoint/2010/main" val="364204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rot="18974478">
            <a:off x="-335285" y="-305859"/>
            <a:ext cx="1831761" cy="1881812"/>
            <a:chOff x="-678329" y="-676986"/>
            <a:chExt cx="1345619" cy="1340124"/>
          </a:xfrm>
        </p:grpSpPr>
        <p:sp>
          <p:nvSpPr>
            <p:cNvPr id="92" name="椭圆 3"/>
            <p:cNvSpPr/>
            <p:nvPr/>
          </p:nvSpPr>
          <p:spPr>
            <a:xfrm>
              <a:off x="-672834" y="-676986"/>
              <a:ext cx="1340124" cy="1340124"/>
            </a:xfrm>
            <a:prstGeom prst="ellipse">
              <a:avLst/>
            </a:prstGeom>
            <a:solidFill>
              <a:schemeClr val="bg1"/>
            </a:solidFill>
            <a:ln w="76200">
              <a:solidFill>
                <a:schemeClr val="bg1"/>
              </a:solidFill>
            </a:ln>
            <a:effectLst>
              <a:outerShdw blurRad="660400" dist="406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3" name="椭圆 4"/>
            <p:cNvSpPr/>
            <p:nvPr/>
          </p:nvSpPr>
          <p:spPr>
            <a:xfrm>
              <a:off x="-678329" y="-676986"/>
              <a:ext cx="1340124" cy="1329064"/>
            </a:xfrm>
            <a:prstGeom prst="ellipse">
              <a:avLst/>
            </a:prstGeom>
            <a:solidFill>
              <a:srgbClr val="333F50"/>
            </a:solidFill>
            <a:ln>
              <a:noFill/>
            </a:ln>
            <a:effectLst>
              <a:innerShdw blurRad="482600" dist="749300" dir="18900000">
                <a:schemeClr val="bg2">
                  <a:lumMod val="25000"/>
                  <a:alpha val="4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grpSp>
      <p:sp>
        <p:nvSpPr>
          <p:cNvPr id="9" name="Oval 8"/>
          <p:cNvSpPr/>
          <p:nvPr/>
        </p:nvSpPr>
        <p:spPr>
          <a:xfrm>
            <a:off x="3331753" y="4086225"/>
            <a:ext cx="3924300" cy="3924300"/>
          </a:xfrm>
          <a:prstGeom prst="ellipse">
            <a:avLst/>
          </a:prstGeom>
          <a:solidFill>
            <a:srgbClr val="00777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8115300" y="-1295400"/>
            <a:ext cx="5467350" cy="5467350"/>
          </a:xfrm>
          <a:prstGeom prst="ellipse">
            <a:avLst/>
          </a:prstGeom>
          <a:solidFill>
            <a:srgbClr val="00777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353298" y="104007"/>
            <a:ext cx="11608905" cy="6480313"/>
          </a:xfrm>
          <a:prstGeom prst="rect">
            <a:avLst/>
          </a:prstGeom>
          <a:solidFill>
            <a:schemeClr val="bg1"/>
          </a:solidFill>
          <a:ln>
            <a:solidFill>
              <a:schemeClr val="bg1"/>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矩形 2"/>
          <p:cNvSpPr/>
          <p:nvPr/>
        </p:nvSpPr>
        <p:spPr>
          <a:xfrm>
            <a:off x="293101" y="372185"/>
            <a:ext cx="1707978" cy="462702"/>
          </a:xfrm>
          <a:prstGeom prst="rect">
            <a:avLst/>
          </a:prstGeom>
          <a:solidFill>
            <a:srgbClr val="007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字魂36号-正文宋楷" panose="02000000000000000000" pitchFamily="2" charset="-122"/>
            </a:endParaRPr>
          </a:p>
        </p:txBody>
      </p:sp>
      <p:sp>
        <p:nvSpPr>
          <p:cNvPr id="44" name="Title 1"/>
          <p:cNvSpPr txBox="1"/>
          <p:nvPr/>
        </p:nvSpPr>
        <p:spPr>
          <a:xfrm>
            <a:off x="2006258" y="398689"/>
            <a:ext cx="5989850" cy="4627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007774"/>
                </a:solidFill>
                <a:effectLst/>
                <a:uLnTx/>
                <a:uFillTx/>
                <a:latin typeface="Futura Md BT" panose="020B0602020204020303" pitchFamily="34" charset="0"/>
                <a:ea typeface="+mj-ea"/>
                <a:cs typeface="+mj-cs"/>
              </a:rPr>
              <a:t> </a:t>
            </a:r>
            <a:r>
              <a:rPr kumimoji="0" lang="en-US" sz="3600" b="1" i="0" u="none" strike="noStrike" kern="1200" cap="none" spc="0" normalizeH="0" baseline="0" noProof="0" dirty="0">
                <a:ln>
                  <a:noFill/>
                </a:ln>
                <a:solidFill>
                  <a:srgbClr val="007774"/>
                </a:solidFill>
                <a:effectLst/>
                <a:uLnTx/>
                <a:uFillTx/>
                <a:latin typeface="Century Gothic" panose="020B0502020202020204" pitchFamily="34" charset="0"/>
                <a:ea typeface="+mj-ea"/>
                <a:cs typeface="+mj-cs"/>
              </a:rPr>
              <a:t>KEY RESULT AREAs (KRAs)</a:t>
            </a:r>
            <a:r>
              <a:rPr kumimoji="0" lang="en-US" sz="2200" b="1" i="0" u="none" strike="noStrike" kern="1200" cap="none" spc="0" normalizeH="0" baseline="0" noProof="0" dirty="0">
                <a:ln>
                  <a:noFill/>
                </a:ln>
                <a:solidFill>
                  <a:srgbClr val="007774"/>
                </a:solidFill>
                <a:effectLst/>
                <a:uLnTx/>
                <a:uFillTx/>
                <a:latin typeface="Futura Md BT" panose="020B0602020204020303" pitchFamily="34" charset="0"/>
                <a:ea typeface="+mj-ea"/>
                <a:cs typeface="+mj-cs"/>
              </a:rPr>
              <a:t> </a:t>
            </a:r>
          </a:p>
        </p:txBody>
      </p:sp>
      <p:sp>
        <p:nvSpPr>
          <p:cNvPr id="24" name="Content Placeholder 2"/>
          <p:cNvSpPr txBox="1"/>
          <p:nvPr/>
        </p:nvSpPr>
        <p:spPr>
          <a:xfrm>
            <a:off x="353298" y="834887"/>
            <a:ext cx="11410809" cy="1397644"/>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panose="05000000000000000000"/>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panose="05020102010507070707"/>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panose="05000000000000000000"/>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panose="05000000000000000000"/>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panose="05020102010507070707"/>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4472C4"/>
              </a:buClr>
              <a:buSzPct val="70000"/>
              <a:buFont typeface="Wingdings" panose="05000000000000000000"/>
              <a:buNone/>
              <a:tabLst/>
              <a:defRPr/>
            </a:pPr>
            <a:endParaRPr kumimoji="0" lang="en-US" sz="1800" b="0" i="0" u="none" strike="noStrike" kern="1200" cap="none" spc="0" normalizeH="0" baseline="0" noProof="0" dirty="0">
              <a:ln>
                <a:noFill/>
              </a:ln>
              <a:solidFill>
                <a:srgbClr val="00777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ts val="600"/>
              </a:spcBef>
              <a:spcAft>
                <a:spcPts val="0"/>
              </a:spcAft>
              <a:buClr>
                <a:srgbClr val="4472C4"/>
              </a:buClr>
              <a:buSzPct val="70000"/>
              <a:buFont typeface="Wingdings" panose="05000000000000000000"/>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endParaRPr kumimoji="0" lang="en-US" sz="1800" b="0" i="0" u="none" strike="noStrike" kern="1200" cap="none" spc="0" normalizeH="0" baseline="0" noProof="0" dirty="0">
              <a:ln>
                <a:noFill/>
              </a:ln>
              <a:solidFill>
                <a:srgbClr val="007774"/>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p:cNvGrpSpPr/>
          <p:nvPr/>
        </p:nvGrpSpPr>
        <p:grpSpPr>
          <a:xfrm>
            <a:off x="401566" y="834887"/>
            <a:ext cx="11790434" cy="7109639"/>
            <a:chOff x="4177708" y="18666"/>
            <a:chExt cx="7570036" cy="6076093"/>
          </a:xfrm>
        </p:grpSpPr>
        <p:sp>
          <p:nvSpPr>
            <p:cNvPr id="26" name="矩形 4"/>
            <p:cNvSpPr/>
            <p:nvPr/>
          </p:nvSpPr>
          <p:spPr>
            <a:xfrm>
              <a:off x="4180114" y="18666"/>
              <a:ext cx="3366708" cy="4760485"/>
            </a:xfrm>
            <a:prstGeom prst="rect">
              <a:avLst/>
            </a:prstGeom>
            <a:solidFill>
              <a:srgbClr val="005E5C"/>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27" name="矩形 5"/>
            <p:cNvSpPr/>
            <p:nvPr/>
          </p:nvSpPr>
          <p:spPr>
            <a:xfrm>
              <a:off x="7800179" y="135599"/>
              <a:ext cx="3947565" cy="4352760"/>
            </a:xfrm>
            <a:prstGeom prst="rect">
              <a:avLst/>
            </a:prstGeom>
            <a:solidFill>
              <a:schemeClr val="bg1"/>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28" name="TextBox 27"/>
            <p:cNvSpPr txBox="1"/>
            <p:nvPr/>
          </p:nvSpPr>
          <p:spPr>
            <a:xfrm>
              <a:off x="4177708" y="18666"/>
              <a:ext cx="3120818" cy="50239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NOTE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KRAs should be a minimum of 3 and maximum of 7 KRAs for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7752788" y="18666"/>
              <a:ext cx="3845778" cy="6076093"/>
            </a:xfrm>
            <a:prstGeom prst="rect">
              <a:avLst/>
            </a:prstGeom>
            <a:noFill/>
          </p:spPr>
          <p:txBody>
            <a:bodyPr wrap="square">
              <a:spAutoFit/>
            </a:bodyPr>
            <a:lstStyle/>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Data Management and Documentation</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Training and Development</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Approvals</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Policy Development</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Quality Assurance</a:t>
              </a:r>
            </a:p>
            <a:p>
              <a:pPr marL="342900" marR="0" lvl="0" indent="-342900" algn="l" defTabSz="914400" rtl="0" eaLnBrk="1" fontAlgn="auto" latinLnBrk="0" hangingPunct="1">
                <a:lnSpc>
                  <a:spcPct val="250000"/>
                </a:lnSpc>
                <a:spcBef>
                  <a:spcPts val="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Voucher Preparation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9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rot="18974478">
            <a:off x="-335285" y="-305859"/>
            <a:ext cx="1831761" cy="1881812"/>
            <a:chOff x="-678329" y="-676986"/>
            <a:chExt cx="1345619" cy="1340124"/>
          </a:xfrm>
        </p:grpSpPr>
        <p:sp>
          <p:nvSpPr>
            <p:cNvPr id="92" name="椭圆 3"/>
            <p:cNvSpPr/>
            <p:nvPr/>
          </p:nvSpPr>
          <p:spPr>
            <a:xfrm>
              <a:off x="-672834" y="-676986"/>
              <a:ext cx="1340124" cy="1340124"/>
            </a:xfrm>
            <a:prstGeom prst="ellipse">
              <a:avLst/>
            </a:prstGeom>
            <a:solidFill>
              <a:schemeClr val="bg1"/>
            </a:solidFill>
            <a:ln w="76200">
              <a:solidFill>
                <a:schemeClr val="bg1"/>
              </a:solidFill>
            </a:ln>
            <a:effectLst>
              <a:outerShdw blurRad="660400" dist="406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3" name="椭圆 4"/>
            <p:cNvSpPr/>
            <p:nvPr/>
          </p:nvSpPr>
          <p:spPr>
            <a:xfrm>
              <a:off x="-678329" y="-676986"/>
              <a:ext cx="1340124" cy="1329064"/>
            </a:xfrm>
            <a:prstGeom prst="ellipse">
              <a:avLst/>
            </a:prstGeom>
            <a:solidFill>
              <a:srgbClr val="333F50"/>
            </a:solidFill>
            <a:ln>
              <a:noFill/>
            </a:ln>
            <a:effectLst>
              <a:innerShdw blurRad="482600" dist="749300" dir="18900000">
                <a:schemeClr val="bg2">
                  <a:lumMod val="25000"/>
                  <a:alpha val="4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grpSp>
      <p:sp>
        <p:nvSpPr>
          <p:cNvPr id="5" name="Rectangle 4"/>
          <p:cNvSpPr/>
          <p:nvPr/>
        </p:nvSpPr>
        <p:spPr>
          <a:xfrm>
            <a:off x="-1317826" y="-1425964"/>
            <a:ext cx="11608905" cy="6480313"/>
          </a:xfrm>
          <a:prstGeom prst="rect">
            <a:avLst/>
          </a:prstGeom>
          <a:solidFill>
            <a:schemeClr val="bg1"/>
          </a:solidFill>
          <a:ln>
            <a:solidFill>
              <a:schemeClr val="bg1"/>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矩形 2"/>
          <p:cNvSpPr/>
          <p:nvPr/>
        </p:nvSpPr>
        <p:spPr>
          <a:xfrm>
            <a:off x="293101" y="372185"/>
            <a:ext cx="1707978" cy="462702"/>
          </a:xfrm>
          <a:prstGeom prst="rect">
            <a:avLst/>
          </a:prstGeom>
          <a:solidFill>
            <a:srgbClr val="007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字魂36号-正文宋楷" panose="02000000000000000000" pitchFamily="2" charset="-122"/>
            </a:endParaRPr>
          </a:p>
        </p:txBody>
      </p:sp>
      <p:sp>
        <p:nvSpPr>
          <p:cNvPr id="44" name="Title 1"/>
          <p:cNvSpPr txBox="1"/>
          <p:nvPr/>
        </p:nvSpPr>
        <p:spPr>
          <a:xfrm>
            <a:off x="2006258" y="131975"/>
            <a:ext cx="6157354" cy="8263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774"/>
                </a:solidFill>
                <a:effectLst/>
                <a:uLnTx/>
                <a:uFillTx/>
                <a:latin typeface="Futura Md BT" panose="020B0602020204020303" pitchFamily="34" charset="0"/>
                <a:ea typeface="+mj-ea"/>
                <a:cs typeface="+mj-cs"/>
              </a:rPr>
              <a:t>OBJECTIVES</a:t>
            </a:r>
          </a:p>
        </p:txBody>
      </p:sp>
      <p:grpSp>
        <p:nvGrpSpPr>
          <p:cNvPr id="68" name="Group 67"/>
          <p:cNvGrpSpPr/>
          <p:nvPr/>
        </p:nvGrpSpPr>
        <p:grpSpPr>
          <a:xfrm>
            <a:off x="459484" y="1814192"/>
            <a:ext cx="11471264" cy="4808026"/>
            <a:chOff x="4180114" y="1135487"/>
            <a:chExt cx="8344440" cy="3753029"/>
          </a:xfrm>
        </p:grpSpPr>
        <p:sp>
          <p:nvSpPr>
            <p:cNvPr id="69" name="矩形 4"/>
            <p:cNvSpPr/>
            <p:nvPr/>
          </p:nvSpPr>
          <p:spPr>
            <a:xfrm>
              <a:off x="4180114" y="1135487"/>
              <a:ext cx="3952164" cy="3643663"/>
            </a:xfrm>
            <a:prstGeom prst="rect">
              <a:avLst/>
            </a:prstGeom>
            <a:solidFill>
              <a:schemeClr val="bg1"/>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71" name="矩形 5"/>
            <p:cNvSpPr/>
            <p:nvPr/>
          </p:nvSpPr>
          <p:spPr>
            <a:xfrm flipH="1">
              <a:off x="12355945" y="1244853"/>
              <a:ext cx="168609" cy="3643663"/>
            </a:xfrm>
            <a:prstGeom prst="rect">
              <a:avLst/>
            </a:prstGeom>
            <a:solidFill>
              <a:srgbClr val="006866"/>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72" name="TextBox 71"/>
            <p:cNvSpPr txBox="1"/>
            <p:nvPr/>
          </p:nvSpPr>
          <p:spPr>
            <a:xfrm>
              <a:off x="4601506" y="1247560"/>
              <a:ext cx="7600241" cy="333937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1" u="none" strike="noStrike" kern="1200" cap="none" spc="0" normalizeH="0" baseline="0" noProof="0" dirty="0">
                  <a:ln>
                    <a:noFill/>
                  </a:ln>
                  <a:solidFill>
                    <a:prstClr val="black"/>
                  </a:solidFill>
                  <a:effectLst/>
                  <a:uLnTx/>
                  <a:uFillTx/>
                  <a:latin typeface="Century Gothic" panose="020B0502020202020204" pitchFamily="34" charset="0"/>
                  <a:ea typeface="Tahoma" pitchFamily="34" charset="0"/>
                  <a:cs typeface="Tahoma" pitchFamily="34" charset="0"/>
                </a:rPr>
                <a:t>Used to define the specific outcomes that individuals or teams are responsible for achieving within a given time period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866"/>
                  </a:solidFill>
                  <a:effectLst/>
                  <a:uLnTx/>
                  <a:uFillTx/>
                  <a:latin typeface="Century Gothic" panose="020B0502020202020204" pitchFamily="34" charset="0"/>
                  <a:ea typeface="Tahoma" panose="020B0604030504040204" pitchFamily="34" charset="0"/>
                  <a:cs typeface="Tahoma" panose="020B060403050404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1"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When writing objectives, use action-oriented Verbs which describe what needs to be done to achieve the objectives. </a:t>
              </a:r>
              <a:r>
                <a:rPr kumimoji="0" lang="en-US" sz="3200" b="0" i="1"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e.g</a:t>
              </a:r>
              <a:r>
                <a:rPr kumimoji="0" lang="en-US" sz="3200" b="0" i="1"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Prepare, review, coordinate </a:t>
              </a:r>
              <a:r>
                <a:rPr kumimoji="0" lang="en-US" sz="3200" b="0" i="1" u="none" strike="noStrike" kern="1200" cap="none" spc="0" normalizeH="0" baseline="0" noProof="0" dirty="0" err="1">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etc</a:t>
              </a:r>
              <a:endParaRPr kumimoji="0" lang="en-US" sz="3200" b="0" i="1"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866"/>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p:cNvSpPr txBox="1"/>
          <p:nvPr/>
        </p:nvSpPr>
        <p:spPr>
          <a:xfrm>
            <a:off x="7978655" y="2045142"/>
            <a:ext cx="437193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6271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rot="18974478">
            <a:off x="-335285" y="-305859"/>
            <a:ext cx="1831761" cy="1881812"/>
            <a:chOff x="-678329" y="-676986"/>
            <a:chExt cx="1345619" cy="1340124"/>
          </a:xfrm>
        </p:grpSpPr>
        <p:sp>
          <p:nvSpPr>
            <p:cNvPr id="92" name="椭圆 3"/>
            <p:cNvSpPr/>
            <p:nvPr/>
          </p:nvSpPr>
          <p:spPr>
            <a:xfrm>
              <a:off x="-672834" y="-676986"/>
              <a:ext cx="1340124" cy="1340124"/>
            </a:xfrm>
            <a:prstGeom prst="ellipse">
              <a:avLst/>
            </a:prstGeom>
            <a:solidFill>
              <a:schemeClr val="bg1"/>
            </a:solidFill>
            <a:ln w="76200">
              <a:solidFill>
                <a:schemeClr val="bg1"/>
              </a:solidFill>
            </a:ln>
            <a:effectLst>
              <a:outerShdw blurRad="660400" dist="406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3" name="椭圆 4"/>
            <p:cNvSpPr/>
            <p:nvPr/>
          </p:nvSpPr>
          <p:spPr>
            <a:xfrm>
              <a:off x="-678329" y="-676986"/>
              <a:ext cx="1340124" cy="1329064"/>
            </a:xfrm>
            <a:prstGeom prst="ellipse">
              <a:avLst/>
            </a:prstGeom>
            <a:solidFill>
              <a:srgbClr val="333F50"/>
            </a:solidFill>
            <a:ln>
              <a:noFill/>
            </a:ln>
            <a:effectLst>
              <a:innerShdw blurRad="482600" dist="749300" dir="18900000">
                <a:schemeClr val="bg2">
                  <a:lumMod val="25000"/>
                  <a:alpha val="4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grpSp>
      <p:sp>
        <p:nvSpPr>
          <p:cNvPr id="6" name="Oval 5"/>
          <p:cNvSpPr/>
          <p:nvPr/>
        </p:nvSpPr>
        <p:spPr>
          <a:xfrm>
            <a:off x="8115300" y="-1295400"/>
            <a:ext cx="5467350" cy="5467350"/>
          </a:xfrm>
          <a:prstGeom prst="ellipse">
            <a:avLst/>
          </a:prstGeom>
          <a:solidFill>
            <a:srgbClr val="00777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矩形 2"/>
          <p:cNvSpPr/>
          <p:nvPr/>
        </p:nvSpPr>
        <p:spPr>
          <a:xfrm>
            <a:off x="293101" y="372185"/>
            <a:ext cx="1707978" cy="462702"/>
          </a:xfrm>
          <a:prstGeom prst="rect">
            <a:avLst/>
          </a:prstGeom>
          <a:solidFill>
            <a:srgbClr val="007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字魂36号-正文宋楷" panose="02000000000000000000" pitchFamily="2" charset="-122"/>
            </a:endParaRPr>
          </a:p>
        </p:txBody>
      </p:sp>
      <p:sp>
        <p:nvSpPr>
          <p:cNvPr id="44" name="Title 1"/>
          <p:cNvSpPr txBox="1"/>
          <p:nvPr/>
        </p:nvSpPr>
        <p:spPr>
          <a:xfrm>
            <a:off x="2006258" y="398689"/>
            <a:ext cx="5989850" cy="5596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007774"/>
              </a:solidFill>
              <a:effectLst/>
              <a:uLnTx/>
              <a:uFillTx/>
              <a:latin typeface="Futura Md BT" panose="020B0602020204020303" pitchFamily="34" charset="0"/>
              <a:ea typeface="+mj-ea"/>
              <a:cs typeface="+mj-cs"/>
            </a:endParaRPr>
          </a:p>
        </p:txBody>
      </p:sp>
      <p:grpSp>
        <p:nvGrpSpPr>
          <p:cNvPr id="68" name="Group 67"/>
          <p:cNvGrpSpPr/>
          <p:nvPr/>
        </p:nvGrpSpPr>
        <p:grpSpPr>
          <a:xfrm>
            <a:off x="-4162272" y="107011"/>
            <a:ext cx="17354245" cy="6090980"/>
            <a:chOff x="4180114" y="1135487"/>
            <a:chExt cx="7380965" cy="3643663"/>
          </a:xfrm>
        </p:grpSpPr>
        <p:sp>
          <p:nvSpPr>
            <p:cNvPr id="69" name="矩形 4"/>
            <p:cNvSpPr/>
            <p:nvPr/>
          </p:nvSpPr>
          <p:spPr>
            <a:xfrm>
              <a:off x="4180114" y="1135487"/>
              <a:ext cx="3952164" cy="3643663"/>
            </a:xfrm>
            <a:prstGeom prst="rect">
              <a:avLst/>
            </a:prstGeom>
            <a:solidFill>
              <a:schemeClr val="bg1"/>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71" name="矩形 5"/>
            <p:cNvSpPr/>
            <p:nvPr/>
          </p:nvSpPr>
          <p:spPr>
            <a:xfrm>
              <a:off x="6087805" y="1135487"/>
              <a:ext cx="5473274" cy="3643663"/>
            </a:xfrm>
            <a:prstGeom prst="rect">
              <a:avLst/>
            </a:prstGeom>
            <a:solidFill>
              <a:srgbClr val="006866"/>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grpSp>
      <p:sp>
        <p:nvSpPr>
          <p:cNvPr id="16" name="TextBox 15"/>
          <p:cNvSpPr txBox="1"/>
          <p:nvPr/>
        </p:nvSpPr>
        <p:spPr>
          <a:xfrm>
            <a:off x="535021" y="301557"/>
            <a:ext cx="11381362" cy="49552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SMART OBJECTIVES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Specific</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outline in a clear statement precisely what is required.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Measurable</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include a measure to enable </a:t>
            </a:r>
            <a:r>
              <a:rPr kumimoji="0" lang="en-US" sz="2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organisations</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to monitor progress and to know when the objective has been achieved.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Achievable</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(or agreed) - objectives should be agreed by Managers and Employees to ensure commitment to them and also take responsibility for them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Realistic</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(or relevant) - focus on outcomes, rather than the means of achieving them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Time-bound</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(or time-bound) – agree the date by which the outcome must be achieved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0495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E2C79-BC50-DD5C-15AB-714797A7C98D}"/>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EB8A43E9-A030-6AD3-6090-DFD77928BCB5}"/>
              </a:ext>
            </a:extLst>
          </p:cNvPr>
          <p:cNvSpPr/>
          <p:nvPr/>
        </p:nvSpPr>
        <p:spPr>
          <a:xfrm>
            <a:off x="3331753" y="4086225"/>
            <a:ext cx="3924300" cy="3924300"/>
          </a:xfrm>
          <a:prstGeom prst="ellipse">
            <a:avLst/>
          </a:prstGeom>
          <a:solidFill>
            <a:srgbClr val="00777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C5728D4-B350-38EF-5187-55F12E3F5F5E}"/>
              </a:ext>
            </a:extLst>
          </p:cNvPr>
          <p:cNvSpPr/>
          <p:nvPr/>
        </p:nvSpPr>
        <p:spPr>
          <a:xfrm>
            <a:off x="8115300" y="-1295400"/>
            <a:ext cx="5467350" cy="5467350"/>
          </a:xfrm>
          <a:prstGeom prst="ellipse">
            <a:avLst/>
          </a:prstGeom>
          <a:solidFill>
            <a:srgbClr val="00777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C88D786-7E9E-9D45-14A6-D7DC27D8D7C0}"/>
              </a:ext>
            </a:extLst>
          </p:cNvPr>
          <p:cNvSpPr/>
          <p:nvPr/>
        </p:nvSpPr>
        <p:spPr>
          <a:xfrm>
            <a:off x="289994" y="102410"/>
            <a:ext cx="11608905" cy="6480313"/>
          </a:xfrm>
          <a:prstGeom prst="rect">
            <a:avLst/>
          </a:prstGeom>
          <a:solidFill>
            <a:schemeClr val="bg1"/>
          </a:solidFill>
          <a:ln>
            <a:solidFill>
              <a:schemeClr val="bg1"/>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矩形 2">
            <a:extLst>
              <a:ext uri="{FF2B5EF4-FFF2-40B4-BE49-F238E27FC236}">
                <a16:creationId xmlns:a16="http://schemas.microsoft.com/office/drawing/2014/main" id="{FE550F49-A48A-A4DC-CEB3-778AEDD86D28}"/>
              </a:ext>
            </a:extLst>
          </p:cNvPr>
          <p:cNvSpPr/>
          <p:nvPr/>
        </p:nvSpPr>
        <p:spPr>
          <a:xfrm>
            <a:off x="293101" y="372185"/>
            <a:ext cx="1707978" cy="462702"/>
          </a:xfrm>
          <a:prstGeom prst="rect">
            <a:avLst/>
          </a:prstGeom>
          <a:solidFill>
            <a:srgbClr val="007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字魂36号-正文宋楷" panose="02000000000000000000" pitchFamily="2" charset="-122"/>
            </a:endParaRPr>
          </a:p>
        </p:txBody>
      </p:sp>
      <p:sp>
        <p:nvSpPr>
          <p:cNvPr id="44" name="Title 1">
            <a:extLst>
              <a:ext uri="{FF2B5EF4-FFF2-40B4-BE49-F238E27FC236}">
                <a16:creationId xmlns:a16="http://schemas.microsoft.com/office/drawing/2014/main" id="{D21B264E-5C04-0C4D-D872-8098EAE4CFD1}"/>
              </a:ext>
            </a:extLst>
          </p:cNvPr>
          <p:cNvSpPr txBox="1"/>
          <p:nvPr/>
        </p:nvSpPr>
        <p:spPr>
          <a:xfrm>
            <a:off x="2006258" y="240847"/>
            <a:ext cx="5989850" cy="7174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SMART OBJECTIVES: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200" b="1" i="0" u="none" strike="noStrike" kern="1200" cap="none" spc="0" normalizeH="0" baseline="0" noProof="0" dirty="0">
              <a:ln>
                <a:noFill/>
              </a:ln>
              <a:solidFill>
                <a:srgbClr val="007774"/>
              </a:solidFill>
              <a:effectLst/>
              <a:uLnTx/>
              <a:uFillTx/>
              <a:latin typeface="Futura Md BT" panose="020B0602020204020303" pitchFamily="34" charset="0"/>
              <a:ea typeface="+mj-ea"/>
              <a:cs typeface="+mj-cs"/>
            </a:endParaRPr>
          </a:p>
        </p:txBody>
      </p:sp>
      <p:grpSp>
        <p:nvGrpSpPr>
          <p:cNvPr id="68" name="Group 67">
            <a:extLst>
              <a:ext uri="{FF2B5EF4-FFF2-40B4-BE49-F238E27FC236}">
                <a16:creationId xmlns:a16="http://schemas.microsoft.com/office/drawing/2014/main" id="{938F073F-543C-9459-F5CD-3F062E0B4B5E}"/>
              </a:ext>
            </a:extLst>
          </p:cNvPr>
          <p:cNvGrpSpPr/>
          <p:nvPr/>
        </p:nvGrpSpPr>
        <p:grpSpPr>
          <a:xfrm>
            <a:off x="470516" y="1089637"/>
            <a:ext cx="11163527" cy="5300572"/>
            <a:chOff x="4180114" y="1135487"/>
            <a:chExt cx="3952164" cy="3837194"/>
          </a:xfrm>
        </p:grpSpPr>
        <p:sp>
          <p:nvSpPr>
            <p:cNvPr id="69" name="矩形 4">
              <a:extLst>
                <a:ext uri="{FF2B5EF4-FFF2-40B4-BE49-F238E27FC236}">
                  <a16:creationId xmlns:a16="http://schemas.microsoft.com/office/drawing/2014/main" id="{D41332E9-B6C8-4188-2A7D-05C0A4E86B6E}"/>
                </a:ext>
              </a:extLst>
            </p:cNvPr>
            <p:cNvSpPr/>
            <p:nvPr/>
          </p:nvSpPr>
          <p:spPr>
            <a:xfrm>
              <a:off x="4180114" y="1135487"/>
              <a:ext cx="3952164" cy="3643663"/>
            </a:xfrm>
            <a:prstGeom prst="rect">
              <a:avLst/>
            </a:prstGeom>
            <a:solidFill>
              <a:schemeClr val="bg1"/>
            </a:solidFill>
            <a:ln>
              <a:noFill/>
            </a:ln>
            <a:effectLst>
              <a:outerShdw blurRad="381000" dist="292100" dir="8100000" algn="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72" name="TextBox 71">
              <a:extLst>
                <a:ext uri="{FF2B5EF4-FFF2-40B4-BE49-F238E27FC236}">
                  <a16:creationId xmlns:a16="http://schemas.microsoft.com/office/drawing/2014/main" id="{39A41EAF-7377-112B-4BE5-9E388C91A2D6}"/>
                </a:ext>
              </a:extLst>
            </p:cNvPr>
            <p:cNvSpPr txBox="1"/>
            <p:nvPr/>
          </p:nvSpPr>
          <p:spPr>
            <a:xfrm>
              <a:off x="4211071" y="1299170"/>
              <a:ext cx="3921207" cy="3673511"/>
            </a:xfrm>
            <a:prstGeom prst="rect">
              <a:avLst/>
            </a:prstGeom>
            <a:noFill/>
          </p:spPr>
          <p:txBody>
            <a:bodyPr wrap="square">
              <a:spAutoFit/>
            </a:bodyPr>
            <a:lstStyle/>
            <a:p>
              <a:pPr marR="0" lvl="0" algn="just" defTabSz="914400" rtl="0" eaLnBrk="1" fontAlgn="auto" latinLnBrk="0" hangingPunct="1">
                <a:lnSpc>
                  <a:spcPct val="107000"/>
                </a:lnSpc>
                <a:spcBef>
                  <a:spcPts val="0"/>
                </a:spcBef>
                <a:spcAft>
                  <a:spcPts val="800"/>
                </a:spcAft>
                <a:buClrTx/>
                <a:buSzTx/>
                <a:tabLst/>
                <a:defRPr/>
              </a:pPr>
              <a:endParaRPr kumimoji="0" lang="en-US" sz="2800" b="1" i="0" u="none" strike="noStrike" kern="100" cap="none" spc="0" normalizeH="0" baseline="0" noProof="0" dirty="0">
                <a:ln>
                  <a:noFill/>
                </a:ln>
                <a:solidFill>
                  <a:srgbClr val="0070C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rgbClr val="4472C4"/>
                  </a:solidFill>
                  <a:effectLst/>
                  <a:uLnTx/>
                  <a:uFillTx/>
                  <a:latin typeface="Arial Narrow" panose="020B0606020202030204" pitchFamily="34" charset="0"/>
                </a:rPr>
                <a:t>Achieve 100% compliance with regulatory standards in Railway Security and Safety in Nigeria by 31st December, 2025</a:t>
              </a:r>
              <a:r>
                <a:rPr kumimoji="0" lang="en-US" sz="3600" b="1" i="0" u="none" strike="noStrike" kern="1200" cap="none" spc="0" normalizeH="0" noProof="0" dirty="0">
                  <a:ln>
                    <a:noFill/>
                  </a:ln>
                  <a:solidFill>
                    <a:srgbClr val="4472C4"/>
                  </a:solidFill>
                  <a:effectLst/>
                  <a:uLnTx/>
                  <a:uFillTx/>
                  <a:latin typeface="Arial Narrow" panose="020B0606020202030204" pitchFamily="34" charset="0"/>
                </a:rPr>
                <a:t> in line with international best practice.</a:t>
              </a:r>
              <a:endParaRPr kumimoji="0" lang="en-US" sz="3600" b="1" i="0" u="none" strike="noStrike" kern="1200" cap="none" spc="0" normalizeH="0" baseline="0" noProof="0" dirty="0">
                <a:ln>
                  <a:noFill/>
                </a:ln>
                <a:solidFill>
                  <a:srgbClr val="4472C4"/>
                </a:solidFill>
                <a:effectLst/>
                <a:uLnTx/>
                <a:uFillTx/>
                <a:latin typeface="Arial Narrow" panose="020B060602020203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endParaRPr kumimoji="0" lang="en-US" sz="3600" b="1" i="0" u="none" strike="noStrike" kern="1200" cap="none" spc="0" normalizeH="0" baseline="0" noProof="0" dirty="0">
                <a:ln>
                  <a:noFill/>
                </a:ln>
                <a:solidFill>
                  <a:srgbClr val="4472C4"/>
                </a:solidFill>
                <a:effectLst/>
                <a:uLnTx/>
                <a:uFillTx/>
                <a:latin typeface="Arial Narrow" panose="020B060602020203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rgbClr val="FF0000"/>
                  </a:solidFill>
                  <a:effectLst/>
                  <a:uLnTx/>
                  <a:uFillTx/>
                  <a:latin typeface="Arial Narrow" panose="020B0606020202030204" pitchFamily="34" charset="0"/>
                </a:rPr>
                <a:t>Train all Directorate</a:t>
              </a:r>
              <a:r>
                <a:rPr kumimoji="0" lang="en-US" sz="3600" b="1" i="0" u="none" strike="noStrike" kern="1200" cap="none" spc="0" normalizeH="0" noProof="0" dirty="0">
                  <a:ln>
                    <a:noFill/>
                  </a:ln>
                  <a:solidFill>
                    <a:srgbClr val="FF0000"/>
                  </a:solidFill>
                  <a:effectLst/>
                  <a:uLnTx/>
                  <a:uFillTx/>
                  <a:latin typeface="Arial Narrow" panose="020B0606020202030204" pitchFamily="34" charset="0"/>
                </a:rPr>
                <a:t> Level Officers in the </a:t>
              </a:r>
              <a:r>
                <a:rPr kumimoji="0" lang="en-US" sz="3600" b="1" i="0" u="none" strike="noStrike" kern="1200" cap="none" spc="0" normalizeH="0" noProof="0" dirty="0" err="1">
                  <a:ln>
                    <a:noFill/>
                  </a:ln>
                  <a:solidFill>
                    <a:srgbClr val="FF0000"/>
                  </a:solidFill>
                  <a:effectLst/>
                  <a:uLnTx/>
                  <a:uFillTx/>
                  <a:latin typeface="Arial Narrow" panose="020B0606020202030204" pitchFamily="34" charset="0"/>
                </a:rPr>
                <a:t>FMoT</a:t>
              </a:r>
              <a:r>
                <a:rPr kumimoji="0" lang="en-US" sz="3600" b="1" i="0" u="none" strike="noStrike" kern="1200" cap="none" spc="0" normalizeH="0" baseline="0" noProof="0" dirty="0">
                  <a:ln>
                    <a:noFill/>
                  </a:ln>
                  <a:solidFill>
                    <a:srgbClr val="FF0000"/>
                  </a:solidFill>
                  <a:effectLst/>
                  <a:uLnTx/>
                  <a:uFillTx/>
                  <a:latin typeface="Arial Narrow" panose="020B0606020202030204" pitchFamily="34" charset="0"/>
                </a:rPr>
                <a:t> on the</a:t>
              </a:r>
              <a:r>
                <a:rPr kumimoji="0" lang="en-US" sz="3600" b="1" i="0" u="none" strike="noStrike" kern="1200" cap="none" spc="0" normalizeH="0" noProof="0" dirty="0">
                  <a:ln>
                    <a:noFill/>
                  </a:ln>
                  <a:solidFill>
                    <a:srgbClr val="FF0000"/>
                  </a:solidFill>
                  <a:effectLst/>
                  <a:uLnTx/>
                  <a:uFillTx/>
                  <a:latin typeface="Arial Narrow" panose="020B0606020202030204" pitchFamily="34" charset="0"/>
                </a:rPr>
                <a:t> new Performance Management System</a:t>
              </a:r>
              <a:r>
                <a:rPr kumimoji="0" lang="en-US" sz="3600" b="1" i="0" u="none" strike="noStrike" kern="1200" cap="none" spc="0" normalizeH="0" baseline="0" noProof="0" dirty="0">
                  <a:ln>
                    <a:noFill/>
                  </a:ln>
                  <a:solidFill>
                    <a:srgbClr val="FF0000"/>
                  </a:solidFill>
                  <a:effectLst/>
                  <a:uLnTx/>
                  <a:uFillTx/>
                  <a:latin typeface="Arial Narrow" panose="020B0606020202030204" pitchFamily="34" charset="0"/>
                </a:rPr>
                <a:t> by 30</a:t>
              </a:r>
              <a:r>
                <a:rPr kumimoji="0" lang="en-US" sz="3600" b="1" i="0" u="none" strike="noStrike" kern="1200" cap="none" spc="0" normalizeH="0" baseline="30000" noProof="0" dirty="0">
                  <a:ln>
                    <a:noFill/>
                  </a:ln>
                  <a:solidFill>
                    <a:srgbClr val="FF0000"/>
                  </a:solidFill>
                  <a:effectLst/>
                  <a:uLnTx/>
                  <a:uFillTx/>
                  <a:latin typeface="Arial Narrow" panose="020B0606020202030204" pitchFamily="34" charset="0"/>
                </a:rPr>
                <a:t>th</a:t>
              </a:r>
              <a:r>
                <a:rPr kumimoji="0" lang="en-US" sz="3600" b="1" i="0" u="none" strike="noStrike" kern="1200" cap="none" spc="0" normalizeH="0" baseline="0" noProof="0" dirty="0">
                  <a:ln>
                    <a:noFill/>
                  </a:ln>
                  <a:solidFill>
                    <a:srgbClr val="FF0000"/>
                  </a:solidFill>
                  <a:effectLst/>
                  <a:uLnTx/>
                  <a:uFillTx/>
                  <a:latin typeface="Arial Narrow" panose="020B0606020202030204" pitchFamily="34" charset="0"/>
                </a:rPr>
                <a:t> November, 2025.</a:t>
              </a:r>
              <a:endParaRPr kumimoji="0" lang="en-US" sz="3600" b="1" i="0" u="none" strike="noStrike" kern="100" cap="none" spc="0" normalizeH="0" baseline="0" noProof="0" dirty="0">
                <a:ln>
                  <a:noFill/>
                </a:ln>
                <a:solidFill>
                  <a:srgbClr val="FF000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866"/>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866"/>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5">
            <a:extLst>
              <a:ext uri="{FF2B5EF4-FFF2-40B4-BE49-F238E27FC236}">
                <a16:creationId xmlns:a16="http://schemas.microsoft.com/office/drawing/2014/main" id="{38897F06-8537-32C8-736D-3B1FCA1F021F}"/>
              </a:ext>
            </a:extLst>
          </p:cNvPr>
          <p:cNvSpPr txBox="1"/>
          <p:nvPr/>
        </p:nvSpPr>
        <p:spPr>
          <a:xfrm>
            <a:off x="7372455" y="372185"/>
            <a:ext cx="437193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SMART </a:t>
            </a:r>
            <a:r>
              <a:rPr kumimoji="0" lang="en-US" sz="1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OBJECTIVEby</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a:t>
            </a:r>
          </a:p>
        </p:txBody>
      </p:sp>
      <p:sp>
        <p:nvSpPr>
          <p:cNvPr id="3" name="Slide Number Placeholder 2">
            <a:extLst>
              <a:ext uri="{FF2B5EF4-FFF2-40B4-BE49-F238E27FC236}">
                <a16:creationId xmlns:a16="http://schemas.microsoft.com/office/drawing/2014/main" id="{515609FC-97E9-BE1F-A845-2C6246F033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85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80">
                                          <p:stCondLst>
                                            <p:cond delay="0"/>
                                          </p:stCondLst>
                                        </p:cTn>
                                        <p:tgtEl>
                                          <p:spTgt spid="68"/>
                                        </p:tgtEl>
                                      </p:cBhvr>
                                    </p:animEffect>
                                    <p:anim calcmode="lin" valueType="num">
                                      <p:cBhvr>
                                        <p:cTn id="8"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13" dur="26">
                                          <p:stCondLst>
                                            <p:cond delay="650"/>
                                          </p:stCondLst>
                                        </p:cTn>
                                        <p:tgtEl>
                                          <p:spTgt spid="68"/>
                                        </p:tgtEl>
                                      </p:cBhvr>
                                      <p:to x="100000" y="60000"/>
                                    </p:animScale>
                                    <p:animScale>
                                      <p:cBhvr>
                                        <p:cTn id="14" dur="166" decel="50000">
                                          <p:stCondLst>
                                            <p:cond delay="676"/>
                                          </p:stCondLst>
                                        </p:cTn>
                                        <p:tgtEl>
                                          <p:spTgt spid="68"/>
                                        </p:tgtEl>
                                      </p:cBhvr>
                                      <p:to x="100000" y="100000"/>
                                    </p:animScale>
                                    <p:animScale>
                                      <p:cBhvr>
                                        <p:cTn id="15" dur="26">
                                          <p:stCondLst>
                                            <p:cond delay="1312"/>
                                          </p:stCondLst>
                                        </p:cTn>
                                        <p:tgtEl>
                                          <p:spTgt spid="68"/>
                                        </p:tgtEl>
                                      </p:cBhvr>
                                      <p:to x="100000" y="80000"/>
                                    </p:animScale>
                                    <p:animScale>
                                      <p:cBhvr>
                                        <p:cTn id="16" dur="166" decel="50000">
                                          <p:stCondLst>
                                            <p:cond delay="1338"/>
                                          </p:stCondLst>
                                        </p:cTn>
                                        <p:tgtEl>
                                          <p:spTgt spid="68"/>
                                        </p:tgtEl>
                                      </p:cBhvr>
                                      <p:to x="100000" y="100000"/>
                                    </p:animScale>
                                    <p:animScale>
                                      <p:cBhvr>
                                        <p:cTn id="17" dur="26">
                                          <p:stCondLst>
                                            <p:cond delay="1642"/>
                                          </p:stCondLst>
                                        </p:cTn>
                                        <p:tgtEl>
                                          <p:spTgt spid="68"/>
                                        </p:tgtEl>
                                      </p:cBhvr>
                                      <p:to x="100000" y="90000"/>
                                    </p:animScale>
                                    <p:animScale>
                                      <p:cBhvr>
                                        <p:cTn id="18" dur="166" decel="50000">
                                          <p:stCondLst>
                                            <p:cond delay="1668"/>
                                          </p:stCondLst>
                                        </p:cTn>
                                        <p:tgtEl>
                                          <p:spTgt spid="68"/>
                                        </p:tgtEl>
                                      </p:cBhvr>
                                      <p:to x="100000" y="100000"/>
                                    </p:animScale>
                                    <p:animScale>
                                      <p:cBhvr>
                                        <p:cTn id="19" dur="26">
                                          <p:stCondLst>
                                            <p:cond delay="1808"/>
                                          </p:stCondLst>
                                        </p:cTn>
                                        <p:tgtEl>
                                          <p:spTgt spid="68"/>
                                        </p:tgtEl>
                                      </p:cBhvr>
                                      <p:to x="100000" y="95000"/>
                                    </p:animScale>
                                    <p:animScale>
                                      <p:cBhvr>
                                        <p:cTn id="20" dur="166" decel="50000">
                                          <p:stCondLst>
                                            <p:cond delay="1834"/>
                                          </p:stCondLst>
                                        </p:cTn>
                                        <p:tgtEl>
                                          <p:spTgt spid="6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rot="18974478">
            <a:off x="-335285" y="-305859"/>
            <a:ext cx="1831761" cy="1881812"/>
            <a:chOff x="-678329" y="-676986"/>
            <a:chExt cx="1345619" cy="1340124"/>
          </a:xfrm>
        </p:grpSpPr>
        <p:sp>
          <p:nvSpPr>
            <p:cNvPr id="92" name="椭圆 3"/>
            <p:cNvSpPr/>
            <p:nvPr/>
          </p:nvSpPr>
          <p:spPr>
            <a:xfrm>
              <a:off x="-672834" y="-676986"/>
              <a:ext cx="1340124" cy="1340124"/>
            </a:xfrm>
            <a:prstGeom prst="ellipse">
              <a:avLst/>
            </a:prstGeom>
            <a:solidFill>
              <a:schemeClr val="bg1"/>
            </a:solidFill>
            <a:ln w="76200">
              <a:solidFill>
                <a:schemeClr val="bg1"/>
              </a:solidFill>
            </a:ln>
            <a:effectLst>
              <a:outerShdw blurRad="660400" dist="406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sp>
          <p:nvSpPr>
            <p:cNvPr id="93" name="椭圆 4"/>
            <p:cNvSpPr/>
            <p:nvPr/>
          </p:nvSpPr>
          <p:spPr>
            <a:xfrm>
              <a:off x="-678329" y="-676986"/>
              <a:ext cx="1340124" cy="1329064"/>
            </a:xfrm>
            <a:prstGeom prst="ellipse">
              <a:avLst/>
            </a:prstGeom>
            <a:solidFill>
              <a:srgbClr val="333F50"/>
            </a:solidFill>
            <a:ln>
              <a:noFill/>
            </a:ln>
            <a:effectLst>
              <a:innerShdw blurRad="482600" dist="749300" dir="18900000">
                <a:schemeClr val="bg2">
                  <a:lumMod val="25000"/>
                  <a:alpha val="4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字魂59号-创粗黑" panose="00000500000000000000" pitchFamily="2" charset="-122"/>
              </a:endParaRPr>
            </a:p>
          </p:txBody>
        </p:sp>
      </p:grpSp>
      <p:sp>
        <p:nvSpPr>
          <p:cNvPr id="9" name="Oval 8"/>
          <p:cNvSpPr/>
          <p:nvPr/>
        </p:nvSpPr>
        <p:spPr>
          <a:xfrm>
            <a:off x="3331753" y="4086225"/>
            <a:ext cx="3924300" cy="3924300"/>
          </a:xfrm>
          <a:prstGeom prst="ellipse">
            <a:avLst/>
          </a:prstGeom>
          <a:solidFill>
            <a:srgbClr val="00777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p:nvPr/>
        </p:nvSpPr>
        <p:spPr>
          <a:xfrm>
            <a:off x="8115300" y="-1295400"/>
            <a:ext cx="5467350" cy="5467350"/>
          </a:xfrm>
          <a:prstGeom prst="ellipse">
            <a:avLst/>
          </a:prstGeom>
          <a:solidFill>
            <a:srgbClr val="00777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0" y="324090"/>
            <a:ext cx="11608905" cy="6480313"/>
          </a:xfrm>
          <a:prstGeom prst="rect">
            <a:avLst/>
          </a:prstGeom>
          <a:solidFill>
            <a:schemeClr val="bg1"/>
          </a:solidFill>
          <a:ln>
            <a:solidFill>
              <a:schemeClr val="bg1"/>
            </a:solid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矩形 2"/>
          <p:cNvSpPr/>
          <p:nvPr/>
        </p:nvSpPr>
        <p:spPr>
          <a:xfrm>
            <a:off x="293101" y="372185"/>
            <a:ext cx="1707978" cy="462702"/>
          </a:xfrm>
          <a:prstGeom prst="rect">
            <a:avLst/>
          </a:prstGeom>
          <a:solidFill>
            <a:srgbClr val="007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sym typeface="字魂36号-正文宋楷" panose="02000000000000000000" pitchFamily="2" charset="-122"/>
            </a:endParaRPr>
          </a:p>
        </p:txBody>
      </p:sp>
      <p:sp>
        <p:nvSpPr>
          <p:cNvPr id="44" name="Title 1"/>
          <p:cNvSpPr txBox="1"/>
          <p:nvPr/>
        </p:nvSpPr>
        <p:spPr>
          <a:xfrm>
            <a:off x="2006258" y="332429"/>
            <a:ext cx="5989850" cy="4627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007774"/>
                </a:solidFill>
                <a:effectLst/>
                <a:uLnTx/>
                <a:uFillTx/>
                <a:latin typeface="Futura Md BT" panose="020B0602020204020303" pitchFamily="34" charset="0"/>
                <a:ea typeface="+mj-ea"/>
                <a:cs typeface="+mj-cs"/>
              </a:rPr>
              <a:t>KEY PERFORMANCE INDICATORS (KPIs):</a:t>
            </a:r>
          </a:p>
        </p:txBody>
      </p:sp>
      <p:sp>
        <p:nvSpPr>
          <p:cNvPr id="40" name="TextBox 39"/>
          <p:cNvSpPr txBox="1"/>
          <p:nvPr/>
        </p:nvSpPr>
        <p:spPr>
          <a:xfrm>
            <a:off x="815788" y="1176251"/>
            <a:ext cx="6790960"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A KPI is a measurable value that demonstrates how effectively  you express what you want to achieve and by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KPIs start with 	$  = Value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  = Number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 = Percentage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 yes or 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49E68-1360-47A6-A425-A107BF2170D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1111624" y="5338717"/>
            <a:ext cx="10242176"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 of days to fill a vacancy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 of eligible employees who receive promotions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entury Gothic" panose="020B0502020202020204" pitchFamily="34" charset="0"/>
                <a:ea typeface="+mn-ea"/>
                <a:cs typeface="+mn-cs"/>
              </a:rPr>
              <a:t>% of employees who report satisfaction with the disciplinary process</a:t>
            </a:r>
          </a:p>
        </p:txBody>
      </p:sp>
    </p:spTree>
    <p:extLst>
      <p:ext uri="{BB962C8B-B14F-4D97-AF65-F5344CB8AC3E}">
        <p14:creationId xmlns:p14="http://schemas.microsoft.com/office/powerpoint/2010/main" val="727638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5CF9713-9697-654C-9A47-0E361ECE33A8}"/>
              </a:ext>
            </a:extLst>
          </p:cNvPr>
          <p:cNvSpPr txBox="1">
            <a:spLocks/>
          </p:cNvSpPr>
          <p:nvPr/>
        </p:nvSpPr>
        <p:spPr>
          <a:xfrm>
            <a:off x="435429" y="1603524"/>
            <a:ext cx="11421291" cy="4930486"/>
          </a:xfrm>
          <a:prstGeom prst="rect">
            <a:avLst/>
          </a:prstGeom>
          <a:ln>
            <a:solidFill>
              <a:schemeClr val="accent3"/>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9098" marR="0" lvl="0" indent="-342900" algn="just" defTabSz="914400" rtl="0" eaLnBrk="1" fontAlgn="auto" latinLnBrk="0" hangingPunct="1">
              <a:lnSpc>
                <a:spcPct val="110000"/>
              </a:lnSpc>
              <a:spcBef>
                <a:spcPct val="20000"/>
              </a:spcBef>
              <a:spcAft>
                <a:spcPts val="0"/>
              </a:spcAft>
              <a:buClrTx/>
              <a:buSzTx/>
              <a:buFont typeface="Wingdings" panose="05000000000000000000" pitchFamily="2" charset="2"/>
              <a:buChar char="v"/>
              <a:tabLst>
                <a:tab pos="469098" algn="l"/>
              </a:tabLst>
              <a:defRPr/>
            </a:pP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Metrics: </a:t>
            </a:r>
            <a:r>
              <a:rPr kumimoji="0" lang="en-GB" sz="2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Anything you can measure</a:t>
            </a:r>
          </a:p>
          <a:p>
            <a:pPr marL="469098" marR="0" lvl="0" indent="-342900" algn="just" defTabSz="914400" rtl="0" eaLnBrk="1" fontAlgn="auto" latinLnBrk="0" hangingPunct="1">
              <a:lnSpc>
                <a:spcPct val="110000"/>
              </a:lnSpc>
              <a:spcBef>
                <a:spcPct val="20000"/>
              </a:spcBef>
              <a:spcAft>
                <a:spcPts val="0"/>
              </a:spcAft>
              <a:buClrTx/>
              <a:buSzTx/>
              <a:buFont typeface="Wingdings" panose="05000000000000000000" pitchFamily="2" charset="2"/>
              <a:buChar char="v"/>
              <a:tabLst>
                <a:tab pos="469098" algn="l"/>
              </a:tabLst>
              <a:defRPr/>
            </a:pPr>
            <a:r>
              <a:rPr kumimoji="0" lang="en-GB" sz="2800" b="1"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Key Performance Indicators- </a:t>
            </a:r>
            <a:r>
              <a:rPr kumimoji="0" lang="en-GB" sz="2800" b="1" i="0" u="none" strike="noStrike" kern="1200" cap="none" spc="0" normalizeH="0" baseline="0" noProof="0" dirty="0">
                <a:ln>
                  <a:noFill/>
                </a:ln>
                <a:solidFill>
                  <a:srgbClr val="5B9BD5"/>
                </a:solidFill>
                <a:effectLst/>
                <a:uLnTx/>
                <a:uFillTx/>
                <a:latin typeface="Century Gothic" panose="020B0502020202020204" pitchFamily="34" charset="0"/>
                <a:ea typeface="+mn-ea"/>
                <a:cs typeface="+mn-cs"/>
              </a:rPr>
              <a:t>quantifiable</a:t>
            </a:r>
            <a:r>
              <a:rPr kumimoji="0" lang="en-GB" sz="28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outcome-based </a:t>
            </a:r>
            <a:r>
              <a:rPr kumimoji="0" lang="en-GB" sz="2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statements</a:t>
            </a:r>
            <a:r>
              <a:rPr kumimoji="0" lang="en-GB" sz="2800" b="1"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used to </a:t>
            </a:r>
            <a:r>
              <a:rPr kumimoji="0" lang="en-GB" sz="2800" b="1" i="0" u="none" strike="noStrike" kern="1200" cap="none" spc="0" normalizeH="0" baseline="0" noProof="0" dirty="0">
                <a:ln>
                  <a:noFill/>
                </a:ln>
                <a:solidFill>
                  <a:srgbClr val="ED7D31">
                    <a:lumMod val="60000"/>
                    <a:lumOff val="40000"/>
                  </a:srgbClr>
                </a:solidFill>
                <a:effectLst/>
                <a:uLnTx/>
                <a:uFillTx/>
                <a:latin typeface="Century Gothic" panose="020B0502020202020204" pitchFamily="34" charset="0"/>
                <a:ea typeface="+mn-ea"/>
                <a:cs typeface="+mn-cs"/>
              </a:rPr>
              <a:t>measure</a:t>
            </a:r>
            <a:r>
              <a:rPr kumimoji="0" lang="en-GB" sz="28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5B9BD5">
                    <a:lumMod val="60000"/>
                    <a:lumOff val="40000"/>
                  </a:srgbClr>
                </a:solidFill>
                <a:effectLst/>
                <a:uLnTx/>
                <a:uFillTx/>
                <a:latin typeface="Century Gothic" panose="020B0502020202020204" pitchFamily="34" charset="0"/>
                <a:ea typeface="+mn-ea"/>
                <a:cs typeface="+mn-cs"/>
              </a:rPr>
              <a:t>achievement</a:t>
            </a:r>
            <a:r>
              <a:rPr kumimoji="0" lang="en-GB" sz="28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 of </a:t>
            </a:r>
            <a:r>
              <a:rPr kumimoji="0" lang="en-GB" sz="2800" b="1"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objectives.</a:t>
            </a:r>
          </a:p>
          <a:p>
            <a:pPr marL="469098" marR="0" lvl="0" indent="-342900" algn="just" defTabSz="914400" rtl="0" eaLnBrk="1" fontAlgn="auto" latinLnBrk="0" hangingPunct="1">
              <a:lnSpc>
                <a:spcPct val="110000"/>
              </a:lnSpc>
              <a:spcBef>
                <a:spcPct val="20000"/>
              </a:spcBef>
              <a:spcAft>
                <a:spcPts val="0"/>
              </a:spcAft>
              <a:buClrTx/>
              <a:buSzTx/>
              <a:buFont typeface="Wingdings" panose="05000000000000000000" pitchFamily="2" charset="2"/>
              <a:buChar char="v"/>
              <a:tabLst>
                <a:tab pos="469098" algn="l"/>
              </a:tabLst>
              <a:defRPr/>
            </a:pPr>
            <a:endParaRPr kumimoji="0" lang="en-GB" sz="2800" b="1"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endParaRPr>
          </a:p>
          <a:p>
            <a:pPr marL="469098" marR="0" lvl="0" indent="-342900" algn="just" defTabSz="914400" rtl="0" eaLnBrk="1" fontAlgn="auto" latinLnBrk="0" hangingPunct="1">
              <a:lnSpc>
                <a:spcPct val="110000"/>
              </a:lnSpc>
              <a:spcBef>
                <a:spcPct val="20000"/>
              </a:spcBef>
              <a:spcAft>
                <a:spcPts val="0"/>
              </a:spcAft>
              <a:buClrTx/>
              <a:buSzTx/>
              <a:buFont typeface="Wingdings" panose="05000000000000000000" pitchFamily="2" charset="2"/>
              <a:buChar char="v"/>
              <a:tabLst>
                <a:tab pos="469098" algn="l"/>
              </a:tabLst>
              <a:defRPr/>
            </a:pPr>
            <a:r>
              <a:rPr kumimoji="0" lang="en-US" sz="2800" b="0" i="0" u="none" strike="noStrike" kern="1200" cap="none" spc="0" normalizeH="0" baseline="0" noProof="0" dirty="0">
                <a:ln>
                  <a:noFill/>
                </a:ln>
                <a:solidFill>
                  <a:srgbClr val="333333"/>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The operative word in KPI is </a:t>
            </a:r>
            <a:r>
              <a:rPr kumimoji="0" lang="en-US" sz="2800" b="1" i="0" u="none" strike="noStrike" kern="1200" cap="none" spc="0" normalizeH="0" baseline="0" noProof="0" dirty="0">
                <a:ln>
                  <a:noFill/>
                </a:ln>
                <a:solidFill>
                  <a:srgbClr val="333333"/>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“Key” </a:t>
            </a:r>
            <a:r>
              <a:rPr kumimoji="0" lang="en-US" sz="2800" b="0" i="0" u="none" strike="noStrike" kern="1200" cap="none" spc="0" normalizeH="0" baseline="0" noProof="0" dirty="0">
                <a:ln>
                  <a:noFill/>
                </a:ln>
                <a:solidFill>
                  <a:srgbClr val="333333"/>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because every KPI should be related to a specific </a:t>
            </a:r>
            <a:r>
              <a:rPr kumimoji="0" lang="en-US" sz="2800" b="1" i="0" u="none" strike="noStrike" kern="1200" cap="none" spc="0" normalizeH="0" baseline="0" noProof="0" dirty="0">
                <a:ln>
                  <a:noFill/>
                </a:ln>
                <a:solidFill>
                  <a:srgbClr val="333333"/>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outcome </a:t>
            </a:r>
            <a:r>
              <a:rPr kumimoji="0" lang="en-US" sz="2800" b="0" i="0" u="none" strike="noStrike" kern="1200" cap="none" spc="0" normalizeH="0" baseline="0" noProof="0" dirty="0">
                <a:ln>
                  <a:noFill/>
                </a:ln>
                <a:solidFill>
                  <a:srgbClr val="333333"/>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with a performance measure.</a:t>
            </a:r>
          </a:p>
          <a:p>
            <a:pPr marL="469098"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tab pos="469098" algn="l"/>
              </a:tabLst>
              <a:defRPr/>
            </a:pPr>
            <a:r>
              <a:rPr kumimoji="0" lang="en-US" sz="5400" b="1" i="0" u="none" strike="noStrike" kern="1200" cap="none" spc="0" normalizeH="0" baseline="0" noProof="0" dirty="0">
                <a:ln>
                  <a:noFill/>
                </a:ln>
                <a:solidFill>
                  <a:srgbClr val="FF0000"/>
                </a:solidFill>
                <a:effectLst/>
                <a:uLnTx/>
                <a:uFillTx/>
                <a:latin typeface="Calibri"/>
                <a:ea typeface="+mn-ea"/>
                <a:cs typeface="+mn-cs"/>
              </a:rPr>
              <a:t>COUNT!</a:t>
            </a:r>
          </a:p>
          <a:p>
            <a:pPr marL="126198" marR="0" lvl="0" indent="0" algn="l" defTabSz="914400" rtl="0" eaLnBrk="1" fontAlgn="auto" latinLnBrk="0" hangingPunct="1">
              <a:lnSpc>
                <a:spcPct val="150000"/>
              </a:lnSpc>
              <a:spcBef>
                <a:spcPct val="20000"/>
              </a:spcBef>
              <a:spcAft>
                <a:spcPts val="0"/>
              </a:spcAft>
              <a:buClrTx/>
              <a:buSzTx/>
              <a:buFont typeface="Arial" pitchFamily="34" charset="0"/>
              <a:buNone/>
              <a:tabLst>
                <a:tab pos="469098" algn="l"/>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469098"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tab pos="469098" algn="l"/>
              </a:tabLst>
              <a:defRPr/>
            </a:pPr>
            <a:endParaRPr kumimoji="0" lang="en-GB" sz="1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endParaRPr kumimoji="0" lang="en-GB" sz="1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7" name="Text Box 2">
            <a:extLst>
              <a:ext uri="{FF2B5EF4-FFF2-40B4-BE49-F238E27FC236}">
                <a16:creationId xmlns:a16="http://schemas.microsoft.com/office/drawing/2014/main" id="{910FF52C-7440-446F-802C-D85260D6327F}"/>
              </a:ext>
            </a:extLst>
          </p:cNvPr>
          <p:cNvSpPr txBox="1">
            <a:spLocks noChangeArrowheads="1"/>
          </p:cNvSpPr>
          <p:nvPr/>
        </p:nvSpPr>
        <p:spPr bwMode="auto">
          <a:xfrm>
            <a:off x="1826697" y="326573"/>
            <a:ext cx="85365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74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474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474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GB" alt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Key Performance Indicators (KPIs)</a:t>
            </a:r>
          </a:p>
        </p:txBody>
      </p:sp>
      <p:sp>
        <p:nvSpPr>
          <p:cNvPr id="9" name="Line 4">
            <a:extLst>
              <a:ext uri="{FF2B5EF4-FFF2-40B4-BE49-F238E27FC236}">
                <a16:creationId xmlns:a16="http://schemas.microsoft.com/office/drawing/2014/main" id="{47281460-F2D0-402C-B62A-CA2B8C5798BD}"/>
              </a:ext>
            </a:extLst>
          </p:cNvPr>
          <p:cNvSpPr>
            <a:spLocks noChangeShapeType="1"/>
          </p:cNvSpPr>
          <p:nvPr/>
        </p:nvSpPr>
        <p:spPr bwMode="auto">
          <a:xfrm>
            <a:off x="1696069" y="895638"/>
            <a:ext cx="4050506" cy="0"/>
          </a:xfrm>
          <a:prstGeom prst="line">
            <a:avLst/>
          </a:prstGeom>
          <a:noFill/>
          <a:ln w="12700">
            <a:solidFill>
              <a:srgbClr val="84C225"/>
            </a:solidFill>
            <a:round/>
            <a:headEnd/>
            <a:tailEnd/>
          </a:ln>
          <a:extLst>
            <a:ext uri="{909E8E84-426E-40DD-AFC4-6F175D3DCCD1}">
              <a14:hiddenFill xmlns:a14="http://schemas.microsoft.com/office/drawing/2010/main">
                <a:noFill/>
              </a14:hiddenFill>
            </a:ext>
          </a:extLst>
        </p:spPr>
        <p:txBody>
          <a:bodyPr/>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6" name="Slide Number Placeholder 1">
            <a:extLst>
              <a:ext uri="{FF2B5EF4-FFF2-40B4-BE49-F238E27FC236}">
                <a16:creationId xmlns:a16="http://schemas.microsoft.com/office/drawing/2014/main" id="{231BC006-B4A0-4429-9C99-05F9397C971C}"/>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29</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spTree>
    <p:extLst>
      <p:ext uri="{BB962C8B-B14F-4D97-AF65-F5344CB8AC3E}">
        <p14:creationId xmlns:p14="http://schemas.microsoft.com/office/powerpoint/2010/main" val="241088822"/>
      </p:ext>
    </p:extLst>
  </p:cSld>
  <p:clrMapOvr>
    <a:masterClrMapping/>
  </p:clrMapOvr>
  <p:transition>
    <p:pull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334" y="198136"/>
            <a:ext cx="8534400" cy="1507067"/>
          </a:xfrm>
        </p:spPr>
        <p:txBody>
          <a:bodyPr>
            <a:normAutofit/>
          </a:bodyPr>
          <a:lstStyle/>
          <a:p>
            <a:r>
              <a:rPr lang="en-US" sz="4400" b="1" dirty="0"/>
              <a:t>Introduction…</a:t>
            </a:r>
          </a:p>
        </p:txBody>
      </p:sp>
      <p:sp>
        <p:nvSpPr>
          <p:cNvPr id="3" name="Content Placeholder 2"/>
          <p:cNvSpPr>
            <a:spLocks noGrp="1"/>
          </p:cNvSpPr>
          <p:nvPr>
            <p:ph idx="1"/>
          </p:nvPr>
        </p:nvSpPr>
        <p:spPr>
          <a:xfrm>
            <a:off x="379379" y="1439694"/>
            <a:ext cx="11653736" cy="5418306"/>
          </a:xfrm>
        </p:spPr>
        <p:txBody>
          <a:bodyPr>
            <a:noAutofit/>
          </a:bodyPr>
          <a:lstStyle/>
          <a:p>
            <a:pPr algn="just">
              <a:buFont typeface="Wingdings" panose="05000000000000000000" pitchFamily="2" charset="2"/>
              <a:buChar char="v"/>
            </a:pPr>
            <a:r>
              <a:rPr lang="en-US" sz="4000" dirty="0">
                <a:solidFill>
                  <a:schemeClr val="tx1"/>
                </a:solidFill>
              </a:rPr>
              <a:t>Aligning individual goals with the Ministry's strategy is the key to unlocking collective success. </a:t>
            </a:r>
          </a:p>
          <a:p>
            <a:pPr algn="just">
              <a:buFont typeface="Wingdings" panose="05000000000000000000" pitchFamily="2" charset="2"/>
              <a:buChar char="v"/>
            </a:pPr>
            <a:endParaRPr lang="en-US" sz="4000" dirty="0">
              <a:solidFill>
                <a:schemeClr val="tx1"/>
              </a:solidFill>
            </a:endParaRPr>
          </a:p>
          <a:p>
            <a:pPr algn="just">
              <a:buFont typeface="Wingdings" panose="05000000000000000000" pitchFamily="2" charset="2"/>
              <a:buChar char="v"/>
            </a:pPr>
            <a:r>
              <a:rPr lang="en-US" sz="4000" dirty="0">
                <a:solidFill>
                  <a:schemeClr val="tx1"/>
                </a:solidFill>
              </a:rPr>
              <a:t>Let's dive into the world of SMART goals and discover how cascading objectives can transform our organization</a:t>
            </a:r>
            <a:r>
              <a:rPr lang="en-US" sz="3600" b="1" dirty="0">
                <a:solidFill>
                  <a:schemeClr val="tx1"/>
                </a:solidFill>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229" y="1105287"/>
            <a:ext cx="10868297"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KPIs Measures</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Quantity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Quality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Cost Vs Budget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Health &amp; Safety Standards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Risk </a:t>
            </a:r>
            <a:endParaRPr kumimoji="0" lang="en-US" alt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9927924"/>
      </p:ext>
    </p:extLst>
  </p:cSld>
  <p:clrMapOvr>
    <a:masterClrMapping/>
  </p:clrMapOvr>
  <p:transition>
    <p:pull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E281D-E667-4DD9-84E4-7CC612E84A8D}"/>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B15671B6-BA2A-D401-A738-7F8FE2B39C0A}"/>
              </a:ext>
            </a:extLst>
          </p:cNvPr>
          <p:cNvSpPr txBox="1">
            <a:spLocks noChangeArrowheads="1"/>
          </p:cNvSpPr>
          <p:nvPr/>
        </p:nvSpPr>
        <p:spPr bwMode="auto">
          <a:xfrm>
            <a:off x="320040" y="99061"/>
            <a:ext cx="108559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74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474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474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FF0000"/>
                </a:solidFill>
                <a:effectLst/>
                <a:uLnTx/>
                <a:uFillTx/>
                <a:latin typeface="Calibri"/>
                <a:ea typeface="+mn-ea"/>
                <a:cs typeface="+mn-cs"/>
              </a:rPr>
              <a:t>EXAMPLES OF KEY PERFORMANCE INDICATORS (KPIs)</a:t>
            </a:r>
          </a:p>
        </p:txBody>
      </p:sp>
      <p:sp>
        <p:nvSpPr>
          <p:cNvPr id="7" name="Slide Number Placeholder 1">
            <a:extLst>
              <a:ext uri="{FF2B5EF4-FFF2-40B4-BE49-F238E27FC236}">
                <a16:creationId xmlns:a16="http://schemas.microsoft.com/office/drawing/2014/main" id="{1604A025-DAF3-F7AD-408D-EFD94E523BB6}"/>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31</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sp>
        <p:nvSpPr>
          <p:cNvPr id="3" name="TextBox 2">
            <a:extLst>
              <a:ext uri="{FF2B5EF4-FFF2-40B4-BE49-F238E27FC236}">
                <a16:creationId xmlns:a16="http://schemas.microsoft.com/office/drawing/2014/main" id="{F3F0D86B-B690-0E7A-A864-10B09D1BD5A1}"/>
              </a:ext>
            </a:extLst>
          </p:cNvPr>
          <p:cNvSpPr txBox="1"/>
          <p:nvPr/>
        </p:nvSpPr>
        <p:spPr>
          <a:xfrm>
            <a:off x="76200" y="683835"/>
            <a:ext cx="11913638" cy="4801314"/>
          </a:xfrm>
          <a:prstGeom prst="rect">
            <a:avLst/>
          </a:prstGeom>
          <a:noFill/>
        </p:spPr>
        <p:txBody>
          <a:bodyPr wrap="square" numCol="1" rtlCol="0">
            <a:spAutoFit/>
          </a:bodyPr>
          <a:lstStyle/>
          <a:p>
            <a:pPr marL="514350" marR="0" lvl="0" indent="-514350" algn="just" defTabSz="914400" rtl="0" eaLnBrk="1" fontAlgn="auto" latinLnBrk="0" hangingPunct="1">
              <a:lnSpc>
                <a:spcPct val="150000"/>
              </a:lnSpc>
              <a:spcBef>
                <a:spcPts val="600"/>
              </a:spcBef>
              <a:spcAft>
                <a:spcPts val="600"/>
              </a:spcAft>
              <a:buClrTx/>
              <a:buSzTx/>
              <a:buFontTx/>
              <a:buAutoNum type="romanLcPeriod"/>
              <a:tabLst/>
              <a:defRPr/>
            </a:pPr>
            <a:r>
              <a:rPr kumimoji="0" lang="en-US" sz="3200" b="1" i="0" u="none" strike="noStrike" kern="1200" cap="none" spc="0" normalizeH="0" baseline="0" noProof="0" dirty="0">
                <a:ln>
                  <a:noFill/>
                </a:ln>
                <a:solidFill>
                  <a:srgbClr val="285525"/>
                </a:solidFill>
                <a:effectLst/>
                <a:uLnTx/>
                <a:uFillTx/>
                <a:latin typeface="Arial Narrow" panose="020B0606020202030204" pitchFamily="34" charset="0"/>
                <a:ea typeface="+mn-ea"/>
                <a:cs typeface="+mn-cs"/>
              </a:rPr>
              <a:t>Number of </a:t>
            </a:r>
            <a:r>
              <a:rPr lang="en-US" sz="3200" b="1" dirty="0">
                <a:solidFill>
                  <a:srgbClr val="285525"/>
                </a:solidFill>
                <a:latin typeface="Arial Narrow" panose="020B0606020202030204" pitchFamily="34" charset="0"/>
              </a:rPr>
              <a:t>accidents per thousand passengers trip</a:t>
            </a:r>
            <a:r>
              <a:rPr kumimoji="0" lang="en-US" sz="3200" b="1" i="0" u="none" strike="noStrike" kern="1200" cap="none" spc="0" normalizeH="0" baseline="0" noProof="0" dirty="0">
                <a:ln>
                  <a:noFill/>
                </a:ln>
                <a:solidFill>
                  <a:srgbClr val="285525"/>
                </a:solidFill>
                <a:effectLst/>
                <a:uLnTx/>
                <a:uFillTx/>
                <a:latin typeface="Arial Narrow" panose="020B0606020202030204" pitchFamily="34" charset="0"/>
                <a:ea typeface="+mn-ea"/>
                <a:cs typeface="+mn-cs"/>
              </a:rPr>
              <a:t>.</a:t>
            </a:r>
          </a:p>
          <a:p>
            <a:pPr marL="514350" marR="0" lvl="0" indent="-514350" algn="just" defTabSz="914400" rtl="0" eaLnBrk="1" fontAlgn="auto" latinLnBrk="0" hangingPunct="1">
              <a:lnSpc>
                <a:spcPct val="150000"/>
              </a:lnSpc>
              <a:spcBef>
                <a:spcPts val="600"/>
              </a:spcBef>
              <a:spcAft>
                <a:spcPts val="600"/>
              </a:spcAft>
              <a:buClrTx/>
              <a:buSzTx/>
              <a:buFontTx/>
              <a:buAutoNum type="romanLcPeriod"/>
              <a:tabLst/>
              <a:defRPr/>
            </a:pPr>
            <a:r>
              <a:rPr kumimoji="0" lang="en-US" sz="3200" b="1" i="0" u="none" strike="noStrike" kern="1200" cap="none" spc="0" normalizeH="0" baseline="0" noProof="0" dirty="0">
                <a:ln>
                  <a:noFill/>
                </a:ln>
                <a:effectLst/>
                <a:uLnTx/>
                <a:uFillTx/>
                <a:latin typeface="Arial Narrow" panose="020B0606020202030204" pitchFamily="34" charset="0"/>
                <a:ea typeface="+mn-ea"/>
                <a:cs typeface="+mn-cs"/>
              </a:rPr>
              <a:t>Number of  Stakeholder engagements held</a:t>
            </a:r>
          </a:p>
          <a:p>
            <a:pPr marL="514350" marR="0" lvl="0" indent="-514350" algn="just" defTabSz="914400" rtl="0" eaLnBrk="1" fontAlgn="auto" latinLnBrk="0" hangingPunct="1">
              <a:lnSpc>
                <a:spcPct val="150000"/>
              </a:lnSpc>
              <a:spcBef>
                <a:spcPts val="600"/>
              </a:spcBef>
              <a:spcAft>
                <a:spcPts val="600"/>
              </a:spcAft>
              <a:buClrTx/>
              <a:buSzTx/>
              <a:buFontTx/>
              <a:buAutoNum type="romanLcPeriod"/>
              <a:tabLst/>
              <a:defRPr/>
            </a:pPr>
            <a:r>
              <a:rPr lang="en-US" sz="3200" b="1" dirty="0">
                <a:solidFill>
                  <a:srgbClr val="70AD47">
                    <a:lumMod val="50000"/>
                  </a:srgbClr>
                </a:solidFill>
                <a:latin typeface="Arial Narrow" panose="020B0606020202030204" pitchFamily="34" charset="0"/>
              </a:rPr>
              <a:t>Percentage available  infrastructure capacity used</a:t>
            </a:r>
            <a:endParaRPr kumimoji="0" lang="en-US" sz="3200" b="1" i="0" u="none" strike="noStrike" kern="1200" cap="none" spc="0" normalizeH="0" baseline="0" noProof="0" dirty="0">
              <a:ln>
                <a:noFill/>
              </a:ln>
              <a:solidFill>
                <a:srgbClr val="70AD47">
                  <a:lumMod val="50000"/>
                </a:srgbClr>
              </a:solidFill>
              <a:effectLst/>
              <a:uLnTx/>
              <a:uFillTx/>
              <a:latin typeface="Arial Narrow" panose="020B0606020202030204" pitchFamily="34" charset="0"/>
              <a:ea typeface="+mn-ea"/>
              <a:cs typeface="+mn-cs"/>
            </a:endParaRPr>
          </a:p>
          <a:p>
            <a:pPr marL="514350" marR="0" lvl="0" indent="-514350" algn="just" defTabSz="914400" rtl="0" eaLnBrk="1" fontAlgn="auto" latinLnBrk="0" hangingPunct="1">
              <a:lnSpc>
                <a:spcPct val="150000"/>
              </a:lnSpc>
              <a:spcBef>
                <a:spcPts val="600"/>
              </a:spcBef>
              <a:spcAft>
                <a:spcPts val="600"/>
              </a:spcAft>
              <a:buClrTx/>
              <a:buSzTx/>
              <a:buFontTx/>
              <a:buAutoNum type="romanLcPeriod"/>
              <a:tabLst/>
              <a:defRPr/>
            </a:pPr>
            <a:r>
              <a:rPr kumimoji="0" lang="en-US" sz="3200" b="1" i="0" u="none" strike="noStrike" kern="1200" cap="none" spc="0" normalizeH="0" baseline="0" noProof="0" dirty="0">
                <a:ln>
                  <a:noFill/>
                </a:ln>
                <a:solidFill>
                  <a:srgbClr val="70AD47">
                    <a:lumMod val="50000"/>
                  </a:srgbClr>
                </a:solidFill>
                <a:effectLst/>
                <a:uLnTx/>
                <a:uFillTx/>
                <a:latin typeface="Arial Narrow" panose="020B0606020202030204" pitchFamily="34" charset="0"/>
                <a:ea typeface="+mn-ea"/>
                <a:cs typeface="+mn-cs"/>
              </a:rPr>
              <a:t> Percentage of staff trained on the implementation of the new PMS</a:t>
            </a:r>
          </a:p>
          <a:p>
            <a:pPr marL="514350" marR="0" lvl="0" indent="-514350" algn="just" defTabSz="914400" rtl="0" eaLnBrk="1" fontAlgn="auto" latinLnBrk="0" hangingPunct="1">
              <a:lnSpc>
                <a:spcPct val="100000"/>
              </a:lnSpc>
              <a:spcBef>
                <a:spcPts val="600"/>
              </a:spcBef>
              <a:spcAft>
                <a:spcPts val="600"/>
              </a:spcAft>
              <a:buClrTx/>
              <a:buSzTx/>
              <a:buFontTx/>
              <a:buAutoNum type="romanLcPeriod"/>
              <a:tabLst/>
              <a:defRPr/>
            </a:pPr>
            <a:r>
              <a:rPr lang="en-US" sz="3200" b="1" dirty="0">
                <a:solidFill>
                  <a:prstClr val="black"/>
                </a:solidFill>
                <a:latin typeface="Arial Narrow" panose="020B0606020202030204" pitchFamily="34" charset="0"/>
              </a:rPr>
              <a:t>Number of reported crimes per thousand passengers trips.</a:t>
            </a:r>
            <a:endParaRPr kumimoji="0" lang="en-US" sz="3200" b="1" i="0" u="none" strike="noStrike" kern="1200" cap="none" spc="0" normalizeH="0" noProof="0" dirty="0">
              <a:ln>
                <a:noFill/>
              </a:ln>
              <a:solidFill>
                <a:prstClr val="black"/>
              </a:solidFill>
              <a:effectLst/>
              <a:uLnTx/>
              <a:uFillTx/>
              <a:latin typeface="Arial Narrow" panose="020B0606020202030204" pitchFamily="34" charset="0"/>
              <a:ea typeface="+mn-ea"/>
              <a:cs typeface="+mn-cs"/>
            </a:endParaRPr>
          </a:p>
          <a:p>
            <a:pPr marL="514350" marR="0" lvl="0" indent="-514350" algn="just" defTabSz="914400" rtl="0" eaLnBrk="1" fontAlgn="auto" latinLnBrk="0" hangingPunct="1">
              <a:lnSpc>
                <a:spcPct val="100000"/>
              </a:lnSpc>
              <a:spcBef>
                <a:spcPts val="600"/>
              </a:spcBef>
              <a:spcAft>
                <a:spcPts val="600"/>
              </a:spcAft>
              <a:buClrTx/>
              <a:buSzTx/>
              <a:buFontTx/>
              <a:buAutoNum type="romanLcPeriod"/>
              <a:tabLst/>
              <a:defRPr/>
            </a:pPr>
            <a:endParaRPr kumimoji="0" lang="en-US" sz="3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0131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80">
                                          <p:stCondLst>
                                            <p:cond delay="0"/>
                                          </p:stCondLst>
                                        </p:cTn>
                                        <p:tgtEl>
                                          <p:spTgt spid="3">
                                            <p:txEl>
                                              <p:pRg st="1" end="1"/>
                                            </p:txEl>
                                          </p:spTgt>
                                        </p:tgtEl>
                                      </p:cBhvr>
                                    </p:animEffect>
                                    <p:anim calcmode="lin" valueType="num">
                                      <p:cBhvr>
                                        <p:cTn id="2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xEl>
                                              <p:pRg st="1" end="1"/>
                                            </p:txEl>
                                          </p:spTgt>
                                        </p:tgtEl>
                                      </p:cBhvr>
                                      <p:to x="100000" y="60000"/>
                                    </p:animScale>
                                    <p:animScale>
                                      <p:cBhvr>
                                        <p:cTn id="34" dur="166" decel="50000">
                                          <p:stCondLst>
                                            <p:cond delay="676"/>
                                          </p:stCondLst>
                                        </p:cTn>
                                        <p:tgtEl>
                                          <p:spTgt spid="3">
                                            <p:txEl>
                                              <p:pRg st="1" end="1"/>
                                            </p:txEl>
                                          </p:spTgt>
                                        </p:tgtEl>
                                      </p:cBhvr>
                                      <p:to x="100000" y="100000"/>
                                    </p:animScale>
                                    <p:animScale>
                                      <p:cBhvr>
                                        <p:cTn id="35" dur="26">
                                          <p:stCondLst>
                                            <p:cond delay="1312"/>
                                          </p:stCondLst>
                                        </p:cTn>
                                        <p:tgtEl>
                                          <p:spTgt spid="3">
                                            <p:txEl>
                                              <p:pRg st="1" end="1"/>
                                            </p:txEl>
                                          </p:spTgt>
                                        </p:tgtEl>
                                      </p:cBhvr>
                                      <p:to x="100000" y="80000"/>
                                    </p:animScale>
                                    <p:animScale>
                                      <p:cBhvr>
                                        <p:cTn id="36" dur="166" decel="50000">
                                          <p:stCondLst>
                                            <p:cond delay="1338"/>
                                          </p:stCondLst>
                                        </p:cTn>
                                        <p:tgtEl>
                                          <p:spTgt spid="3">
                                            <p:txEl>
                                              <p:pRg st="1" end="1"/>
                                            </p:txEl>
                                          </p:spTgt>
                                        </p:tgtEl>
                                      </p:cBhvr>
                                      <p:to x="100000" y="100000"/>
                                    </p:animScale>
                                    <p:animScale>
                                      <p:cBhvr>
                                        <p:cTn id="37" dur="26">
                                          <p:stCondLst>
                                            <p:cond delay="1642"/>
                                          </p:stCondLst>
                                        </p:cTn>
                                        <p:tgtEl>
                                          <p:spTgt spid="3">
                                            <p:txEl>
                                              <p:pRg st="1" end="1"/>
                                            </p:txEl>
                                          </p:spTgt>
                                        </p:tgtEl>
                                      </p:cBhvr>
                                      <p:to x="100000" y="90000"/>
                                    </p:animScale>
                                    <p:animScale>
                                      <p:cBhvr>
                                        <p:cTn id="38" dur="166" decel="50000">
                                          <p:stCondLst>
                                            <p:cond delay="1668"/>
                                          </p:stCondLst>
                                        </p:cTn>
                                        <p:tgtEl>
                                          <p:spTgt spid="3">
                                            <p:txEl>
                                              <p:pRg st="1" end="1"/>
                                            </p:txEl>
                                          </p:spTgt>
                                        </p:tgtEl>
                                      </p:cBhvr>
                                      <p:to x="100000" y="100000"/>
                                    </p:animScale>
                                    <p:animScale>
                                      <p:cBhvr>
                                        <p:cTn id="39" dur="26">
                                          <p:stCondLst>
                                            <p:cond delay="1808"/>
                                          </p:stCondLst>
                                        </p:cTn>
                                        <p:tgtEl>
                                          <p:spTgt spid="3">
                                            <p:txEl>
                                              <p:pRg st="1" end="1"/>
                                            </p:txEl>
                                          </p:spTgt>
                                        </p:tgtEl>
                                      </p:cBhvr>
                                      <p:to x="100000" y="95000"/>
                                    </p:animScale>
                                    <p:animScale>
                                      <p:cBhvr>
                                        <p:cTn id="40" dur="166" decel="50000">
                                          <p:stCondLst>
                                            <p:cond delay="1834"/>
                                          </p:stCondLst>
                                        </p:cTn>
                                        <p:tgtEl>
                                          <p:spTgt spid="3">
                                            <p:txEl>
                                              <p:pRg st="1" end="1"/>
                                            </p:txEl>
                                          </p:spTgt>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down)">
                                      <p:cBhvr>
                                        <p:cTn id="59" dur="580">
                                          <p:stCondLst>
                                            <p:cond delay="0"/>
                                          </p:stCondLst>
                                        </p:cTn>
                                        <p:tgtEl>
                                          <p:spTgt spid="3">
                                            <p:txEl>
                                              <p:pRg st="3" end="3"/>
                                            </p:txEl>
                                          </p:spTgt>
                                        </p:tgtEl>
                                      </p:cBhvr>
                                    </p:animEffect>
                                    <p:anim calcmode="lin" valueType="num">
                                      <p:cBhvr>
                                        <p:cTn id="6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3" end="3"/>
                                            </p:txEl>
                                          </p:spTgt>
                                        </p:tgtEl>
                                      </p:cBhvr>
                                      <p:to x="100000" y="60000"/>
                                    </p:animScale>
                                    <p:animScale>
                                      <p:cBhvr>
                                        <p:cTn id="66" dur="166" decel="50000">
                                          <p:stCondLst>
                                            <p:cond delay="676"/>
                                          </p:stCondLst>
                                        </p:cTn>
                                        <p:tgtEl>
                                          <p:spTgt spid="3">
                                            <p:txEl>
                                              <p:pRg st="3" end="3"/>
                                            </p:txEl>
                                          </p:spTgt>
                                        </p:tgtEl>
                                      </p:cBhvr>
                                      <p:to x="100000" y="100000"/>
                                    </p:animScale>
                                    <p:animScale>
                                      <p:cBhvr>
                                        <p:cTn id="67" dur="26">
                                          <p:stCondLst>
                                            <p:cond delay="1312"/>
                                          </p:stCondLst>
                                        </p:cTn>
                                        <p:tgtEl>
                                          <p:spTgt spid="3">
                                            <p:txEl>
                                              <p:pRg st="3" end="3"/>
                                            </p:txEl>
                                          </p:spTgt>
                                        </p:tgtEl>
                                      </p:cBhvr>
                                      <p:to x="100000" y="80000"/>
                                    </p:animScale>
                                    <p:animScale>
                                      <p:cBhvr>
                                        <p:cTn id="68" dur="166" decel="50000">
                                          <p:stCondLst>
                                            <p:cond delay="1338"/>
                                          </p:stCondLst>
                                        </p:cTn>
                                        <p:tgtEl>
                                          <p:spTgt spid="3">
                                            <p:txEl>
                                              <p:pRg st="3" end="3"/>
                                            </p:txEl>
                                          </p:spTgt>
                                        </p:tgtEl>
                                      </p:cBhvr>
                                      <p:to x="100000" y="100000"/>
                                    </p:animScale>
                                    <p:animScale>
                                      <p:cBhvr>
                                        <p:cTn id="69" dur="26">
                                          <p:stCondLst>
                                            <p:cond delay="1642"/>
                                          </p:stCondLst>
                                        </p:cTn>
                                        <p:tgtEl>
                                          <p:spTgt spid="3">
                                            <p:txEl>
                                              <p:pRg st="3" end="3"/>
                                            </p:txEl>
                                          </p:spTgt>
                                        </p:tgtEl>
                                      </p:cBhvr>
                                      <p:to x="100000" y="90000"/>
                                    </p:animScale>
                                    <p:animScale>
                                      <p:cBhvr>
                                        <p:cTn id="70" dur="166" decel="50000">
                                          <p:stCondLst>
                                            <p:cond delay="1668"/>
                                          </p:stCondLst>
                                        </p:cTn>
                                        <p:tgtEl>
                                          <p:spTgt spid="3">
                                            <p:txEl>
                                              <p:pRg st="3" end="3"/>
                                            </p:txEl>
                                          </p:spTgt>
                                        </p:tgtEl>
                                      </p:cBhvr>
                                      <p:to x="100000" y="100000"/>
                                    </p:animScale>
                                    <p:animScale>
                                      <p:cBhvr>
                                        <p:cTn id="71" dur="26">
                                          <p:stCondLst>
                                            <p:cond delay="1808"/>
                                          </p:stCondLst>
                                        </p:cTn>
                                        <p:tgtEl>
                                          <p:spTgt spid="3">
                                            <p:txEl>
                                              <p:pRg st="3" end="3"/>
                                            </p:txEl>
                                          </p:spTgt>
                                        </p:tgtEl>
                                      </p:cBhvr>
                                      <p:to x="100000" y="95000"/>
                                    </p:animScale>
                                    <p:animScale>
                                      <p:cBhvr>
                                        <p:cTn id="72" dur="166" decel="50000">
                                          <p:stCondLst>
                                            <p:cond delay="1834"/>
                                          </p:stCondLst>
                                        </p:cTn>
                                        <p:tgtEl>
                                          <p:spTgt spid="3">
                                            <p:txEl>
                                              <p:pRg st="3" end="3"/>
                                            </p:txEl>
                                          </p:spTgt>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580">
                                          <p:stCondLst>
                                            <p:cond delay="0"/>
                                          </p:stCondLst>
                                        </p:cTn>
                                        <p:tgtEl>
                                          <p:spTgt spid="3">
                                            <p:txEl>
                                              <p:pRg st="4" end="4"/>
                                            </p:txEl>
                                          </p:spTgt>
                                        </p:tgtEl>
                                      </p:cBhvr>
                                    </p:animEffect>
                                    <p:anim calcmode="lin" valueType="num">
                                      <p:cBhvr>
                                        <p:cTn id="7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4" end="4"/>
                                            </p:txEl>
                                          </p:spTgt>
                                        </p:tgtEl>
                                      </p:cBhvr>
                                      <p:to x="100000" y="60000"/>
                                    </p:animScale>
                                    <p:animScale>
                                      <p:cBhvr>
                                        <p:cTn id="82" dur="166" decel="50000">
                                          <p:stCondLst>
                                            <p:cond delay="676"/>
                                          </p:stCondLst>
                                        </p:cTn>
                                        <p:tgtEl>
                                          <p:spTgt spid="3">
                                            <p:txEl>
                                              <p:pRg st="4" end="4"/>
                                            </p:txEl>
                                          </p:spTgt>
                                        </p:tgtEl>
                                      </p:cBhvr>
                                      <p:to x="100000" y="100000"/>
                                    </p:animScale>
                                    <p:animScale>
                                      <p:cBhvr>
                                        <p:cTn id="83" dur="26">
                                          <p:stCondLst>
                                            <p:cond delay="1312"/>
                                          </p:stCondLst>
                                        </p:cTn>
                                        <p:tgtEl>
                                          <p:spTgt spid="3">
                                            <p:txEl>
                                              <p:pRg st="4" end="4"/>
                                            </p:txEl>
                                          </p:spTgt>
                                        </p:tgtEl>
                                      </p:cBhvr>
                                      <p:to x="100000" y="80000"/>
                                    </p:animScale>
                                    <p:animScale>
                                      <p:cBhvr>
                                        <p:cTn id="84" dur="166" decel="50000">
                                          <p:stCondLst>
                                            <p:cond delay="1338"/>
                                          </p:stCondLst>
                                        </p:cTn>
                                        <p:tgtEl>
                                          <p:spTgt spid="3">
                                            <p:txEl>
                                              <p:pRg st="4" end="4"/>
                                            </p:txEl>
                                          </p:spTgt>
                                        </p:tgtEl>
                                      </p:cBhvr>
                                      <p:to x="100000" y="100000"/>
                                    </p:animScale>
                                    <p:animScale>
                                      <p:cBhvr>
                                        <p:cTn id="85" dur="26">
                                          <p:stCondLst>
                                            <p:cond delay="1642"/>
                                          </p:stCondLst>
                                        </p:cTn>
                                        <p:tgtEl>
                                          <p:spTgt spid="3">
                                            <p:txEl>
                                              <p:pRg st="4" end="4"/>
                                            </p:txEl>
                                          </p:spTgt>
                                        </p:tgtEl>
                                      </p:cBhvr>
                                      <p:to x="100000" y="90000"/>
                                    </p:animScale>
                                    <p:animScale>
                                      <p:cBhvr>
                                        <p:cTn id="86" dur="166" decel="50000">
                                          <p:stCondLst>
                                            <p:cond delay="1668"/>
                                          </p:stCondLst>
                                        </p:cTn>
                                        <p:tgtEl>
                                          <p:spTgt spid="3">
                                            <p:txEl>
                                              <p:pRg st="4" end="4"/>
                                            </p:txEl>
                                          </p:spTgt>
                                        </p:tgtEl>
                                      </p:cBhvr>
                                      <p:to x="100000" y="100000"/>
                                    </p:animScale>
                                    <p:animScale>
                                      <p:cBhvr>
                                        <p:cTn id="87" dur="26">
                                          <p:stCondLst>
                                            <p:cond delay="1808"/>
                                          </p:stCondLst>
                                        </p:cTn>
                                        <p:tgtEl>
                                          <p:spTgt spid="3">
                                            <p:txEl>
                                              <p:pRg st="4" end="4"/>
                                            </p:txEl>
                                          </p:spTgt>
                                        </p:tgtEl>
                                      </p:cBhvr>
                                      <p:to x="100000" y="95000"/>
                                    </p:animScale>
                                    <p:animScale>
                                      <p:cBhvr>
                                        <p:cTn id="8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5CF9713-9697-654C-9A47-0E361ECE33A8}"/>
              </a:ext>
            </a:extLst>
          </p:cNvPr>
          <p:cNvSpPr txBox="1">
            <a:spLocks/>
          </p:cNvSpPr>
          <p:nvPr/>
        </p:nvSpPr>
        <p:spPr>
          <a:xfrm>
            <a:off x="435429" y="1600937"/>
            <a:ext cx="6853138" cy="2731363"/>
          </a:xfrm>
          <a:prstGeom prst="rect">
            <a:avLst/>
          </a:prstGeom>
          <a:ln>
            <a:solidFill>
              <a:schemeClr val="accent3"/>
            </a:solid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809999" rtl="0" eaLnBrk="1" fontAlgn="base" latinLnBrk="0" hangingPunct="1">
              <a:lnSpc>
                <a:spcPct val="100000"/>
              </a:lnSpc>
              <a:spcBef>
                <a:spcPct val="0"/>
              </a:spcBef>
              <a:spcAft>
                <a:spcPct val="0"/>
              </a:spcAft>
              <a:buClrTx/>
              <a:buSzTx/>
              <a:buFont typeface="Arial" pitchFamily="34" charset="0"/>
              <a:buNone/>
              <a:tabLst/>
              <a:defRPr/>
            </a:pPr>
            <a:endParaRPr kumimoji="0" lang="en-GB" sz="3200" b="1" i="1" u="none" strike="noStrike" kern="1200" cap="none" spc="0" normalizeH="0" baseline="0" noProof="0" dirty="0">
              <a:ln>
                <a:noFill/>
              </a:ln>
              <a:solidFill>
                <a:prstClr val="black"/>
              </a:solidFill>
              <a:effectLst/>
              <a:uLnTx/>
              <a:uFillTx/>
              <a:latin typeface="Eras Bold ITC" panose="020B0907030504020204" pitchFamily="34" charset="0"/>
              <a:ea typeface="+mn-ea"/>
              <a:cs typeface="+mn-cs"/>
            </a:endParaRPr>
          </a:p>
          <a:p>
            <a:pPr marL="342900" marR="0" lvl="0" indent="-342900" algn="l" defTabSz="809999" rtl="0" eaLnBrk="1" fontAlgn="base" latinLnBrk="0" hangingPunct="1">
              <a:lnSpc>
                <a:spcPct val="100000"/>
              </a:lnSpc>
              <a:spcBef>
                <a:spcPct val="0"/>
              </a:spcBef>
              <a:spcAft>
                <a:spcPct val="0"/>
              </a:spcAft>
              <a:buClrTx/>
              <a:buSzTx/>
              <a:buFont typeface="Arial" pitchFamily="34" charset="0"/>
              <a:buNone/>
              <a:tabLst/>
              <a:defRPr/>
            </a:pPr>
            <a:endParaRPr kumimoji="0" lang="en-GB" sz="3200" b="1" i="1" u="none" strike="noStrike" kern="1200" cap="none" spc="0" normalizeH="0" baseline="0" noProof="0" dirty="0">
              <a:ln>
                <a:noFill/>
              </a:ln>
              <a:solidFill>
                <a:prstClr val="black"/>
              </a:solidFill>
              <a:effectLst/>
              <a:uLnTx/>
              <a:uFillTx/>
              <a:latin typeface="Eras Bold ITC" panose="020B0907030504020204" pitchFamily="34" charset="0"/>
              <a:ea typeface="+mn-ea"/>
              <a:cs typeface="+mn-cs"/>
            </a:endParaRPr>
          </a:p>
          <a:p>
            <a:pPr marL="342900" marR="0" lvl="0" indent="-342900" algn="l" defTabSz="809999" rtl="0" eaLnBrk="1" fontAlgn="base" latinLnBrk="0" hangingPunct="1">
              <a:lnSpc>
                <a:spcPct val="100000"/>
              </a:lnSpc>
              <a:spcBef>
                <a:spcPct val="0"/>
              </a:spcBef>
              <a:spcAft>
                <a:spcPct val="0"/>
              </a:spcAft>
              <a:buClrTx/>
              <a:buSzTx/>
              <a:buFont typeface="Arial" pitchFamily="34" charset="0"/>
              <a:buNone/>
              <a:tabLst/>
              <a:defRPr/>
            </a:pPr>
            <a:r>
              <a:rPr kumimoji="0" lang="en-GB" sz="3200" b="1" i="1" u="none" strike="noStrike" kern="1200" cap="none" spc="0" normalizeH="0" baseline="0" noProof="0" dirty="0">
                <a:ln>
                  <a:noFill/>
                </a:ln>
                <a:solidFill>
                  <a:prstClr val="black"/>
                </a:solidFill>
                <a:effectLst/>
                <a:uLnTx/>
                <a:uFillTx/>
                <a:latin typeface="Eras Bold ITC" panose="020B0907030504020204" pitchFamily="34" charset="0"/>
                <a:ea typeface="+mn-ea"/>
                <a:cs typeface="+mn-cs"/>
              </a:rPr>
              <a:t>Target: </a:t>
            </a:r>
            <a:r>
              <a:rPr kumimoji="0" lang="en-GB" sz="3200" b="0" i="0" u="none" strike="noStrike" kern="1200" cap="none" spc="0" normalizeH="0" baseline="0" noProof="0" dirty="0">
                <a:ln>
                  <a:noFill/>
                </a:ln>
                <a:solidFill>
                  <a:prstClr val="black"/>
                </a:solidFill>
                <a:effectLst/>
                <a:uLnTx/>
                <a:uFillTx/>
                <a:latin typeface="Eras Bold ITC" panose="020B0907030504020204" pitchFamily="34" charset="0"/>
                <a:ea typeface="+mn-ea"/>
                <a:cs typeface="+mn-cs"/>
              </a:rPr>
              <a:t>the desired result you wish to achieve in relation to a 	KPI</a:t>
            </a:r>
            <a:endParaRPr kumimoji="0" lang="en-GB" sz="3200" b="1" i="1" u="none" strike="noStrike" kern="1200" cap="none" spc="0" normalizeH="0" baseline="0" noProof="0" dirty="0">
              <a:ln>
                <a:noFill/>
              </a:ln>
              <a:solidFill>
                <a:prstClr val="black"/>
              </a:solidFill>
              <a:effectLst/>
              <a:uLnTx/>
              <a:uFillTx/>
              <a:latin typeface="Eras Bold ITC" panose="020B0907030504020204" pitchFamily="34" charset="0"/>
              <a:ea typeface="+mn-ea"/>
              <a:cs typeface="+mn-cs"/>
            </a:endParaRPr>
          </a:p>
        </p:txBody>
      </p:sp>
      <p:sp>
        <p:nvSpPr>
          <p:cNvPr id="7" name="Text Box 2">
            <a:extLst>
              <a:ext uri="{FF2B5EF4-FFF2-40B4-BE49-F238E27FC236}">
                <a16:creationId xmlns:a16="http://schemas.microsoft.com/office/drawing/2014/main" id="{910FF52C-7440-446F-802C-D85260D6327F}"/>
              </a:ext>
            </a:extLst>
          </p:cNvPr>
          <p:cNvSpPr txBox="1">
            <a:spLocks noChangeArrowheads="1"/>
          </p:cNvSpPr>
          <p:nvPr/>
        </p:nvSpPr>
        <p:spPr bwMode="auto">
          <a:xfrm>
            <a:off x="1826697" y="326573"/>
            <a:ext cx="85365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4747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4747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4747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4747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4747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474788"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GB" altLang="en-US" sz="4000" b="1" i="0" u="none" strike="noStrike" kern="1200" cap="none" spc="0" normalizeH="0" baseline="0" noProof="0" dirty="0">
                <a:ln>
                  <a:noFill/>
                </a:ln>
                <a:solidFill>
                  <a:prstClr val="black"/>
                </a:solidFill>
                <a:effectLst/>
                <a:uLnTx/>
                <a:uFillTx/>
                <a:latin typeface="Bodoni MT Black" panose="02070A03080606020203" pitchFamily="18" charset="0"/>
                <a:ea typeface="+mn-ea"/>
                <a:cs typeface="+mn-cs"/>
              </a:rPr>
              <a:t>TARGET</a:t>
            </a:r>
          </a:p>
        </p:txBody>
      </p:sp>
      <p:sp>
        <p:nvSpPr>
          <p:cNvPr id="9" name="Line 4">
            <a:extLst>
              <a:ext uri="{FF2B5EF4-FFF2-40B4-BE49-F238E27FC236}">
                <a16:creationId xmlns:a16="http://schemas.microsoft.com/office/drawing/2014/main" id="{47281460-F2D0-402C-B62A-CA2B8C5798BD}"/>
              </a:ext>
            </a:extLst>
          </p:cNvPr>
          <p:cNvSpPr>
            <a:spLocks noChangeShapeType="1"/>
          </p:cNvSpPr>
          <p:nvPr/>
        </p:nvSpPr>
        <p:spPr bwMode="auto">
          <a:xfrm>
            <a:off x="1826697" y="895638"/>
            <a:ext cx="4050506" cy="0"/>
          </a:xfrm>
          <a:prstGeom prst="line">
            <a:avLst/>
          </a:prstGeom>
          <a:noFill/>
          <a:ln w="12700">
            <a:solidFill>
              <a:srgbClr val="84C225"/>
            </a:solidFill>
            <a:round/>
            <a:headEnd/>
            <a:tailEnd/>
          </a:ln>
          <a:extLst>
            <a:ext uri="{909E8E84-426E-40DD-AFC4-6F175D3DCCD1}">
              <a14:hiddenFill xmlns:a14="http://schemas.microsoft.com/office/drawing/2010/main">
                <a:noFill/>
              </a14:hiddenFill>
            </a:ext>
          </a:extLst>
        </p:spPr>
        <p:txBody>
          <a:bodyPr/>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6" name="Slide Number Placeholder 1">
            <a:extLst>
              <a:ext uri="{FF2B5EF4-FFF2-40B4-BE49-F238E27FC236}">
                <a16:creationId xmlns:a16="http://schemas.microsoft.com/office/drawing/2014/main" id="{231BC006-B4A0-4429-9C99-05F9397C971C}"/>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32</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pic>
        <p:nvPicPr>
          <p:cNvPr id="4" name="Picture 3" descr="A arrow hitting the center of a target&#10;&#10;Description automatically generated with low confidence">
            <a:extLst>
              <a:ext uri="{FF2B5EF4-FFF2-40B4-BE49-F238E27FC236}">
                <a16:creationId xmlns:a16="http://schemas.microsoft.com/office/drawing/2014/main" id="{C506A551-22DB-F085-A064-272461901946}"/>
              </a:ext>
            </a:extLst>
          </p:cNvPr>
          <p:cNvPicPr>
            <a:picLocks noChangeAspect="1"/>
          </p:cNvPicPr>
          <p:nvPr/>
        </p:nvPicPr>
        <p:blipFill>
          <a:blip r:embed="rId3"/>
          <a:stretch>
            <a:fillRect/>
          </a:stretch>
        </p:blipFill>
        <p:spPr>
          <a:xfrm>
            <a:off x="7860217" y="2206170"/>
            <a:ext cx="4009593" cy="2017485"/>
          </a:xfrm>
          <a:prstGeom prst="rect">
            <a:avLst/>
          </a:prstGeom>
        </p:spPr>
      </p:pic>
    </p:spTree>
    <p:extLst>
      <p:ext uri="{BB962C8B-B14F-4D97-AF65-F5344CB8AC3E}">
        <p14:creationId xmlns:p14="http://schemas.microsoft.com/office/powerpoint/2010/main" val="2122795643"/>
      </p:ext>
    </p:extLst>
  </p:cSld>
  <p:clrMapOvr>
    <a:masterClrMapping/>
  </p:clrMapOvr>
  <p:transition>
    <p:pull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787" y="1030605"/>
            <a:ext cx="4011211" cy="387798"/>
          </a:xfrm>
        </p:spPr>
        <p:txBody>
          <a:bodyPr/>
          <a:lstStyle/>
          <a:p>
            <a:r>
              <a:rPr lang="en-US" sz="2800" dirty="0">
                <a:latin typeface="Candara" panose="020E0502030303020204" pitchFamily="34" charset="0"/>
              </a:rPr>
              <a:t>RECAP</a:t>
            </a:r>
          </a:p>
        </p:txBody>
      </p:sp>
      <p:sp>
        <p:nvSpPr>
          <p:cNvPr id="7" name="Freeform: Shape 6">
            <a:extLst>
              <a:ext uri="{FF2B5EF4-FFF2-40B4-BE49-F238E27FC236}">
                <a16:creationId xmlns:a16="http://schemas.microsoft.com/office/drawing/2014/main" id="{FCD53481-A89C-4BFE-95EB-672B8D80F24A}"/>
              </a:ext>
            </a:extLst>
          </p:cNvPr>
          <p:cNvSpPr/>
          <p:nvPr/>
        </p:nvSpPr>
        <p:spPr>
          <a:xfrm>
            <a:off x="2116638" y="1692585"/>
            <a:ext cx="1658897" cy="2384973"/>
          </a:xfrm>
          <a:custGeom>
            <a:avLst/>
            <a:gdLst>
              <a:gd name="connsiteX0" fmla="*/ 0 w 2062942"/>
              <a:gd name="connsiteY0" fmla="*/ 206294 h 2935832"/>
              <a:gd name="connsiteX1" fmla="*/ 206294 w 2062942"/>
              <a:gd name="connsiteY1" fmla="*/ 0 h 2935832"/>
              <a:gd name="connsiteX2" fmla="*/ 1856648 w 2062942"/>
              <a:gd name="connsiteY2" fmla="*/ 0 h 2935832"/>
              <a:gd name="connsiteX3" fmla="*/ 2062942 w 2062942"/>
              <a:gd name="connsiteY3" fmla="*/ 206294 h 2935832"/>
              <a:gd name="connsiteX4" fmla="*/ 2062942 w 2062942"/>
              <a:gd name="connsiteY4" fmla="*/ 2729538 h 2935832"/>
              <a:gd name="connsiteX5" fmla="*/ 1856648 w 2062942"/>
              <a:gd name="connsiteY5" fmla="*/ 2935832 h 2935832"/>
              <a:gd name="connsiteX6" fmla="*/ 206294 w 2062942"/>
              <a:gd name="connsiteY6" fmla="*/ 2935832 h 2935832"/>
              <a:gd name="connsiteX7" fmla="*/ 0 w 2062942"/>
              <a:gd name="connsiteY7" fmla="*/ 2729538 h 2935832"/>
              <a:gd name="connsiteX8" fmla="*/ 0 w 2062942"/>
              <a:gd name="connsiteY8" fmla="*/ 206294 h 293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942" h="2935832">
                <a:moveTo>
                  <a:pt x="0" y="206294"/>
                </a:moveTo>
                <a:cubicBezTo>
                  <a:pt x="0" y="92361"/>
                  <a:pt x="92361" y="0"/>
                  <a:pt x="206294" y="0"/>
                </a:cubicBezTo>
                <a:lnTo>
                  <a:pt x="1856648" y="0"/>
                </a:lnTo>
                <a:cubicBezTo>
                  <a:pt x="1970581" y="0"/>
                  <a:pt x="2062942" y="92361"/>
                  <a:pt x="2062942" y="206294"/>
                </a:cubicBezTo>
                <a:lnTo>
                  <a:pt x="2062942" y="2729538"/>
                </a:lnTo>
                <a:cubicBezTo>
                  <a:pt x="2062942" y="2843471"/>
                  <a:pt x="1970581" y="2935832"/>
                  <a:pt x="1856648" y="2935832"/>
                </a:cubicBezTo>
                <a:lnTo>
                  <a:pt x="206294" y="2935832"/>
                </a:lnTo>
                <a:cubicBezTo>
                  <a:pt x="92361" y="2935832"/>
                  <a:pt x="0" y="2843471"/>
                  <a:pt x="0" y="2729538"/>
                </a:cubicBezTo>
                <a:lnTo>
                  <a:pt x="0" y="206294"/>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29035" tIns="129035" rIns="129035" bIns="1869043" numCol="1" spcCol="1270" anchor="ctr" anchorCtr="0">
            <a:noAutofit/>
          </a:bodyPr>
          <a:lstStyle/>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693"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KRAs</a:t>
            </a:r>
          </a:p>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355" b="1" i="1"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start with</a:t>
            </a:r>
          </a:p>
        </p:txBody>
      </p:sp>
      <p:sp>
        <p:nvSpPr>
          <p:cNvPr id="9" name="Freeform: Shape 8">
            <a:extLst>
              <a:ext uri="{FF2B5EF4-FFF2-40B4-BE49-F238E27FC236}">
                <a16:creationId xmlns:a16="http://schemas.microsoft.com/office/drawing/2014/main" id="{F69DC29D-98A2-42DC-9CF6-81FF8099F9B8}"/>
              </a:ext>
            </a:extLst>
          </p:cNvPr>
          <p:cNvSpPr/>
          <p:nvPr/>
        </p:nvSpPr>
        <p:spPr>
          <a:xfrm>
            <a:off x="4008433" y="1619512"/>
            <a:ext cx="1658897" cy="2498555"/>
          </a:xfrm>
          <a:custGeom>
            <a:avLst/>
            <a:gdLst>
              <a:gd name="connsiteX0" fmla="*/ 0 w 2062942"/>
              <a:gd name="connsiteY0" fmla="*/ 206294 h 2935832"/>
              <a:gd name="connsiteX1" fmla="*/ 206294 w 2062942"/>
              <a:gd name="connsiteY1" fmla="*/ 0 h 2935832"/>
              <a:gd name="connsiteX2" fmla="*/ 1856648 w 2062942"/>
              <a:gd name="connsiteY2" fmla="*/ 0 h 2935832"/>
              <a:gd name="connsiteX3" fmla="*/ 2062942 w 2062942"/>
              <a:gd name="connsiteY3" fmla="*/ 206294 h 2935832"/>
              <a:gd name="connsiteX4" fmla="*/ 2062942 w 2062942"/>
              <a:gd name="connsiteY4" fmla="*/ 2729538 h 2935832"/>
              <a:gd name="connsiteX5" fmla="*/ 1856648 w 2062942"/>
              <a:gd name="connsiteY5" fmla="*/ 2935832 h 2935832"/>
              <a:gd name="connsiteX6" fmla="*/ 206294 w 2062942"/>
              <a:gd name="connsiteY6" fmla="*/ 2935832 h 2935832"/>
              <a:gd name="connsiteX7" fmla="*/ 0 w 2062942"/>
              <a:gd name="connsiteY7" fmla="*/ 2729538 h 2935832"/>
              <a:gd name="connsiteX8" fmla="*/ 0 w 2062942"/>
              <a:gd name="connsiteY8" fmla="*/ 206294 h 293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942" h="2935832">
                <a:moveTo>
                  <a:pt x="0" y="206294"/>
                </a:moveTo>
                <a:cubicBezTo>
                  <a:pt x="0" y="92361"/>
                  <a:pt x="92361" y="0"/>
                  <a:pt x="206294" y="0"/>
                </a:cubicBezTo>
                <a:lnTo>
                  <a:pt x="1856648" y="0"/>
                </a:lnTo>
                <a:cubicBezTo>
                  <a:pt x="1970581" y="0"/>
                  <a:pt x="2062942" y="92361"/>
                  <a:pt x="2062942" y="206294"/>
                </a:cubicBezTo>
                <a:lnTo>
                  <a:pt x="2062942" y="2729538"/>
                </a:lnTo>
                <a:cubicBezTo>
                  <a:pt x="2062942" y="2843471"/>
                  <a:pt x="1970581" y="2935832"/>
                  <a:pt x="1856648" y="2935832"/>
                </a:cubicBezTo>
                <a:lnTo>
                  <a:pt x="206294" y="2935832"/>
                </a:lnTo>
                <a:cubicBezTo>
                  <a:pt x="92361" y="2935832"/>
                  <a:pt x="0" y="2843471"/>
                  <a:pt x="0" y="2729538"/>
                </a:cubicBezTo>
                <a:lnTo>
                  <a:pt x="0" y="206294"/>
                </a:lnTo>
                <a:close/>
              </a:path>
            </a:pathLst>
          </a:custGeom>
          <a:solidFill>
            <a:schemeClr val="accent4">
              <a:lumMod val="60000"/>
              <a:lumOff val="4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7421" tIns="77421" rIns="77421" bIns="1817429" numCol="1" spcCol="1270" anchor="ctr" anchorCtr="0">
            <a:noAutofit/>
          </a:bodyPr>
          <a:lstStyle/>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693"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Objectives</a:t>
            </a:r>
          </a:p>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355" b="1" i="1"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start with</a:t>
            </a:r>
          </a:p>
        </p:txBody>
      </p:sp>
      <p:sp>
        <p:nvSpPr>
          <p:cNvPr id="10" name="Freeform: Shape 9">
            <a:extLst>
              <a:ext uri="{FF2B5EF4-FFF2-40B4-BE49-F238E27FC236}">
                <a16:creationId xmlns:a16="http://schemas.microsoft.com/office/drawing/2014/main" id="{4138E6A1-3378-47EB-B400-414A1B8EA278}"/>
              </a:ext>
            </a:extLst>
          </p:cNvPr>
          <p:cNvSpPr/>
          <p:nvPr/>
        </p:nvSpPr>
        <p:spPr>
          <a:xfrm>
            <a:off x="4183100" y="2366782"/>
            <a:ext cx="1327118" cy="1624059"/>
          </a:xfrm>
          <a:custGeom>
            <a:avLst/>
            <a:gdLst>
              <a:gd name="connsiteX0" fmla="*/ 0 w 1650354"/>
              <a:gd name="connsiteY0" fmla="*/ 165035 h 1908290"/>
              <a:gd name="connsiteX1" fmla="*/ 165035 w 1650354"/>
              <a:gd name="connsiteY1" fmla="*/ 0 h 1908290"/>
              <a:gd name="connsiteX2" fmla="*/ 1485319 w 1650354"/>
              <a:gd name="connsiteY2" fmla="*/ 0 h 1908290"/>
              <a:gd name="connsiteX3" fmla="*/ 1650354 w 1650354"/>
              <a:gd name="connsiteY3" fmla="*/ 165035 h 1908290"/>
              <a:gd name="connsiteX4" fmla="*/ 1650354 w 1650354"/>
              <a:gd name="connsiteY4" fmla="*/ 1743255 h 1908290"/>
              <a:gd name="connsiteX5" fmla="*/ 1485319 w 1650354"/>
              <a:gd name="connsiteY5" fmla="*/ 1908290 h 1908290"/>
              <a:gd name="connsiteX6" fmla="*/ 165035 w 1650354"/>
              <a:gd name="connsiteY6" fmla="*/ 1908290 h 1908290"/>
              <a:gd name="connsiteX7" fmla="*/ 0 w 1650354"/>
              <a:gd name="connsiteY7" fmla="*/ 1743255 h 1908290"/>
              <a:gd name="connsiteX8" fmla="*/ 0 w 1650354"/>
              <a:gd name="connsiteY8" fmla="*/ 165035 h 19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354" h="1908290">
                <a:moveTo>
                  <a:pt x="0" y="165035"/>
                </a:moveTo>
                <a:cubicBezTo>
                  <a:pt x="0" y="73889"/>
                  <a:pt x="73889" y="0"/>
                  <a:pt x="165035" y="0"/>
                </a:cubicBezTo>
                <a:lnTo>
                  <a:pt x="1485319" y="0"/>
                </a:lnTo>
                <a:cubicBezTo>
                  <a:pt x="1576465" y="0"/>
                  <a:pt x="1650354" y="73889"/>
                  <a:pt x="1650354" y="165035"/>
                </a:cubicBezTo>
                <a:lnTo>
                  <a:pt x="1650354" y="1743255"/>
                </a:lnTo>
                <a:cubicBezTo>
                  <a:pt x="1650354" y="1834401"/>
                  <a:pt x="1576465" y="1908290"/>
                  <a:pt x="1485319" y="1908290"/>
                </a:cubicBezTo>
                <a:lnTo>
                  <a:pt x="165035" y="1908290"/>
                </a:lnTo>
                <a:cubicBezTo>
                  <a:pt x="73889" y="1908290"/>
                  <a:pt x="0" y="1834401"/>
                  <a:pt x="0" y="1743255"/>
                </a:cubicBezTo>
                <a:lnTo>
                  <a:pt x="0" y="1650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938" tIns="73185" rIns="83938" bIns="73185" numCol="1" spcCol="1270" anchor="ctr" anchorCtr="0">
            <a:noAutofit/>
          </a:bodyPr>
          <a:lstStyle/>
          <a:p>
            <a:pPr marL="0" marR="0" lvl="0" indent="0" algn="ctr" defTabSz="752716" rtl="0" eaLnBrk="1" fontAlgn="auto" latinLnBrk="0" hangingPunct="1">
              <a:lnSpc>
                <a:spcPct val="90000"/>
              </a:lnSpc>
              <a:spcBef>
                <a:spcPct val="0"/>
              </a:spcBef>
              <a:spcAft>
                <a:spcPct val="35000"/>
              </a:spcAft>
              <a:buClrTx/>
              <a:buSzTx/>
              <a:buFontTx/>
              <a:buNone/>
              <a:tabLst/>
              <a:defRPr/>
            </a:pPr>
            <a:r>
              <a:rPr kumimoji="0" lang="en-US" sz="2032" b="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rPr>
              <a:t>Verb</a:t>
            </a:r>
          </a:p>
        </p:txBody>
      </p:sp>
      <p:sp>
        <p:nvSpPr>
          <p:cNvPr id="12" name="Freeform: Shape 11">
            <a:extLst>
              <a:ext uri="{FF2B5EF4-FFF2-40B4-BE49-F238E27FC236}">
                <a16:creationId xmlns:a16="http://schemas.microsoft.com/office/drawing/2014/main" id="{22D7EE05-FCF9-470F-AC85-AA697569D07E}"/>
              </a:ext>
            </a:extLst>
          </p:cNvPr>
          <p:cNvSpPr/>
          <p:nvPr/>
        </p:nvSpPr>
        <p:spPr>
          <a:xfrm>
            <a:off x="5841997" y="1602684"/>
            <a:ext cx="1783730" cy="2498555"/>
          </a:xfrm>
          <a:custGeom>
            <a:avLst/>
            <a:gdLst>
              <a:gd name="connsiteX0" fmla="*/ 0 w 2062942"/>
              <a:gd name="connsiteY0" fmla="*/ 206294 h 2935832"/>
              <a:gd name="connsiteX1" fmla="*/ 206294 w 2062942"/>
              <a:gd name="connsiteY1" fmla="*/ 0 h 2935832"/>
              <a:gd name="connsiteX2" fmla="*/ 1856648 w 2062942"/>
              <a:gd name="connsiteY2" fmla="*/ 0 h 2935832"/>
              <a:gd name="connsiteX3" fmla="*/ 2062942 w 2062942"/>
              <a:gd name="connsiteY3" fmla="*/ 206294 h 2935832"/>
              <a:gd name="connsiteX4" fmla="*/ 2062942 w 2062942"/>
              <a:gd name="connsiteY4" fmla="*/ 2729538 h 2935832"/>
              <a:gd name="connsiteX5" fmla="*/ 1856648 w 2062942"/>
              <a:gd name="connsiteY5" fmla="*/ 2935832 h 2935832"/>
              <a:gd name="connsiteX6" fmla="*/ 206294 w 2062942"/>
              <a:gd name="connsiteY6" fmla="*/ 2935832 h 2935832"/>
              <a:gd name="connsiteX7" fmla="*/ 0 w 2062942"/>
              <a:gd name="connsiteY7" fmla="*/ 2729538 h 2935832"/>
              <a:gd name="connsiteX8" fmla="*/ 0 w 2062942"/>
              <a:gd name="connsiteY8" fmla="*/ 206294 h 293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942" h="2935832">
                <a:moveTo>
                  <a:pt x="0" y="206294"/>
                </a:moveTo>
                <a:cubicBezTo>
                  <a:pt x="0" y="92361"/>
                  <a:pt x="92361" y="0"/>
                  <a:pt x="206294" y="0"/>
                </a:cubicBezTo>
                <a:lnTo>
                  <a:pt x="1856648" y="0"/>
                </a:lnTo>
                <a:cubicBezTo>
                  <a:pt x="1970581" y="0"/>
                  <a:pt x="2062942" y="92361"/>
                  <a:pt x="2062942" y="206294"/>
                </a:cubicBezTo>
                <a:lnTo>
                  <a:pt x="2062942" y="2729538"/>
                </a:lnTo>
                <a:cubicBezTo>
                  <a:pt x="2062942" y="2843471"/>
                  <a:pt x="1970581" y="2935832"/>
                  <a:pt x="1856648" y="2935832"/>
                </a:cubicBezTo>
                <a:lnTo>
                  <a:pt x="206294" y="2935832"/>
                </a:lnTo>
                <a:cubicBezTo>
                  <a:pt x="92361" y="2935832"/>
                  <a:pt x="0" y="2843471"/>
                  <a:pt x="0" y="2729538"/>
                </a:cubicBezTo>
                <a:lnTo>
                  <a:pt x="0" y="206294"/>
                </a:lnTo>
                <a:close/>
              </a:path>
            </a:pathLst>
          </a:custGeom>
          <a:solidFill>
            <a:schemeClr val="accent6">
              <a:lumMod val="40000"/>
              <a:lumOff val="6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7421" tIns="77421" rIns="77421" bIns="1817429" numCol="1" spcCol="1270" anchor="ctr" anchorCtr="0">
            <a:noAutofit/>
          </a:bodyPr>
          <a:lstStyle/>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693"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KPIs</a:t>
            </a:r>
          </a:p>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355" b="1" i="1"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start with</a:t>
            </a:r>
          </a:p>
        </p:txBody>
      </p:sp>
      <p:sp>
        <p:nvSpPr>
          <p:cNvPr id="15" name="Freeform: Shape 14">
            <a:extLst>
              <a:ext uri="{FF2B5EF4-FFF2-40B4-BE49-F238E27FC236}">
                <a16:creationId xmlns:a16="http://schemas.microsoft.com/office/drawing/2014/main" id="{5E8D60EE-84E7-432E-9E8B-0FDA47004247}"/>
              </a:ext>
            </a:extLst>
          </p:cNvPr>
          <p:cNvSpPr/>
          <p:nvPr/>
        </p:nvSpPr>
        <p:spPr>
          <a:xfrm>
            <a:off x="5961302" y="2348614"/>
            <a:ext cx="1540058" cy="490865"/>
          </a:xfrm>
          <a:custGeom>
            <a:avLst/>
            <a:gdLst>
              <a:gd name="connsiteX0" fmla="*/ 0 w 1781128"/>
              <a:gd name="connsiteY0" fmla="*/ 57677 h 576773"/>
              <a:gd name="connsiteX1" fmla="*/ 57677 w 1781128"/>
              <a:gd name="connsiteY1" fmla="*/ 0 h 576773"/>
              <a:gd name="connsiteX2" fmla="*/ 1723451 w 1781128"/>
              <a:gd name="connsiteY2" fmla="*/ 0 h 576773"/>
              <a:gd name="connsiteX3" fmla="*/ 1781128 w 1781128"/>
              <a:gd name="connsiteY3" fmla="*/ 57677 h 576773"/>
              <a:gd name="connsiteX4" fmla="*/ 1781128 w 1781128"/>
              <a:gd name="connsiteY4" fmla="*/ 519096 h 576773"/>
              <a:gd name="connsiteX5" fmla="*/ 1723451 w 1781128"/>
              <a:gd name="connsiteY5" fmla="*/ 576773 h 576773"/>
              <a:gd name="connsiteX6" fmla="*/ 57677 w 1781128"/>
              <a:gd name="connsiteY6" fmla="*/ 576773 h 576773"/>
              <a:gd name="connsiteX7" fmla="*/ 0 w 1781128"/>
              <a:gd name="connsiteY7" fmla="*/ 519096 h 576773"/>
              <a:gd name="connsiteX8" fmla="*/ 0 w 1781128"/>
              <a:gd name="connsiteY8" fmla="*/ 57677 h 5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1128" h="576773">
                <a:moveTo>
                  <a:pt x="0" y="57677"/>
                </a:moveTo>
                <a:cubicBezTo>
                  <a:pt x="0" y="25823"/>
                  <a:pt x="25823" y="0"/>
                  <a:pt x="57677" y="0"/>
                </a:cubicBezTo>
                <a:lnTo>
                  <a:pt x="1723451" y="0"/>
                </a:lnTo>
                <a:cubicBezTo>
                  <a:pt x="1755305" y="0"/>
                  <a:pt x="1781128" y="25823"/>
                  <a:pt x="1781128" y="57677"/>
                </a:cubicBezTo>
                <a:lnTo>
                  <a:pt x="1781128" y="519096"/>
                </a:lnTo>
                <a:cubicBezTo>
                  <a:pt x="1781128" y="550950"/>
                  <a:pt x="1755305" y="576773"/>
                  <a:pt x="1723451" y="576773"/>
                </a:cubicBezTo>
                <a:lnTo>
                  <a:pt x="57677" y="576773"/>
                </a:lnTo>
                <a:cubicBezTo>
                  <a:pt x="25823" y="576773"/>
                  <a:pt x="0" y="550950"/>
                  <a:pt x="0" y="519096"/>
                </a:cubicBezTo>
                <a:lnTo>
                  <a:pt x="0" y="5767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5" tIns="46562" rIns="57315" bIns="46562" numCol="1" spcCol="1270" anchor="ctr" anchorCtr="0">
            <a:noAutofit/>
          </a:bodyPr>
          <a:lstStyle/>
          <a:p>
            <a:pPr marL="0" marR="0" lvl="0" indent="0" algn="l" defTabSz="752716" rtl="0" eaLnBrk="1" fontAlgn="auto" latinLnBrk="0" hangingPunct="1">
              <a:lnSpc>
                <a:spcPct val="90000"/>
              </a:lnSpc>
              <a:spcBef>
                <a:spcPct val="0"/>
              </a:spcBef>
              <a:spcAft>
                <a:spcPct val="35000"/>
              </a:spcAft>
              <a:buClrTx/>
              <a:buSzTx/>
              <a:buFontTx/>
              <a:buNone/>
              <a:tabLst/>
              <a:defRPr/>
            </a:pPr>
            <a:r>
              <a:rPr kumimoji="0" lang="en-US" sz="1524" b="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rPr>
              <a:t>$ = Value of</a:t>
            </a:r>
          </a:p>
        </p:txBody>
      </p:sp>
      <p:sp>
        <p:nvSpPr>
          <p:cNvPr id="16" name="Freeform: Shape 15">
            <a:extLst>
              <a:ext uri="{FF2B5EF4-FFF2-40B4-BE49-F238E27FC236}">
                <a16:creationId xmlns:a16="http://schemas.microsoft.com/office/drawing/2014/main" id="{73D6FD97-C183-4B39-87EB-6F3B0F8D49B0}"/>
              </a:ext>
            </a:extLst>
          </p:cNvPr>
          <p:cNvSpPr/>
          <p:nvPr/>
        </p:nvSpPr>
        <p:spPr>
          <a:xfrm>
            <a:off x="5961302" y="2912090"/>
            <a:ext cx="1540058" cy="490865"/>
          </a:xfrm>
          <a:custGeom>
            <a:avLst/>
            <a:gdLst>
              <a:gd name="connsiteX0" fmla="*/ 0 w 1781128"/>
              <a:gd name="connsiteY0" fmla="*/ 57677 h 576773"/>
              <a:gd name="connsiteX1" fmla="*/ 57677 w 1781128"/>
              <a:gd name="connsiteY1" fmla="*/ 0 h 576773"/>
              <a:gd name="connsiteX2" fmla="*/ 1723451 w 1781128"/>
              <a:gd name="connsiteY2" fmla="*/ 0 h 576773"/>
              <a:gd name="connsiteX3" fmla="*/ 1781128 w 1781128"/>
              <a:gd name="connsiteY3" fmla="*/ 57677 h 576773"/>
              <a:gd name="connsiteX4" fmla="*/ 1781128 w 1781128"/>
              <a:gd name="connsiteY4" fmla="*/ 519096 h 576773"/>
              <a:gd name="connsiteX5" fmla="*/ 1723451 w 1781128"/>
              <a:gd name="connsiteY5" fmla="*/ 576773 h 576773"/>
              <a:gd name="connsiteX6" fmla="*/ 57677 w 1781128"/>
              <a:gd name="connsiteY6" fmla="*/ 576773 h 576773"/>
              <a:gd name="connsiteX7" fmla="*/ 0 w 1781128"/>
              <a:gd name="connsiteY7" fmla="*/ 519096 h 576773"/>
              <a:gd name="connsiteX8" fmla="*/ 0 w 1781128"/>
              <a:gd name="connsiteY8" fmla="*/ 57677 h 5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1128" h="576773">
                <a:moveTo>
                  <a:pt x="0" y="57677"/>
                </a:moveTo>
                <a:cubicBezTo>
                  <a:pt x="0" y="25823"/>
                  <a:pt x="25823" y="0"/>
                  <a:pt x="57677" y="0"/>
                </a:cubicBezTo>
                <a:lnTo>
                  <a:pt x="1723451" y="0"/>
                </a:lnTo>
                <a:cubicBezTo>
                  <a:pt x="1755305" y="0"/>
                  <a:pt x="1781128" y="25823"/>
                  <a:pt x="1781128" y="57677"/>
                </a:cubicBezTo>
                <a:lnTo>
                  <a:pt x="1781128" y="519096"/>
                </a:lnTo>
                <a:cubicBezTo>
                  <a:pt x="1781128" y="550950"/>
                  <a:pt x="1755305" y="576773"/>
                  <a:pt x="1723451" y="576773"/>
                </a:cubicBezTo>
                <a:lnTo>
                  <a:pt x="57677" y="576773"/>
                </a:lnTo>
                <a:cubicBezTo>
                  <a:pt x="25823" y="576773"/>
                  <a:pt x="0" y="550950"/>
                  <a:pt x="0" y="519096"/>
                </a:cubicBezTo>
                <a:lnTo>
                  <a:pt x="0" y="5767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5" tIns="46562" rIns="57315" bIns="46562" numCol="1" spcCol="1270" anchor="ctr" anchorCtr="0">
            <a:noAutofit/>
          </a:bodyPr>
          <a:lstStyle/>
          <a:p>
            <a:pPr marL="0" marR="0" lvl="0" indent="0" algn="l" defTabSz="752716" rtl="0" eaLnBrk="1" fontAlgn="auto" latinLnBrk="0" hangingPunct="1">
              <a:lnSpc>
                <a:spcPct val="90000"/>
              </a:lnSpc>
              <a:spcBef>
                <a:spcPct val="0"/>
              </a:spcBef>
              <a:spcAft>
                <a:spcPct val="35000"/>
              </a:spcAft>
              <a:buClrTx/>
              <a:buSzTx/>
              <a:buFontTx/>
              <a:buNone/>
              <a:tabLst/>
              <a:defRPr/>
            </a:pPr>
            <a:r>
              <a:rPr kumimoji="0" lang="en-US" sz="1524" b="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rPr>
              <a:t># = Number of</a:t>
            </a:r>
          </a:p>
        </p:txBody>
      </p:sp>
      <p:sp>
        <p:nvSpPr>
          <p:cNvPr id="17" name="Freeform: Shape 16">
            <a:extLst>
              <a:ext uri="{FF2B5EF4-FFF2-40B4-BE49-F238E27FC236}">
                <a16:creationId xmlns:a16="http://schemas.microsoft.com/office/drawing/2014/main" id="{873262E1-22C2-4725-852A-A96CD82663EE}"/>
              </a:ext>
            </a:extLst>
          </p:cNvPr>
          <p:cNvSpPr/>
          <p:nvPr/>
        </p:nvSpPr>
        <p:spPr>
          <a:xfrm>
            <a:off x="5961302" y="3475566"/>
            <a:ext cx="1540058" cy="490865"/>
          </a:xfrm>
          <a:custGeom>
            <a:avLst/>
            <a:gdLst>
              <a:gd name="connsiteX0" fmla="*/ 0 w 1781128"/>
              <a:gd name="connsiteY0" fmla="*/ 57677 h 576773"/>
              <a:gd name="connsiteX1" fmla="*/ 57677 w 1781128"/>
              <a:gd name="connsiteY1" fmla="*/ 0 h 576773"/>
              <a:gd name="connsiteX2" fmla="*/ 1723451 w 1781128"/>
              <a:gd name="connsiteY2" fmla="*/ 0 h 576773"/>
              <a:gd name="connsiteX3" fmla="*/ 1781128 w 1781128"/>
              <a:gd name="connsiteY3" fmla="*/ 57677 h 576773"/>
              <a:gd name="connsiteX4" fmla="*/ 1781128 w 1781128"/>
              <a:gd name="connsiteY4" fmla="*/ 519096 h 576773"/>
              <a:gd name="connsiteX5" fmla="*/ 1723451 w 1781128"/>
              <a:gd name="connsiteY5" fmla="*/ 576773 h 576773"/>
              <a:gd name="connsiteX6" fmla="*/ 57677 w 1781128"/>
              <a:gd name="connsiteY6" fmla="*/ 576773 h 576773"/>
              <a:gd name="connsiteX7" fmla="*/ 0 w 1781128"/>
              <a:gd name="connsiteY7" fmla="*/ 519096 h 576773"/>
              <a:gd name="connsiteX8" fmla="*/ 0 w 1781128"/>
              <a:gd name="connsiteY8" fmla="*/ 57677 h 5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1128" h="576773">
                <a:moveTo>
                  <a:pt x="0" y="57677"/>
                </a:moveTo>
                <a:cubicBezTo>
                  <a:pt x="0" y="25823"/>
                  <a:pt x="25823" y="0"/>
                  <a:pt x="57677" y="0"/>
                </a:cubicBezTo>
                <a:lnTo>
                  <a:pt x="1723451" y="0"/>
                </a:lnTo>
                <a:cubicBezTo>
                  <a:pt x="1755305" y="0"/>
                  <a:pt x="1781128" y="25823"/>
                  <a:pt x="1781128" y="57677"/>
                </a:cubicBezTo>
                <a:lnTo>
                  <a:pt x="1781128" y="519096"/>
                </a:lnTo>
                <a:cubicBezTo>
                  <a:pt x="1781128" y="550950"/>
                  <a:pt x="1755305" y="576773"/>
                  <a:pt x="1723451" y="576773"/>
                </a:cubicBezTo>
                <a:lnTo>
                  <a:pt x="57677" y="576773"/>
                </a:lnTo>
                <a:cubicBezTo>
                  <a:pt x="25823" y="576773"/>
                  <a:pt x="0" y="550950"/>
                  <a:pt x="0" y="519096"/>
                </a:cubicBezTo>
                <a:lnTo>
                  <a:pt x="0" y="5767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5" tIns="46562" rIns="57315" bIns="46562" numCol="1" spcCol="1270" anchor="ctr" anchorCtr="0">
            <a:noAutofit/>
          </a:bodyPr>
          <a:lstStyle/>
          <a:p>
            <a:pPr marL="0" marR="0" lvl="0" indent="0" algn="l" defTabSz="752716" rtl="0" eaLnBrk="1" fontAlgn="auto" latinLnBrk="0" hangingPunct="1">
              <a:lnSpc>
                <a:spcPct val="90000"/>
              </a:lnSpc>
              <a:spcBef>
                <a:spcPct val="0"/>
              </a:spcBef>
              <a:spcAft>
                <a:spcPct val="35000"/>
              </a:spcAft>
              <a:buClrTx/>
              <a:buSzTx/>
              <a:buFontTx/>
              <a:buNone/>
              <a:tabLst/>
              <a:defRPr/>
            </a:pPr>
            <a:r>
              <a:rPr kumimoji="0" lang="en-US" sz="1524" b="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rPr>
              <a:t>% = Percentage          of</a:t>
            </a:r>
          </a:p>
        </p:txBody>
      </p:sp>
      <p:sp>
        <p:nvSpPr>
          <p:cNvPr id="23" name="Freeform: Shape 22">
            <a:extLst>
              <a:ext uri="{FF2B5EF4-FFF2-40B4-BE49-F238E27FC236}">
                <a16:creationId xmlns:a16="http://schemas.microsoft.com/office/drawing/2014/main" id="{986E77E8-1F55-4FA8-A1C3-3B91990FC795}"/>
              </a:ext>
            </a:extLst>
          </p:cNvPr>
          <p:cNvSpPr/>
          <p:nvPr/>
        </p:nvSpPr>
        <p:spPr>
          <a:xfrm>
            <a:off x="1983413" y="4118068"/>
            <a:ext cx="2206248" cy="576580"/>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l"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Stakeholder</a:t>
            </a: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 Management</a:t>
            </a:r>
          </a:p>
        </p:txBody>
      </p:sp>
      <p:sp>
        <p:nvSpPr>
          <p:cNvPr id="24" name="Freeform: Shape 23">
            <a:extLst>
              <a:ext uri="{FF2B5EF4-FFF2-40B4-BE49-F238E27FC236}">
                <a16:creationId xmlns:a16="http://schemas.microsoft.com/office/drawing/2014/main" id="{52BECC88-F075-4D9F-BD7B-E30B10F527B7}"/>
              </a:ext>
            </a:extLst>
          </p:cNvPr>
          <p:cNvSpPr/>
          <p:nvPr/>
        </p:nvSpPr>
        <p:spPr>
          <a:xfrm>
            <a:off x="5623465" y="4118068"/>
            <a:ext cx="2305259" cy="608841"/>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a:t>
            </a: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 Internal generated revenue</a:t>
            </a:r>
          </a:p>
        </p:txBody>
      </p:sp>
      <p:sp>
        <p:nvSpPr>
          <p:cNvPr id="25" name="Freeform: Shape 24">
            <a:extLst>
              <a:ext uri="{FF2B5EF4-FFF2-40B4-BE49-F238E27FC236}">
                <a16:creationId xmlns:a16="http://schemas.microsoft.com/office/drawing/2014/main" id="{08805CCB-3361-432C-8F2B-21CB7834FD14}"/>
              </a:ext>
            </a:extLst>
          </p:cNvPr>
          <p:cNvSpPr/>
          <p:nvPr/>
        </p:nvSpPr>
        <p:spPr>
          <a:xfrm>
            <a:off x="3909395" y="4118068"/>
            <a:ext cx="1990030" cy="576580"/>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Increase</a:t>
            </a: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 Stakeholder Satisfaction Index</a:t>
            </a:r>
          </a:p>
        </p:txBody>
      </p:sp>
      <p:sp>
        <p:nvSpPr>
          <p:cNvPr id="28" name="Freeform: Shape 27">
            <a:extLst>
              <a:ext uri="{FF2B5EF4-FFF2-40B4-BE49-F238E27FC236}">
                <a16:creationId xmlns:a16="http://schemas.microsoft.com/office/drawing/2014/main" id="{CBBF530F-85DA-4551-A72F-CE9504E1E52E}"/>
              </a:ext>
            </a:extLst>
          </p:cNvPr>
          <p:cNvSpPr/>
          <p:nvPr/>
        </p:nvSpPr>
        <p:spPr>
          <a:xfrm>
            <a:off x="5623465" y="4656232"/>
            <a:ext cx="2305259" cy="705995"/>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a:t>
            </a: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 Complaints resolved </a:t>
            </a:r>
            <a:b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br>
            <a:r>
              <a:rPr kumimoji="0" lang="en-US" sz="1355" b="1" i="0" u="none" strike="noStrike" kern="120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 </a:t>
            </a: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Days to resolve complaints </a:t>
            </a:r>
          </a:p>
        </p:txBody>
      </p:sp>
      <p:sp>
        <p:nvSpPr>
          <p:cNvPr id="32" name="Freeform: Shape 31">
            <a:extLst>
              <a:ext uri="{FF2B5EF4-FFF2-40B4-BE49-F238E27FC236}">
                <a16:creationId xmlns:a16="http://schemas.microsoft.com/office/drawing/2014/main" id="{3860CCB7-04B0-4019-B8FA-A762067136DB}"/>
              </a:ext>
            </a:extLst>
          </p:cNvPr>
          <p:cNvSpPr/>
          <p:nvPr/>
        </p:nvSpPr>
        <p:spPr>
          <a:xfrm>
            <a:off x="5593640" y="5428070"/>
            <a:ext cx="2305259" cy="608841"/>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srgbClr val="FF0000"/>
                </a:solidFill>
                <a:effectLst/>
                <a:uLnTx/>
                <a:uFillTx/>
                <a:latin typeface="Candara" panose="020E0502030303020204" pitchFamily="34" charset="0"/>
                <a:ea typeface="+mn-ea"/>
                <a:cs typeface="Arial" panose="020B0604020202020204" pitchFamily="34" charset="0"/>
              </a:rPr>
              <a:t>%</a:t>
            </a: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 Stakeholder Satisfaction over prior Year</a:t>
            </a:r>
          </a:p>
        </p:txBody>
      </p:sp>
      <p:sp>
        <p:nvSpPr>
          <p:cNvPr id="4" name="Slide Number Placeholder 3"/>
          <p:cNvSpPr>
            <a:spLocks noGrp="1"/>
          </p:cNvSpPr>
          <p:nvPr>
            <p:ph type="sldNum" sz="quarter" idx="21"/>
          </p:nvPr>
        </p:nvSpPr>
        <p:spPr>
          <a:xfrm>
            <a:off x="8534401" y="5310502"/>
            <a:ext cx="2133600" cy="309146"/>
          </a:xfrm>
        </p:spPr>
        <p:txBody>
          <a:bodyPr/>
          <a:lstStyle/>
          <a:p>
            <a:pPr marL="0" marR="0" lvl="0" indent="0" algn="l" defTabSz="914307" rtl="0" eaLnBrk="1" fontAlgn="auto" latinLnBrk="0" hangingPunct="1">
              <a:lnSpc>
                <a:spcPct val="100000"/>
              </a:lnSpc>
              <a:spcBef>
                <a:spcPts val="0"/>
              </a:spcBef>
              <a:spcAft>
                <a:spcPts val="0"/>
              </a:spcAft>
              <a:buClrTx/>
              <a:buSzTx/>
              <a:buFontTx/>
              <a:buNone/>
              <a:tabLst/>
              <a:defRPr/>
            </a:pPr>
            <a:fld id="{3C41A40B-6852-8141-9DEF-0C03F7DCBCA5}" type="slidenum">
              <a:rPr kumimoji="0" lang="en-US" sz="1355" b="0" i="0" u="none" strike="noStrike" kern="1200" cap="none" spc="0" normalizeH="0" baseline="0" noProof="0">
                <a:ln>
                  <a:noFill/>
                </a:ln>
                <a:solidFill>
                  <a:prstClr val="black"/>
                </a:solidFill>
                <a:effectLst/>
                <a:uLnTx/>
                <a:uFillTx/>
                <a:latin typeface="Candara" panose="020E0502030303020204" pitchFamily="34" charset="0"/>
                <a:ea typeface="+mn-ea"/>
                <a:cs typeface="Times New Roman"/>
              </a:rPr>
              <a:pPr marL="0" marR="0" lvl="0" indent="0" algn="l" defTabSz="914307" rtl="0" eaLnBrk="1" fontAlgn="auto" latinLnBrk="0" hangingPunct="1">
                <a:lnSpc>
                  <a:spcPct val="100000"/>
                </a:lnSpc>
                <a:spcBef>
                  <a:spcPts val="0"/>
                </a:spcBef>
                <a:spcAft>
                  <a:spcPts val="0"/>
                </a:spcAft>
                <a:buClrTx/>
                <a:buSzTx/>
                <a:buFontTx/>
                <a:buNone/>
                <a:tabLst/>
                <a:defRPr/>
              </a:pPr>
              <a:t>33</a:t>
            </a:fld>
            <a:endParaRPr kumimoji="0" lang="en-US" sz="1355" b="0" i="0" u="none" strike="noStrike" kern="1200" cap="none" spc="0" normalizeH="0" baseline="0" noProof="0" dirty="0">
              <a:ln>
                <a:noFill/>
              </a:ln>
              <a:solidFill>
                <a:prstClr val="black"/>
              </a:solidFill>
              <a:effectLst/>
              <a:uLnTx/>
              <a:uFillTx/>
              <a:latin typeface="Candara" panose="020E0502030303020204" pitchFamily="34" charset="0"/>
              <a:ea typeface="+mn-ea"/>
              <a:cs typeface="Times New Roman"/>
            </a:endParaRPr>
          </a:p>
        </p:txBody>
      </p:sp>
      <p:sp>
        <p:nvSpPr>
          <p:cNvPr id="21" name="Freeform: Shape 20">
            <a:extLst>
              <a:ext uri="{FF2B5EF4-FFF2-40B4-BE49-F238E27FC236}">
                <a16:creationId xmlns:a16="http://schemas.microsoft.com/office/drawing/2014/main" id="{8C1CAB3C-3E23-43BC-98A3-03678C38C164}"/>
              </a:ext>
            </a:extLst>
          </p:cNvPr>
          <p:cNvSpPr/>
          <p:nvPr/>
        </p:nvSpPr>
        <p:spPr>
          <a:xfrm>
            <a:off x="2284074" y="2382490"/>
            <a:ext cx="1327117" cy="1550232"/>
          </a:xfrm>
          <a:custGeom>
            <a:avLst/>
            <a:gdLst>
              <a:gd name="connsiteX0" fmla="*/ 0 w 1650354"/>
              <a:gd name="connsiteY0" fmla="*/ 165035 h 1908290"/>
              <a:gd name="connsiteX1" fmla="*/ 165035 w 1650354"/>
              <a:gd name="connsiteY1" fmla="*/ 0 h 1908290"/>
              <a:gd name="connsiteX2" fmla="*/ 1485319 w 1650354"/>
              <a:gd name="connsiteY2" fmla="*/ 0 h 1908290"/>
              <a:gd name="connsiteX3" fmla="*/ 1650354 w 1650354"/>
              <a:gd name="connsiteY3" fmla="*/ 165035 h 1908290"/>
              <a:gd name="connsiteX4" fmla="*/ 1650354 w 1650354"/>
              <a:gd name="connsiteY4" fmla="*/ 1743255 h 1908290"/>
              <a:gd name="connsiteX5" fmla="*/ 1485319 w 1650354"/>
              <a:gd name="connsiteY5" fmla="*/ 1908290 h 1908290"/>
              <a:gd name="connsiteX6" fmla="*/ 165035 w 1650354"/>
              <a:gd name="connsiteY6" fmla="*/ 1908290 h 1908290"/>
              <a:gd name="connsiteX7" fmla="*/ 0 w 1650354"/>
              <a:gd name="connsiteY7" fmla="*/ 1743255 h 1908290"/>
              <a:gd name="connsiteX8" fmla="*/ 0 w 1650354"/>
              <a:gd name="connsiteY8" fmla="*/ 165035 h 19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354" h="1908290">
                <a:moveTo>
                  <a:pt x="0" y="165035"/>
                </a:moveTo>
                <a:cubicBezTo>
                  <a:pt x="0" y="73889"/>
                  <a:pt x="73889" y="0"/>
                  <a:pt x="165035" y="0"/>
                </a:cubicBezTo>
                <a:lnTo>
                  <a:pt x="1485319" y="0"/>
                </a:lnTo>
                <a:cubicBezTo>
                  <a:pt x="1576465" y="0"/>
                  <a:pt x="1650354" y="73889"/>
                  <a:pt x="1650354" y="165035"/>
                </a:cubicBezTo>
                <a:lnTo>
                  <a:pt x="1650354" y="1743255"/>
                </a:lnTo>
                <a:cubicBezTo>
                  <a:pt x="1650354" y="1834401"/>
                  <a:pt x="1576465" y="1908290"/>
                  <a:pt x="1485319" y="1908290"/>
                </a:cubicBezTo>
                <a:lnTo>
                  <a:pt x="165035" y="1908290"/>
                </a:lnTo>
                <a:cubicBezTo>
                  <a:pt x="73889" y="1908290"/>
                  <a:pt x="0" y="1834401"/>
                  <a:pt x="0" y="1743255"/>
                </a:cubicBezTo>
                <a:lnTo>
                  <a:pt x="0" y="1650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938" tIns="73185" rIns="83938" bIns="73185" numCol="1" spcCol="1270" anchor="ctr" anchorCtr="0">
            <a:noAutofit/>
          </a:bodyPr>
          <a:lstStyle/>
          <a:p>
            <a:pPr marL="0" marR="0" lvl="0" indent="0" algn="ctr" defTabSz="752716" rtl="0" eaLnBrk="1" fontAlgn="auto" latinLnBrk="0" hangingPunct="1">
              <a:lnSpc>
                <a:spcPct val="90000"/>
              </a:lnSpc>
              <a:spcBef>
                <a:spcPct val="0"/>
              </a:spcBef>
              <a:spcAft>
                <a:spcPct val="35000"/>
              </a:spcAft>
              <a:buClrTx/>
              <a:buSzTx/>
              <a:buFontTx/>
              <a:buNone/>
              <a:tabLst/>
              <a:defRPr/>
            </a:pPr>
            <a:r>
              <a:rPr kumimoji="0" lang="en-US" sz="2032" b="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rPr>
              <a:t>Noun</a:t>
            </a:r>
          </a:p>
        </p:txBody>
      </p:sp>
      <p:sp>
        <p:nvSpPr>
          <p:cNvPr id="35" name="Freeform: Shape 34">
            <a:extLst>
              <a:ext uri="{FF2B5EF4-FFF2-40B4-BE49-F238E27FC236}">
                <a16:creationId xmlns:a16="http://schemas.microsoft.com/office/drawing/2014/main" id="{C29ECBC3-A69D-4019-9F94-E4A66D05C653}"/>
              </a:ext>
            </a:extLst>
          </p:cNvPr>
          <p:cNvSpPr/>
          <p:nvPr/>
        </p:nvSpPr>
        <p:spPr>
          <a:xfrm>
            <a:off x="7692350" y="4118067"/>
            <a:ext cx="2305259" cy="608841"/>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N 1.5m</a:t>
            </a:r>
          </a:p>
        </p:txBody>
      </p:sp>
      <p:sp>
        <p:nvSpPr>
          <p:cNvPr id="37" name="Freeform: Shape 36">
            <a:extLst>
              <a:ext uri="{FF2B5EF4-FFF2-40B4-BE49-F238E27FC236}">
                <a16:creationId xmlns:a16="http://schemas.microsoft.com/office/drawing/2014/main" id="{82F7108F-7A8C-4ACC-9A11-9231A51CBC89}"/>
              </a:ext>
            </a:extLst>
          </p:cNvPr>
          <p:cNvSpPr/>
          <p:nvPr/>
        </p:nvSpPr>
        <p:spPr>
          <a:xfrm>
            <a:off x="7692350" y="4656229"/>
            <a:ext cx="2305259" cy="705994"/>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228 Complaints</a:t>
            </a:r>
          </a:p>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60 Days  </a:t>
            </a:r>
          </a:p>
        </p:txBody>
      </p:sp>
      <p:sp>
        <p:nvSpPr>
          <p:cNvPr id="39" name="Freeform: Shape 38">
            <a:extLst>
              <a:ext uri="{FF2B5EF4-FFF2-40B4-BE49-F238E27FC236}">
                <a16:creationId xmlns:a16="http://schemas.microsoft.com/office/drawing/2014/main" id="{0B19B3F1-48E7-4E62-80D3-E7AFBCC3B69F}"/>
              </a:ext>
            </a:extLst>
          </p:cNvPr>
          <p:cNvSpPr/>
          <p:nvPr/>
        </p:nvSpPr>
        <p:spPr>
          <a:xfrm>
            <a:off x="7625728" y="5407657"/>
            <a:ext cx="2305259" cy="608841"/>
          </a:xfrm>
          <a:custGeom>
            <a:avLst/>
            <a:gdLst>
              <a:gd name="connsiteX0" fmla="*/ 0 w 3252170"/>
              <a:gd name="connsiteY0" fmla="*/ 0 h 680985"/>
              <a:gd name="connsiteX1" fmla="*/ 2911678 w 3252170"/>
              <a:gd name="connsiteY1" fmla="*/ 0 h 680985"/>
              <a:gd name="connsiteX2" fmla="*/ 3252170 w 3252170"/>
              <a:gd name="connsiteY2" fmla="*/ 340493 h 680985"/>
              <a:gd name="connsiteX3" fmla="*/ 2911678 w 3252170"/>
              <a:gd name="connsiteY3" fmla="*/ 680985 h 680985"/>
              <a:gd name="connsiteX4" fmla="*/ 0 w 3252170"/>
              <a:gd name="connsiteY4" fmla="*/ 680985 h 680985"/>
              <a:gd name="connsiteX5" fmla="*/ 340493 w 3252170"/>
              <a:gd name="connsiteY5" fmla="*/ 340493 h 680985"/>
              <a:gd name="connsiteX6" fmla="*/ 0 w 3252170"/>
              <a:gd name="connsiteY6" fmla="*/ 0 h 6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2170" h="680985">
                <a:moveTo>
                  <a:pt x="0" y="0"/>
                </a:moveTo>
                <a:lnTo>
                  <a:pt x="2911678" y="0"/>
                </a:lnTo>
                <a:lnTo>
                  <a:pt x="3252170" y="340493"/>
                </a:lnTo>
                <a:lnTo>
                  <a:pt x="2911678" y="680985"/>
                </a:lnTo>
                <a:lnTo>
                  <a:pt x="0" y="680985"/>
                </a:lnTo>
                <a:lnTo>
                  <a:pt x="340493" y="340493"/>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485" tIns="18065" rIns="306354" bIns="18065" numCol="1" spcCol="1270" anchor="ctr" anchorCtr="0">
            <a:noAutofit/>
          </a:bodyPr>
          <a:lstStyle/>
          <a:p>
            <a:pPr marL="0" marR="0" lvl="0" indent="0" algn="ctr" defTabSz="602173" rtl="0" eaLnBrk="1" fontAlgn="auto" latinLnBrk="0" hangingPunct="1">
              <a:lnSpc>
                <a:spcPct val="90000"/>
              </a:lnSpc>
              <a:spcBef>
                <a:spcPct val="0"/>
              </a:spcBef>
              <a:spcAft>
                <a:spcPct val="35000"/>
              </a:spcAft>
              <a:buClrTx/>
              <a:buSzTx/>
              <a:buFontTx/>
              <a:buNone/>
              <a:tabLst/>
              <a:defRPr/>
            </a:pPr>
            <a:r>
              <a:rPr kumimoji="0" lang="en-US" sz="1355" b="1" i="0" u="none" strike="noStrike" kern="1200" cap="none" spc="0" normalizeH="0" baseline="0" noProof="0" dirty="0">
                <a:ln>
                  <a:noFill/>
                </a:ln>
                <a:solidFill>
                  <a:prstClr val="black"/>
                </a:solidFill>
                <a:effectLst/>
                <a:uLnTx/>
                <a:uFillTx/>
                <a:latin typeface="Candara" panose="020E0502030303020204" pitchFamily="34" charset="0"/>
                <a:ea typeface="+mn-ea"/>
                <a:cs typeface="Arial" panose="020B0604020202020204" pitchFamily="34" charset="0"/>
              </a:rPr>
              <a:t>5%</a:t>
            </a:r>
          </a:p>
        </p:txBody>
      </p:sp>
      <p:sp>
        <p:nvSpPr>
          <p:cNvPr id="41" name="Freeform: Shape 40">
            <a:extLst>
              <a:ext uri="{FF2B5EF4-FFF2-40B4-BE49-F238E27FC236}">
                <a16:creationId xmlns:a16="http://schemas.microsoft.com/office/drawing/2014/main" id="{A7542874-9C1C-4164-B8E6-9B47D2751EB5}"/>
              </a:ext>
            </a:extLst>
          </p:cNvPr>
          <p:cNvSpPr/>
          <p:nvPr/>
        </p:nvSpPr>
        <p:spPr>
          <a:xfrm>
            <a:off x="7800395" y="1529912"/>
            <a:ext cx="1783730" cy="2498555"/>
          </a:xfrm>
          <a:custGeom>
            <a:avLst/>
            <a:gdLst>
              <a:gd name="connsiteX0" fmla="*/ 0 w 2062942"/>
              <a:gd name="connsiteY0" fmla="*/ 206294 h 2935832"/>
              <a:gd name="connsiteX1" fmla="*/ 206294 w 2062942"/>
              <a:gd name="connsiteY1" fmla="*/ 0 h 2935832"/>
              <a:gd name="connsiteX2" fmla="*/ 1856648 w 2062942"/>
              <a:gd name="connsiteY2" fmla="*/ 0 h 2935832"/>
              <a:gd name="connsiteX3" fmla="*/ 2062942 w 2062942"/>
              <a:gd name="connsiteY3" fmla="*/ 206294 h 2935832"/>
              <a:gd name="connsiteX4" fmla="*/ 2062942 w 2062942"/>
              <a:gd name="connsiteY4" fmla="*/ 2729538 h 2935832"/>
              <a:gd name="connsiteX5" fmla="*/ 1856648 w 2062942"/>
              <a:gd name="connsiteY5" fmla="*/ 2935832 h 2935832"/>
              <a:gd name="connsiteX6" fmla="*/ 206294 w 2062942"/>
              <a:gd name="connsiteY6" fmla="*/ 2935832 h 2935832"/>
              <a:gd name="connsiteX7" fmla="*/ 0 w 2062942"/>
              <a:gd name="connsiteY7" fmla="*/ 2729538 h 2935832"/>
              <a:gd name="connsiteX8" fmla="*/ 0 w 2062942"/>
              <a:gd name="connsiteY8" fmla="*/ 206294 h 293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2942" h="2935832">
                <a:moveTo>
                  <a:pt x="0" y="206294"/>
                </a:moveTo>
                <a:cubicBezTo>
                  <a:pt x="0" y="92361"/>
                  <a:pt x="92361" y="0"/>
                  <a:pt x="206294" y="0"/>
                </a:cubicBezTo>
                <a:lnTo>
                  <a:pt x="1856648" y="0"/>
                </a:lnTo>
                <a:cubicBezTo>
                  <a:pt x="1970581" y="0"/>
                  <a:pt x="2062942" y="92361"/>
                  <a:pt x="2062942" y="206294"/>
                </a:cubicBezTo>
                <a:lnTo>
                  <a:pt x="2062942" y="2729538"/>
                </a:lnTo>
                <a:cubicBezTo>
                  <a:pt x="2062942" y="2843471"/>
                  <a:pt x="1970581" y="2935832"/>
                  <a:pt x="1856648" y="2935832"/>
                </a:cubicBezTo>
                <a:lnTo>
                  <a:pt x="206294" y="2935832"/>
                </a:lnTo>
                <a:cubicBezTo>
                  <a:pt x="92361" y="2935832"/>
                  <a:pt x="0" y="2843471"/>
                  <a:pt x="0" y="2729538"/>
                </a:cubicBezTo>
                <a:lnTo>
                  <a:pt x="0" y="206294"/>
                </a:lnTo>
                <a:close/>
              </a:path>
            </a:pathLst>
          </a:custGeom>
          <a:solidFill>
            <a:schemeClr val="accent2">
              <a:lumMod val="40000"/>
              <a:lumOff val="6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7421" tIns="77421" rIns="77421" bIns="1817429" numCol="1" spcCol="1270" anchor="ctr" anchorCtr="0">
            <a:noAutofit/>
          </a:bodyPr>
          <a:lstStyle/>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693" b="1" i="0"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Target</a:t>
            </a:r>
          </a:p>
          <a:p>
            <a:pPr marL="0" marR="0" lvl="0" indent="0" algn="ctr" defTabSz="903260" rtl="0" eaLnBrk="1" fontAlgn="auto" latinLnBrk="0" hangingPunct="1">
              <a:lnSpc>
                <a:spcPct val="90000"/>
              </a:lnSpc>
              <a:spcBef>
                <a:spcPct val="0"/>
              </a:spcBef>
              <a:spcAft>
                <a:spcPct val="35000"/>
              </a:spcAft>
              <a:buClrTx/>
              <a:buSzTx/>
              <a:buFontTx/>
              <a:buNone/>
              <a:tabLst/>
              <a:defRPr/>
            </a:pPr>
            <a:r>
              <a:rPr kumimoji="0" lang="en-US" sz="1355" b="1" i="1" u="none" strike="noStrike" kern="1200" cap="none" spc="0" normalizeH="0" baseline="0" noProof="0" dirty="0">
                <a:ln>
                  <a:noFill/>
                </a:ln>
                <a:solidFill>
                  <a:prstClr val="black">
                    <a:hueOff val="0"/>
                    <a:satOff val="0"/>
                    <a:lumOff val="0"/>
                    <a:alphaOff val="0"/>
                  </a:prstClr>
                </a:solidFill>
                <a:effectLst/>
                <a:uLnTx/>
                <a:uFillTx/>
                <a:latin typeface="Candara" panose="020E0502030303020204" pitchFamily="34" charset="0"/>
                <a:ea typeface="+mn-ea"/>
                <a:cs typeface="Arial" panose="020B0604020202020204" pitchFamily="34" charset="0"/>
              </a:rPr>
              <a:t>are</a:t>
            </a:r>
          </a:p>
        </p:txBody>
      </p:sp>
      <p:sp>
        <p:nvSpPr>
          <p:cNvPr id="49" name="Freeform: Shape 48">
            <a:extLst>
              <a:ext uri="{FF2B5EF4-FFF2-40B4-BE49-F238E27FC236}">
                <a16:creationId xmlns:a16="http://schemas.microsoft.com/office/drawing/2014/main" id="{547599CC-EF59-4524-9C12-57596812877A}"/>
              </a:ext>
            </a:extLst>
          </p:cNvPr>
          <p:cNvSpPr/>
          <p:nvPr/>
        </p:nvSpPr>
        <p:spPr>
          <a:xfrm>
            <a:off x="8028700" y="2290821"/>
            <a:ext cx="1327118" cy="1624059"/>
          </a:xfrm>
          <a:custGeom>
            <a:avLst/>
            <a:gdLst>
              <a:gd name="connsiteX0" fmla="*/ 0 w 1650354"/>
              <a:gd name="connsiteY0" fmla="*/ 165035 h 1908290"/>
              <a:gd name="connsiteX1" fmla="*/ 165035 w 1650354"/>
              <a:gd name="connsiteY1" fmla="*/ 0 h 1908290"/>
              <a:gd name="connsiteX2" fmla="*/ 1485319 w 1650354"/>
              <a:gd name="connsiteY2" fmla="*/ 0 h 1908290"/>
              <a:gd name="connsiteX3" fmla="*/ 1650354 w 1650354"/>
              <a:gd name="connsiteY3" fmla="*/ 165035 h 1908290"/>
              <a:gd name="connsiteX4" fmla="*/ 1650354 w 1650354"/>
              <a:gd name="connsiteY4" fmla="*/ 1743255 h 1908290"/>
              <a:gd name="connsiteX5" fmla="*/ 1485319 w 1650354"/>
              <a:gd name="connsiteY5" fmla="*/ 1908290 h 1908290"/>
              <a:gd name="connsiteX6" fmla="*/ 165035 w 1650354"/>
              <a:gd name="connsiteY6" fmla="*/ 1908290 h 1908290"/>
              <a:gd name="connsiteX7" fmla="*/ 0 w 1650354"/>
              <a:gd name="connsiteY7" fmla="*/ 1743255 h 1908290"/>
              <a:gd name="connsiteX8" fmla="*/ 0 w 1650354"/>
              <a:gd name="connsiteY8" fmla="*/ 165035 h 190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354" h="1908290">
                <a:moveTo>
                  <a:pt x="0" y="165035"/>
                </a:moveTo>
                <a:cubicBezTo>
                  <a:pt x="0" y="73889"/>
                  <a:pt x="73889" y="0"/>
                  <a:pt x="165035" y="0"/>
                </a:cubicBezTo>
                <a:lnTo>
                  <a:pt x="1485319" y="0"/>
                </a:lnTo>
                <a:cubicBezTo>
                  <a:pt x="1576465" y="0"/>
                  <a:pt x="1650354" y="73889"/>
                  <a:pt x="1650354" y="165035"/>
                </a:cubicBezTo>
                <a:lnTo>
                  <a:pt x="1650354" y="1743255"/>
                </a:lnTo>
                <a:cubicBezTo>
                  <a:pt x="1650354" y="1834401"/>
                  <a:pt x="1576465" y="1908290"/>
                  <a:pt x="1485319" y="1908290"/>
                </a:cubicBezTo>
                <a:lnTo>
                  <a:pt x="165035" y="1908290"/>
                </a:lnTo>
                <a:cubicBezTo>
                  <a:pt x="73889" y="1908290"/>
                  <a:pt x="0" y="1834401"/>
                  <a:pt x="0" y="1743255"/>
                </a:cubicBezTo>
                <a:lnTo>
                  <a:pt x="0" y="16503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938" tIns="73185" rIns="83938" bIns="73185" numCol="1" spcCol="1270" anchor="ctr" anchorCtr="0">
            <a:noAutofit/>
          </a:bodyPr>
          <a:lstStyle/>
          <a:p>
            <a:pPr marL="0" marR="0" lvl="0" indent="0" algn="ctr" defTabSz="752716" rtl="0" eaLnBrk="1" fontAlgn="auto" latinLnBrk="0" hangingPunct="1">
              <a:lnSpc>
                <a:spcPct val="90000"/>
              </a:lnSpc>
              <a:spcBef>
                <a:spcPct val="0"/>
              </a:spcBef>
              <a:spcAft>
                <a:spcPct val="35000"/>
              </a:spcAft>
              <a:buClrTx/>
              <a:buSzTx/>
              <a:buFontTx/>
              <a:buNone/>
              <a:tabLst/>
              <a:defRPr/>
            </a:pPr>
            <a:r>
              <a:rPr kumimoji="0" lang="en-US" sz="2032" b="0" i="0" u="none" strike="noStrike" kern="1200" cap="none" spc="0" normalizeH="0" baseline="0" noProof="0" dirty="0">
                <a:ln>
                  <a:noFill/>
                </a:ln>
                <a:solidFill>
                  <a:prstClr val="white"/>
                </a:solidFill>
                <a:effectLst/>
                <a:uLnTx/>
                <a:uFillTx/>
                <a:latin typeface="Candara" panose="020E0502030303020204" pitchFamily="34" charset="0"/>
                <a:ea typeface="+mn-ea"/>
                <a:cs typeface="Arial" panose="020B0604020202020204" pitchFamily="34" charset="0"/>
              </a:rPr>
              <a:t>Figures</a:t>
            </a:r>
          </a:p>
        </p:txBody>
      </p:sp>
      <p:sp>
        <p:nvSpPr>
          <p:cNvPr id="22" name="Line 4">
            <a:extLst>
              <a:ext uri="{FF2B5EF4-FFF2-40B4-BE49-F238E27FC236}">
                <a16:creationId xmlns:a16="http://schemas.microsoft.com/office/drawing/2014/main" id="{EE0C80DC-D35B-49EB-A89A-DA93B4781387}"/>
              </a:ext>
            </a:extLst>
          </p:cNvPr>
          <p:cNvSpPr>
            <a:spLocks noChangeShapeType="1"/>
          </p:cNvSpPr>
          <p:nvPr/>
        </p:nvSpPr>
        <p:spPr bwMode="auto">
          <a:xfrm>
            <a:off x="1826697" y="1439216"/>
            <a:ext cx="4050506" cy="0"/>
          </a:xfrm>
          <a:prstGeom prst="line">
            <a:avLst/>
          </a:prstGeom>
          <a:noFill/>
          <a:ln w="12700">
            <a:solidFill>
              <a:srgbClr val="84C225"/>
            </a:solidFill>
            <a:round/>
            <a:headEnd/>
            <a:tailEnd/>
          </a:ln>
          <a:extLst>
            <a:ext uri="{909E8E84-426E-40DD-AFC4-6F175D3DCCD1}">
              <a14:hiddenFill xmlns:a14="http://schemas.microsoft.com/office/drawing/2010/main">
                <a:noFill/>
              </a14:hiddenFill>
            </a:ext>
          </a:extLst>
        </p:spPr>
        <p:txBody>
          <a:bodyPr/>
          <a:lstStyle/>
          <a:p>
            <a:pPr marL="0" marR="0" lvl="0" indent="0" algn="l" defTabSz="91430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26" name="Slide Number Placeholder 1">
            <a:extLst>
              <a:ext uri="{FF2B5EF4-FFF2-40B4-BE49-F238E27FC236}">
                <a16:creationId xmlns:a16="http://schemas.microsoft.com/office/drawing/2014/main" id="{0B455847-3FE3-49E9-B800-BE1F89F189C5}"/>
              </a:ext>
            </a:extLst>
          </p:cNvPr>
          <p:cNvSpPr txBox="1">
            <a:spLocks noGrp="1"/>
          </p:cNvSpPr>
          <p:nvPr/>
        </p:nvSpPr>
        <p:spPr bwMode="auto">
          <a:xfrm>
            <a:off x="10128012" y="6696286"/>
            <a:ext cx="539988" cy="16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Univers 55"/>
                <a:cs typeface="Arial" panose="020B0604020202020204" pitchFamily="34" charset="0"/>
              </a:defRPr>
            </a:lvl1pPr>
            <a:lvl2pPr marL="742950" indent="-285750">
              <a:defRPr>
                <a:solidFill>
                  <a:schemeClr val="tx1"/>
                </a:solidFill>
                <a:latin typeface="Univers 55"/>
                <a:cs typeface="Arial" panose="020B0604020202020204" pitchFamily="34" charset="0"/>
              </a:defRPr>
            </a:lvl2pPr>
            <a:lvl3pPr marL="1143000" indent="-228600">
              <a:defRPr>
                <a:solidFill>
                  <a:schemeClr val="tx1"/>
                </a:solidFill>
                <a:latin typeface="Univers 55"/>
                <a:cs typeface="Arial" panose="020B0604020202020204" pitchFamily="34" charset="0"/>
              </a:defRPr>
            </a:lvl3pPr>
            <a:lvl4pPr marL="1600200" indent="-228600">
              <a:defRPr>
                <a:solidFill>
                  <a:schemeClr val="tx1"/>
                </a:solidFill>
                <a:latin typeface="Univers 55"/>
                <a:cs typeface="Arial" panose="020B0604020202020204" pitchFamily="34" charset="0"/>
              </a:defRPr>
            </a:lvl4pPr>
            <a:lvl5pPr marL="2057400" indent="-228600">
              <a:defRPr>
                <a:solidFill>
                  <a:schemeClr val="tx1"/>
                </a:solidFill>
                <a:latin typeface="Univers 55"/>
                <a:cs typeface="Arial" panose="020B0604020202020204" pitchFamily="34" charset="0"/>
              </a:defRPr>
            </a:lvl5pPr>
            <a:lvl6pPr marL="2514600" indent="-228600" eaLnBrk="0" fontAlgn="base" hangingPunct="0">
              <a:spcBef>
                <a:spcPct val="0"/>
              </a:spcBef>
              <a:spcAft>
                <a:spcPct val="0"/>
              </a:spcAft>
              <a:defRPr>
                <a:solidFill>
                  <a:schemeClr val="tx1"/>
                </a:solidFill>
                <a:latin typeface="Univers 55"/>
                <a:cs typeface="Arial" panose="020B0604020202020204" pitchFamily="34" charset="0"/>
              </a:defRPr>
            </a:lvl6pPr>
            <a:lvl7pPr marL="2971800" indent="-228600" eaLnBrk="0" fontAlgn="base" hangingPunct="0">
              <a:spcBef>
                <a:spcPct val="0"/>
              </a:spcBef>
              <a:spcAft>
                <a:spcPct val="0"/>
              </a:spcAft>
              <a:defRPr>
                <a:solidFill>
                  <a:schemeClr val="tx1"/>
                </a:solidFill>
                <a:latin typeface="Univers 55"/>
                <a:cs typeface="Arial" panose="020B0604020202020204" pitchFamily="34" charset="0"/>
              </a:defRPr>
            </a:lvl7pPr>
            <a:lvl8pPr marL="3429000" indent="-228600" eaLnBrk="0" fontAlgn="base" hangingPunct="0">
              <a:spcBef>
                <a:spcPct val="0"/>
              </a:spcBef>
              <a:spcAft>
                <a:spcPct val="0"/>
              </a:spcAft>
              <a:defRPr>
                <a:solidFill>
                  <a:schemeClr val="tx1"/>
                </a:solidFill>
                <a:latin typeface="Univers 55"/>
                <a:cs typeface="Arial" panose="020B0604020202020204" pitchFamily="34" charset="0"/>
              </a:defRPr>
            </a:lvl8pPr>
            <a:lvl9pPr marL="3886200" indent="-228600" eaLnBrk="0" fontAlgn="base" hangingPunct="0">
              <a:spcBef>
                <a:spcPct val="0"/>
              </a:spcBef>
              <a:spcAft>
                <a:spcPct val="0"/>
              </a:spcAft>
              <a:defRPr>
                <a:solidFill>
                  <a:schemeClr val="tx1"/>
                </a:solidFill>
                <a:latin typeface="Univers 55"/>
                <a:cs typeface="Arial" panose="020B0604020202020204" pitchFamily="34" charset="0"/>
              </a:defRPr>
            </a:lvl9pPr>
          </a:lstStyle>
          <a:p>
            <a:pPr marL="0" marR="0" lvl="0" indent="0" algn="r" defTabSz="685736" rtl="0" eaLnBrk="1" fontAlgn="auto" latinLnBrk="0" hangingPunct="1">
              <a:lnSpc>
                <a:spcPct val="100000"/>
              </a:lnSpc>
              <a:spcBef>
                <a:spcPts val="0"/>
              </a:spcBef>
              <a:spcAft>
                <a:spcPts val="0"/>
              </a:spcAft>
              <a:buClrTx/>
              <a:buSzTx/>
              <a:buFontTx/>
              <a:buNone/>
              <a:tabLst/>
              <a:defRPr/>
            </a:pPr>
            <a:fld id="{D62292F5-9F67-4EC5-8D3A-3453884D0AB8}" type="slidenum">
              <a:rPr kumimoji="0" lang="en-US" altLang="en-GB" sz="886" b="1" i="0" u="none" strike="noStrike" kern="1200" cap="none" spc="0" normalizeH="0" baseline="0" noProof="0">
                <a:ln>
                  <a:noFill/>
                </a:ln>
                <a:solidFill>
                  <a:prstClr val="black"/>
                </a:solidFill>
                <a:effectLst/>
                <a:uLnTx/>
                <a:uFillTx/>
                <a:latin typeface="Univers 45 Light" pitchFamily="2" charset="0"/>
                <a:ea typeface="+mn-ea"/>
                <a:cs typeface="Arial" panose="020B0604020202020204" pitchFamily="34" charset="0"/>
              </a:rPr>
              <a:pPr marL="0" marR="0" lvl="0" indent="0" algn="r" defTabSz="685736" rtl="0" eaLnBrk="1" fontAlgn="auto" latinLnBrk="0" hangingPunct="1">
                <a:lnSpc>
                  <a:spcPct val="100000"/>
                </a:lnSpc>
                <a:spcBef>
                  <a:spcPts val="0"/>
                </a:spcBef>
                <a:spcAft>
                  <a:spcPts val="0"/>
                </a:spcAft>
                <a:buClrTx/>
                <a:buSzTx/>
                <a:buFontTx/>
                <a:buNone/>
                <a:tabLst/>
                <a:defRPr/>
              </a:pPr>
              <a:t>33</a:t>
            </a:fld>
            <a:endParaRPr kumimoji="0" lang="en-US" altLang="en-GB" sz="886" b="1" i="0" u="none" strike="noStrike" kern="1200" cap="none" spc="0" normalizeH="0" baseline="0" noProof="0" dirty="0">
              <a:ln>
                <a:noFill/>
              </a:ln>
              <a:solidFill>
                <a:prstClr val="black"/>
              </a:solidFill>
              <a:effectLst/>
              <a:uLnTx/>
              <a:uFillTx/>
              <a:latin typeface="Univers 45 Light" pitchFamily="2" charset="0"/>
              <a:ea typeface="+mn-ea"/>
              <a:cs typeface="Arial" panose="020B0604020202020204" pitchFamily="34" charset="0"/>
            </a:endParaRPr>
          </a:p>
        </p:txBody>
      </p:sp>
    </p:spTree>
    <p:extLst>
      <p:ext uri="{BB962C8B-B14F-4D97-AF65-F5344CB8AC3E}">
        <p14:creationId xmlns:p14="http://schemas.microsoft.com/office/powerpoint/2010/main" val="110643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5" grpId="0" animBg="1"/>
      <p:bldP spid="16" grpId="0" animBg="1"/>
      <p:bldP spid="17" grpId="0" animBg="1"/>
      <p:bldP spid="23" grpId="0" animBg="1"/>
      <p:bldP spid="24" grpId="0" animBg="1"/>
      <p:bldP spid="25" grpId="0" animBg="1"/>
      <p:bldP spid="28" grpId="0" animBg="1"/>
      <p:bldP spid="32" grpId="0" animBg="1"/>
      <p:bldP spid="21" grpId="0" animBg="1"/>
      <p:bldP spid="35" grpId="0" animBg="1"/>
      <p:bldP spid="37" grpId="0" animBg="1"/>
      <p:bldP spid="39" grpId="0" animBg="1"/>
      <p:bldP spid="41" grpId="0" animBg="1"/>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175089"/>
            <a:ext cx="9601196" cy="535950"/>
          </a:xfrm>
        </p:spPr>
        <p:txBody>
          <a:bodyPr>
            <a:normAutofit fontScale="90000"/>
          </a:bodyPr>
          <a:lstStyle/>
          <a:p>
            <a:r>
              <a:rPr lang="en-US" b="1" dirty="0"/>
              <a:t>TEMPLATE</a:t>
            </a:r>
          </a:p>
        </p:txBody>
      </p:sp>
      <p:pic>
        <p:nvPicPr>
          <p:cNvPr id="15" name="Content Placeholder 14"/>
          <p:cNvPicPr>
            <a:picLocks noGrp="1" noChangeAspect="1"/>
          </p:cNvPicPr>
          <p:nvPr>
            <p:ph idx="1"/>
          </p:nvPr>
        </p:nvPicPr>
        <p:blipFill rotWithShape="1">
          <a:blip r:embed="rId2"/>
          <a:srcRect l="5348" t="29679" r="15483" b="10919"/>
          <a:stretch>
            <a:fillRect/>
          </a:stretch>
        </p:blipFill>
        <p:spPr>
          <a:xfrm>
            <a:off x="209045" y="801278"/>
            <a:ext cx="11772423" cy="5703642"/>
          </a:xfrm>
        </p:spPr>
      </p:pic>
      <p:sp>
        <p:nvSpPr>
          <p:cNvPr id="3" name="Rectangle 2"/>
          <p:cNvSpPr/>
          <p:nvPr/>
        </p:nvSpPr>
        <p:spPr>
          <a:xfrm>
            <a:off x="4147794" y="876693"/>
            <a:ext cx="612742" cy="2168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92298" y="1891051"/>
            <a:ext cx="3846136" cy="307777"/>
          </a:xfrm>
          <a:prstGeom prst="rect">
            <a:avLst/>
          </a:prstGeom>
          <a:noFill/>
        </p:spPr>
        <p:txBody>
          <a:bodyPr wrap="square">
            <a:spAutoFit/>
          </a:bodyPr>
          <a:lstStyle/>
          <a:p>
            <a:r>
              <a:rPr lang="en-US" sz="1400" dirty="0">
                <a:solidFill>
                  <a:schemeClr val="bg1">
                    <a:lumMod val="65000"/>
                    <a:lumOff val="35000"/>
                  </a:schemeClr>
                </a:solidFill>
              </a:rPr>
              <a:t>Performance Management System</a:t>
            </a:r>
          </a:p>
        </p:txBody>
      </p:sp>
      <p:sp>
        <p:nvSpPr>
          <p:cNvPr id="10" name="TextBox 9"/>
          <p:cNvSpPr txBox="1"/>
          <p:nvPr/>
        </p:nvSpPr>
        <p:spPr>
          <a:xfrm>
            <a:off x="912657" y="2135178"/>
            <a:ext cx="3308808" cy="307777"/>
          </a:xfrm>
          <a:prstGeom prst="rect">
            <a:avLst/>
          </a:prstGeom>
          <a:noFill/>
        </p:spPr>
        <p:txBody>
          <a:bodyPr wrap="square">
            <a:spAutoFit/>
          </a:bodyPr>
          <a:lstStyle/>
          <a:p>
            <a:r>
              <a:rPr lang="en-US" sz="1400" dirty="0">
                <a:solidFill>
                  <a:schemeClr val="bg1">
                    <a:lumMod val="65000"/>
                    <a:lumOff val="35000"/>
                  </a:schemeClr>
                </a:solidFill>
              </a:rPr>
              <a:t>Enterprise Content Management</a:t>
            </a:r>
          </a:p>
        </p:txBody>
      </p:sp>
      <p:sp>
        <p:nvSpPr>
          <p:cNvPr id="4" name="TextBox 3"/>
          <p:cNvSpPr txBox="1"/>
          <p:nvPr/>
        </p:nvSpPr>
        <p:spPr>
          <a:xfrm>
            <a:off x="909409" y="2375130"/>
            <a:ext cx="3308808" cy="307777"/>
          </a:xfrm>
          <a:prstGeom prst="rect">
            <a:avLst/>
          </a:prstGeom>
          <a:noFill/>
        </p:spPr>
        <p:txBody>
          <a:bodyPr wrap="square">
            <a:spAutoFit/>
          </a:bodyPr>
          <a:lstStyle/>
          <a:p>
            <a:r>
              <a:rPr lang="en-US" sz="1400" dirty="0">
                <a:solidFill>
                  <a:schemeClr val="bg1">
                    <a:lumMod val="65000"/>
                    <a:lumOff val="35000"/>
                  </a:schemeClr>
                </a:solidFill>
              </a:rPr>
              <a:t>Stakeholder Engagement</a:t>
            </a:r>
          </a:p>
        </p:txBody>
      </p:sp>
      <p:sp>
        <p:nvSpPr>
          <p:cNvPr id="5" name="TextBox 4"/>
          <p:cNvSpPr txBox="1"/>
          <p:nvPr/>
        </p:nvSpPr>
        <p:spPr>
          <a:xfrm>
            <a:off x="882570" y="2619257"/>
            <a:ext cx="4212077" cy="307777"/>
          </a:xfrm>
          <a:prstGeom prst="rect">
            <a:avLst/>
          </a:prstGeom>
          <a:noFill/>
        </p:spPr>
        <p:txBody>
          <a:bodyPr wrap="square">
            <a:spAutoFit/>
          </a:bodyPr>
          <a:lstStyle/>
          <a:p>
            <a:r>
              <a:rPr lang="en-US" sz="1400" dirty="0">
                <a:solidFill>
                  <a:schemeClr val="bg1">
                    <a:lumMod val="65000"/>
                    <a:lumOff val="35000"/>
                  </a:schemeClr>
                </a:solidFill>
              </a:rPr>
              <a:t>People living with Disability (inclusivity)</a:t>
            </a:r>
          </a:p>
        </p:txBody>
      </p:sp>
      <p:sp>
        <p:nvSpPr>
          <p:cNvPr id="6" name="TextBox 5"/>
          <p:cNvSpPr txBox="1"/>
          <p:nvPr/>
        </p:nvSpPr>
        <p:spPr>
          <a:xfrm>
            <a:off x="892298" y="3401473"/>
            <a:ext cx="3255496" cy="307777"/>
          </a:xfrm>
          <a:prstGeom prst="rect">
            <a:avLst/>
          </a:prstGeom>
          <a:noFill/>
        </p:spPr>
        <p:txBody>
          <a:bodyPr wrap="square">
            <a:spAutoFit/>
          </a:bodyPr>
          <a:lstStyle/>
          <a:p>
            <a:r>
              <a:rPr lang="en-US" sz="1400" dirty="0">
                <a:solidFill>
                  <a:schemeClr val="bg1">
                    <a:lumMod val="65000"/>
                    <a:lumOff val="35000"/>
                  </a:schemeClr>
                </a:solidFill>
              </a:rPr>
              <a:t>STANDARDISATION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PMS Video">
            <a:hlinkClick r:id="" action="ppaction://media"/>
            <a:extLst>
              <a:ext uri="{FF2B5EF4-FFF2-40B4-BE49-F238E27FC236}">
                <a16:creationId xmlns:a16="http://schemas.microsoft.com/office/drawing/2014/main" id="{FDECC9CD-30BB-4098-F5E1-F63D3FFC93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14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2" name="矩形 1"/>
          <p:cNvSpPr/>
          <p:nvPr/>
        </p:nvSpPr>
        <p:spPr>
          <a:xfrm>
            <a:off x="0" y="246743"/>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p:cNvSpPr/>
          <p:nvPr/>
        </p:nvSpPr>
        <p:spPr>
          <a:xfrm>
            <a:off x="646971" y="246743"/>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pic>
        <p:nvPicPr>
          <p:cNvPr id="5" name="Picture 4">
            <a:extLst>
              <a:ext uri="{FF2B5EF4-FFF2-40B4-BE49-F238E27FC236}">
                <a16:creationId xmlns:a16="http://schemas.microsoft.com/office/drawing/2014/main" id="{1300DACD-A78F-9FCE-7050-558BF9D91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8234" y="1493759"/>
            <a:ext cx="3736062" cy="498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234E8D2-9BED-7B62-4E8B-578958E632EB}"/>
              </a:ext>
            </a:extLst>
          </p:cNvPr>
          <p:cNvPicPr>
            <a:picLocks noChangeAspect="1"/>
          </p:cNvPicPr>
          <p:nvPr/>
        </p:nvPicPr>
        <p:blipFill>
          <a:blip r:embed="rId4"/>
          <a:stretch>
            <a:fillRect/>
          </a:stretch>
        </p:blipFill>
        <p:spPr>
          <a:xfrm>
            <a:off x="1128489" y="153656"/>
            <a:ext cx="3647698" cy="660060"/>
          </a:xfrm>
          <a:prstGeom prst="rect">
            <a:avLst/>
          </a:prstGeom>
        </p:spPr>
      </p:pic>
      <p:pic>
        <p:nvPicPr>
          <p:cNvPr id="8" name="Picture 7">
            <a:extLst>
              <a:ext uri="{FF2B5EF4-FFF2-40B4-BE49-F238E27FC236}">
                <a16:creationId xmlns:a16="http://schemas.microsoft.com/office/drawing/2014/main" id="{5FDC36B0-DA25-979F-FDD1-600985F8D061}"/>
              </a:ext>
            </a:extLst>
          </p:cNvPr>
          <p:cNvPicPr>
            <a:picLocks noChangeAspect="1"/>
          </p:cNvPicPr>
          <p:nvPr/>
        </p:nvPicPr>
        <p:blipFill>
          <a:blip r:embed="rId5"/>
          <a:stretch>
            <a:fillRect/>
          </a:stretch>
        </p:blipFill>
        <p:spPr>
          <a:xfrm>
            <a:off x="3579001" y="3983797"/>
            <a:ext cx="4267200" cy="2162175"/>
          </a:xfrm>
          <a:prstGeom prst="rect">
            <a:avLst/>
          </a:prstGeom>
        </p:spPr>
      </p:pic>
    </p:spTree>
    <p:extLst>
      <p:ext uri="{BB962C8B-B14F-4D97-AF65-F5344CB8AC3E}">
        <p14:creationId xmlns:p14="http://schemas.microsoft.com/office/powerpoint/2010/main" val="600891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987" y="1611982"/>
            <a:ext cx="10652288" cy="2400657"/>
          </a:xfrm>
          <a:prstGeom prst="rect">
            <a:avLst/>
          </a:prstGeom>
          <a:noFill/>
        </p:spPr>
        <p:txBody>
          <a:bodyPr wrap="square">
            <a:spAutoFit/>
          </a:bodyPr>
          <a:lstStyle/>
          <a:p>
            <a:pPr algn="just"/>
            <a:endParaRPr lang="en-US" sz="3000" dirty="0"/>
          </a:p>
          <a:p>
            <a:pPr algn="just"/>
            <a:r>
              <a:rPr lang="en-US" sz="3000" dirty="0"/>
              <a:t>By fostering alignment with PMS Tools and implementation Framework, </a:t>
            </a:r>
            <a:r>
              <a:rPr lang="en-US" sz="3000" dirty="0" err="1"/>
              <a:t>FMoT</a:t>
            </a:r>
            <a:r>
              <a:rPr lang="en-US" sz="3000" dirty="0"/>
              <a:t> can effectively translate its strategic goals into actionable and measurable outcomes at all levels of accountabilities.</a:t>
            </a:r>
          </a:p>
        </p:txBody>
      </p:sp>
      <p:sp>
        <p:nvSpPr>
          <p:cNvPr id="4" name="Rectangle 3"/>
          <p:cNvSpPr/>
          <p:nvPr/>
        </p:nvSpPr>
        <p:spPr>
          <a:xfrm>
            <a:off x="4263389" y="469232"/>
            <a:ext cx="3212739" cy="923330"/>
          </a:xfrm>
          <a:prstGeom prst="rect">
            <a:avLst/>
          </a:prstGeom>
          <a:noFill/>
        </p:spPr>
        <p:txBody>
          <a:bodyPr wrap="none" lIns="91440" tIns="45720" rIns="91440" bIns="45720">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rPr>
              <a:t>LAST LINE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2" name="矩形 1"/>
          <p:cNvSpPr/>
          <p:nvPr/>
        </p:nvSpPr>
        <p:spPr>
          <a:xfrm>
            <a:off x="0" y="246743"/>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p:cNvSpPr/>
          <p:nvPr/>
        </p:nvSpPr>
        <p:spPr>
          <a:xfrm>
            <a:off x="646971" y="246743"/>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pic>
        <p:nvPicPr>
          <p:cNvPr id="6" name="Picture 5">
            <a:extLst>
              <a:ext uri="{FF2B5EF4-FFF2-40B4-BE49-F238E27FC236}">
                <a16:creationId xmlns:a16="http://schemas.microsoft.com/office/drawing/2014/main" id="{E234E8D2-9BED-7B62-4E8B-578958E632EB}"/>
              </a:ext>
            </a:extLst>
          </p:cNvPr>
          <p:cNvPicPr>
            <a:picLocks noChangeAspect="1"/>
          </p:cNvPicPr>
          <p:nvPr/>
        </p:nvPicPr>
        <p:blipFill>
          <a:blip r:embed="rId3"/>
          <a:stretch>
            <a:fillRect/>
          </a:stretch>
        </p:blipFill>
        <p:spPr>
          <a:xfrm>
            <a:off x="1128489" y="153656"/>
            <a:ext cx="3647698" cy="660060"/>
          </a:xfrm>
          <a:prstGeom prst="rect">
            <a:avLst/>
          </a:prstGeom>
        </p:spPr>
      </p:pic>
      <p:pic>
        <p:nvPicPr>
          <p:cNvPr id="4" name="Picture 3">
            <a:extLst>
              <a:ext uri="{FF2B5EF4-FFF2-40B4-BE49-F238E27FC236}">
                <a16:creationId xmlns:a16="http://schemas.microsoft.com/office/drawing/2014/main" id="{F0F62368-67D9-D420-0FB5-338B96F9D2F0}"/>
              </a:ext>
            </a:extLst>
          </p:cNvPr>
          <p:cNvPicPr>
            <a:picLocks noChangeAspect="1"/>
          </p:cNvPicPr>
          <p:nvPr/>
        </p:nvPicPr>
        <p:blipFill>
          <a:blip r:embed="rId4"/>
          <a:stretch>
            <a:fillRect/>
          </a:stretch>
        </p:blipFill>
        <p:spPr>
          <a:xfrm>
            <a:off x="2219417" y="1057873"/>
            <a:ext cx="6954879" cy="5216159"/>
          </a:xfrm>
          <a:prstGeom prst="rect">
            <a:avLst/>
          </a:prstGeom>
        </p:spPr>
      </p:pic>
    </p:spTree>
    <p:extLst>
      <p:ext uri="{BB962C8B-B14F-4D97-AF65-F5344CB8AC3E}">
        <p14:creationId xmlns:p14="http://schemas.microsoft.com/office/powerpoint/2010/main" val="393424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605065"/>
            <a:ext cx="11076528" cy="4389335"/>
          </a:xfrm>
        </p:spPr>
        <p:txBody>
          <a:bodyPr>
            <a:normAutofit/>
          </a:bodyPr>
          <a:lstStyle/>
          <a:p>
            <a:r>
              <a:rPr lang="en-US" sz="4400" cap="none" dirty="0"/>
              <a:t>Alignment means making sure that everyone is moving in the same direction, towards the same goal.</a:t>
            </a:r>
          </a:p>
        </p:txBody>
      </p:sp>
      <p:sp>
        <p:nvSpPr>
          <p:cNvPr id="3" name="Content Placeholder 2"/>
          <p:cNvSpPr>
            <a:spLocks noGrp="1"/>
          </p:cNvSpPr>
          <p:nvPr>
            <p:ph idx="1"/>
          </p:nvPr>
        </p:nvSpPr>
        <p:spPr>
          <a:xfrm>
            <a:off x="787940" y="685801"/>
            <a:ext cx="8430672" cy="919264"/>
          </a:xfrm>
        </p:spPr>
        <p:txBody>
          <a:bodyPr>
            <a:normAutofit/>
          </a:bodyPr>
          <a:lstStyle/>
          <a:p>
            <a:pPr algn="ctr"/>
            <a:r>
              <a:rPr lang="en-US" sz="4000" dirty="0">
                <a:latin typeface="Arial Black" panose="020B0A04020102020204" pitchFamily="34" charset="0"/>
              </a:rPr>
              <a:t>WHAT IS ALIGNMENT?</a:t>
            </a:r>
          </a:p>
        </p:txBody>
      </p:sp>
    </p:spTree>
    <p:extLst>
      <p:ext uri="{BB962C8B-B14F-4D97-AF65-F5344CB8AC3E}">
        <p14:creationId xmlns:p14="http://schemas.microsoft.com/office/powerpoint/2010/main" val="109292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054" y="1"/>
            <a:ext cx="10135652" cy="1079770"/>
          </a:xfrm>
        </p:spPr>
        <p:txBody>
          <a:bodyPr>
            <a:normAutofit fontScale="90000"/>
          </a:bodyPr>
          <a:lstStyle/>
          <a:p>
            <a:r>
              <a:rPr lang="en-US" b="1" dirty="0"/>
              <a:t>YOUR PERSPECTIVE DETERMINES YOUR ALIGNMENT</a:t>
            </a:r>
          </a:p>
        </p:txBody>
      </p:sp>
      <p:pic>
        <p:nvPicPr>
          <p:cNvPr id="4" name="Picture 3"/>
          <p:cNvPicPr>
            <a:picLocks noChangeAspect="1"/>
          </p:cNvPicPr>
          <p:nvPr/>
        </p:nvPicPr>
        <p:blipFill>
          <a:blip r:embed="rId2"/>
          <a:stretch>
            <a:fillRect/>
          </a:stretch>
        </p:blipFill>
        <p:spPr>
          <a:xfrm>
            <a:off x="2286000" y="849923"/>
            <a:ext cx="7120647" cy="57309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2461098"/>
            <a:ext cx="10959797" cy="3533301"/>
          </a:xfrm>
        </p:spPr>
        <p:txBody>
          <a:bodyPr/>
          <a:lstStyle/>
          <a:p>
            <a:pPr algn="ctr"/>
            <a:r>
              <a:rPr lang="en-US" dirty="0"/>
              <a:t>.</a:t>
            </a:r>
            <a:r>
              <a:rPr lang="en-US" b="1" dirty="0"/>
              <a:t> </a:t>
            </a:r>
            <a:r>
              <a:rPr lang="en-US" b="1" cap="none" dirty="0"/>
              <a:t>To sustainably harness Nigeria's rich transportation system, safety &amp;security, economic growth and development while ensuring the conservation of our public transportation services.</a:t>
            </a:r>
            <a:endParaRPr lang="en-US" cap="none" dirty="0"/>
          </a:p>
        </p:txBody>
      </p:sp>
      <p:sp>
        <p:nvSpPr>
          <p:cNvPr id="3" name="Content Placeholder 2"/>
          <p:cNvSpPr>
            <a:spLocks noGrp="1"/>
          </p:cNvSpPr>
          <p:nvPr>
            <p:ph idx="1"/>
          </p:nvPr>
        </p:nvSpPr>
        <p:spPr>
          <a:xfrm>
            <a:off x="684211" y="685800"/>
            <a:ext cx="10405321" cy="1629383"/>
          </a:xfrm>
        </p:spPr>
        <p:txBody>
          <a:bodyPr>
            <a:normAutofit/>
          </a:bodyPr>
          <a:lstStyle/>
          <a:p>
            <a:pPr algn="ctr"/>
            <a:r>
              <a:rPr lang="en-US" sz="3200" dirty="0">
                <a:latin typeface="Arial Black" panose="020B0A04020102020204" pitchFamily="34" charset="0"/>
              </a:rPr>
              <a:t>UNDERSTANDING YOUR MISSION &amp; VISION AS A KEY TO ALIGNMENT</a:t>
            </a:r>
          </a:p>
        </p:txBody>
      </p:sp>
    </p:spTree>
    <p:extLst>
      <p:ext uri="{BB962C8B-B14F-4D97-AF65-F5344CB8AC3E}">
        <p14:creationId xmlns:p14="http://schemas.microsoft.com/office/powerpoint/2010/main" val="152159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ea"/>
                <a:sym typeface="字魂59号-创粗黑" panose="00000500000000000000" pitchFamily="2" charset="-122"/>
              </a:rPr>
              <a:t>7</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ea"/>
              <a:sym typeface="字魂59号-创粗黑" panose="00000500000000000000" pitchFamily="2" charset="-122"/>
            </a:endParaRPr>
          </a:p>
        </p:txBody>
      </p:sp>
      <p:sp>
        <p:nvSpPr>
          <p:cNvPr id="2" name="矩形 1"/>
          <p:cNvSpPr/>
          <p:nvPr/>
        </p:nvSpPr>
        <p:spPr>
          <a:xfrm>
            <a:off x="0" y="246743"/>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p:cNvSpPr/>
          <p:nvPr/>
        </p:nvSpPr>
        <p:spPr>
          <a:xfrm>
            <a:off x="646971" y="246743"/>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5" name="PA_pa_     _2"/>
          <p:cNvSpPr txBox="1"/>
          <p:nvPr>
            <p:custDataLst>
              <p:tags r:id="rId1"/>
            </p:custDataLst>
          </p:nvPr>
        </p:nvSpPr>
        <p:spPr>
          <a:xfrm>
            <a:off x="959028" y="319088"/>
            <a:ext cx="9377163" cy="543084"/>
          </a:xfrm>
          <a:prstGeom prst="rect">
            <a:avLst/>
          </a:prstGeom>
          <a:noFill/>
        </p:spPr>
        <p:txBody>
          <a:bodyPr wrap="square" lIns="80632" tIns="40316" rIns="80632" bIns="40316" rtlCol="0">
            <a:spAutoFit/>
          </a:bodyPr>
          <a:lstStyle/>
          <a:p>
            <a:r>
              <a:rPr lang="en-US" altLang="zh-CN" sz="3000" b="1" dirty="0">
                <a:latin typeface="Futura Md BT" panose="020B0602020204020303" pitchFamily="34" charset="0"/>
                <a:ea typeface="Yeseva One" panose="00000500000000000000" charset="0"/>
              </a:rPr>
              <a:t>Key Components of the PMS Framework</a:t>
            </a:r>
          </a:p>
        </p:txBody>
      </p:sp>
      <p:sp>
        <p:nvSpPr>
          <p:cNvPr id="6" name="Rectangle 5">
            <a:extLst>
              <a:ext uri="{FF2B5EF4-FFF2-40B4-BE49-F238E27FC236}">
                <a16:creationId xmlns:a16="http://schemas.microsoft.com/office/drawing/2014/main" id="{104E77DE-55B7-9D09-34C2-8219230CAAF6}"/>
              </a:ext>
            </a:extLst>
          </p:cNvPr>
          <p:cNvSpPr/>
          <p:nvPr/>
        </p:nvSpPr>
        <p:spPr>
          <a:xfrm>
            <a:off x="180753" y="946298"/>
            <a:ext cx="11844670" cy="5486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Slide Number Placeholder 29">
            <a:extLst>
              <a:ext uri="{FF2B5EF4-FFF2-40B4-BE49-F238E27FC236}">
                <a16:creationId xmlns:a16="http://schemas.microsoft.com/office/drawing/2014/main" id="{3C839CCD-D0A1-4612-9B42-84ACA128F492}"/>
              </a:ext>
            </a:extLst>
          </p:cNvPr>
          <p:cNvSpPr txBox="1">
            <a:spLocks/>
          </p:cNvSpPr>
          <p:nvPr/>
        </p:nvSpPr>
        <p:spPr>
          <a:xfrm>
            <a:off x="10363200" y="5578475"/>
            <a:ext cx="1142245" cy="669925"/>
          </a:xfrm>
          <a:prstGeom prst="rect">
            <a:avLst/>
          </a:prstGeom>
        </p:spPr>
        <p:txBody>
          <a:bodyPr vert="horz" lIns="91440" tIns="45720" rIns="91440" bIns="45720" rtlCol="0" anchor="b"/>
          <a:lstStyle>
            <a:defPPr>
              <a:defRPr lang="en-US"/>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C136B7D2-B98C-44FD-8D04-7EC62A564975}" type="slidenum">
              <a:rPr lang="en-US" sz="1200" smtClean="0">
                <a:solidFill>
                  <a:prstClr val="black">
                    <a:tint val="75000"/>
                  </a:prstClr>
                </a:solidFill>
                <a:latin typeface="Yeseva One" panose="00000500000000000000" charset="0"/>
                <a:ea typeface="Yeseva One" panose="00000500000000000000" charset="0"/>
                <a:cs typeface="+mn-ea"/>
                <a:sym typeface="字魂59号-创粗黑" panose="00000500000000000000" pitchFamily="2" charset="-122"/>
              </a:rPr>
              <a:pPr defTabSz="914400">
                <a:defRPr/>
              </a:pPr>
              <a:t>7</a:t>
            </a:fld>
            <a:endParaRPr lang="en-US" sz="1200" dirty="0">
              <a:solidFill>
                <a:prstClr val="black">
                  <a:tint val="75000"/>
                </a:prstClr>
              </a:solidFill>
              <a:latin typeface="Yeseva One" panose="00000500000000000000" charset="0"/>
              <a:ea typeface="Yeseva One" panose="00000500000000000000" charset="0"/>
              <a:cs typeface="+mn-ea"/>
              <a:sym typeface="字魂59号-创粗黑" panose="00000500000000000000" pitchFamily="2" charset="-122"/>
            </a:endParaRPr>
          </a:p>
        </p:txBody>
      </p:sp>
      <p:graphicFrame>
        <p:nvGraphicFramePr>
          <p:cNvPr id="8" name="Diagram 7">
            <a:extLst>
              <a:ext uri="{FF2B5EF4-FFF2-40B4-BE49-F238E27FC236}">
                <a16:creationId xmlns:a16="http://schemas.microsoft.com/office/drawing/2014/main" id="{D6A360F5-A764-3A18-4659-75494839399D}"/>
              </a:ext>
            </a:extLst>
          </p:cNvPr>
          <p:cNvGraphicFramePr/>
          <p:nvPr/>
        </p:nvGraphicFramePr>
        <p:xfrm>
          <a:off x="2032000" y="96556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Connector 8">
            <a:extLst>
              <a:ext uri="{FF2B5EF4-FFF2-40B4-BE49-F238E27FC236}">
                <a16:creationId xmlns:a16="http://schemas.microsoft.com/office/drawing/2014/main" id="{A6A1D30D-4353-8133-D4BD-FC10FCF44562}"/>
              </a:ext>
            </a:extLst>
          </p:cNvPr>
          <p:cNvCxnSpPr/>
          <p:nvPr/>
        </p:nvCxnSpPr>
        <p:spPr>
          <a:xfrm>
            <a:off x="5894773" y="5078027"/>
            <a:ext cx="763479" cy="0"/>
          </a:xfrm>
          <a:prstGeom prst="line">
            <a:avLst/>
          </a:prstGeom>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97D2-0E50-D8DC-FB0D-B5C7FE459CFC}"/>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11448D04-DF0F-5693-C859-3563A4E2C5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136B7D2-B98C-44FD-8D04-7EC62A564975}" type="slidenum">
              <a:rPr kumimoji="0" lang="en-US" sz="1200" b="0" i="0" u="none" strike="noStrike" kern="1200" cap="none" spc="0" normalizeH="0" baseline="0" noProof="0" smtClean="0">
                <a:ln>
                  <a:noFill/>
                </a:ln>
                <a:solidFill>
                  <a:prstClr val="black">
                    <a:tint val="75000"/>
                  </a:prstClr>
                </a:solidFill>
                <a:effectLst/>
                <a:uLnTx/>
                <a:uFillTx/>
                <a:latin typeface="Yeseva One" panose="00000500000000000000" charset="0"/>
                <a:ea typeface="Yeseva One" panose="00000500000000000000" charset="0"/>
                <a:cs typeface="+mn-ea"/>
                <a:sym typeface="字魂59号-创粗黑" panose="00000500000000000000" pitchFamily="2" charset="-122"/>
              </a:rPr>
              <a:t>8</a:t>
            </a:fld>
            <a:endParaRPr kumimoji="0" lang="en-US" sz="1200" b="0" i="0" u="none" strike="noStrike" kern="1200" cap="none" spc="0" normalizeH="0" baseline="0" noProof="0" dirty="0">
              <a:ln>
                <a:noFill/>
              </a:ln>
              <a:solidFill>
                <a:prstClr val="black">
                  <a:tint val="75000"/>
                </a:prstClr>
              </a:solidFill>
              <a:effectLst/>
              <a:uLnTx/>
              <a:uFillTx/>
              <a:latin typeface="Yeseva One" panose="00000500000000000000" charset="0"/>
              <a:ea typeface="Yeseva One" panose="00000500000000000000" charset="0"/>
              <a:cs typeface="+mn-ea"/>
              <a:sym typeface="字魂59号-创粗黑" panose="00000500000000000000" pitchFamily="2" charset="-122"/>
            </a:endParaRPr>
          </a:p>
        </p:txBody>
      </p:sp>
      <p:sp>
        <p:nvSpPr>
          <p:cNvPr id="2" name="矩形 1">
            <a:extLst>
              <a:ext uri="{FF2B5EF4-FFF2-40B4-BE49-F238E27FC236}">
                <a16:creationId xmlns:a16="http://schemas.microsoft.com/office/drawing/2014/main" id="{A3D376CA-EBED-8832-CB95-9822BE3332E5}"/>
              </a:ext>
            </a:extLst>
          </p:cNvPr>
          <p:cNvSpPr/>
          <p:nvPr/>
        </p:nvSpPr>
        <p:spPr>
          <a:xfrm>
            <a:off x="0" y="246743"/>
            <a:ext cx="551543" cy="563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2" name="矩形 31">
            <a:extLst>
              <a:ext uri="{FF2B5EF4-FFF2-40B4-BE49-F238E27FC236}">
                <a16:creationId xmlns:a16="http://schemas.microsoft.com/office/drawing/2014/main" id="{55F90A82-5FA2-752D-AF98-3DE3228A96AE}"/>
              </a:ext>
            </a:extLst>
          </p:cNvPr>
          <p:cNvSpPr/>
          <p:nvPr/>
        </p:nvSpPr>
        <p:spPr>
          <a:xfrm>
            <a:off x="646971" y="246743"/>
            <a:ext cx="216630" cy="563485"/>
          </a:xfrm>
          <a:prstGeom prst="rect">
            <a:avLst/>
          </a:prstGeom>
          <a:solidFill>
            <a:srgbClr val="195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3" name="矩形 2">
            <a:extLst>
              <a:ext uri="{FF2B5EF4-FFF2-40B4-BE49-F238E27FC236}">
                <a16:creationId xmlns:a16="http://schemas.microsoft.com/office/drawing/2014/main" id="{8B124E20-36C9-9399-DFF1-2283C6D5FEE7}"/>
              </a:ext>
            </a:extLst>
          </p:cNvPr>
          <p:cNvSpPr/>
          <p:nvPr/>
        </p:nvSpPr>
        <p:spPr>
          <a:xfrm>
            <a:off x="0" y="6600507"/>
            <a:ext cx="12192000" cy="2736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Yeseva One" panose="00000500000000000000" charset="0"/>
              <a:ea typeface="Yeseva One" panose="00000500000000000000" charset="0"/>
              <a:cs typeface="+mn-cs"/>
              <a:sym typeface="字魂59号-创粗黑" panose="00000500000000000000" pitchFamily="2" charset="-122"/>
            </a:endParaRPr>
          </a:p>
        </p:txBody>
      </p:sp>
      <p:sp>
        <p:nvSpPr>
          <p:cNvPr id="5" name="PA_pa_     _2">
            <a:extLst>
              <a:ext uri="{FF2B5EF4-FFF2-40B4-BE49-F238E27FC236}">
                <a16:creationId xmlns:a16="http://schemas.microsoft.com/office/drawing/2014/main" id="{5942929E-A468-CCAF-C6D2-BE42320B3BAB}"/>
              </a:ext>
            </a:extLst>
          </p:cNvPr>
          <p:cNvSpPr txBox="1"/>
          <p:nvPr>
            <p:custDataLst>
              <p:tags r:id="rId1"/>
            </p:custDataLst>
          </p:nvPr>
        </p:nvSpPr>
        <p:spPr>
          <a:xfrm>
            <a:off x="959028" y="319088"/>
            <a:ext cx="9377163" cy="543084"/>
          </a:xfrm>
          <a:prstGeom prst="rect">
            <a:avLst/>
          </a:prstGeom>
          <a:noFill/>
        </p:spPr>
        <p:txBody>
          <a:bodyPr wrap="square" lIns="80632" tIns="40316" rIns="80632" bIns="40316" rtlCol="0">
            <a:spAutoFit/>
          </a:bodyPr>
          <a:lstStyle/>
          <a:p>
            <a:r>
              <a:rPr lang="en-US" altLang="zh-CN" sz="3000" b="1" dirty="0">
                <a:latin typeface="Futura Md BT" panose="020B0602020204020303" pitchFamily="34" charset="0"/>
                <a:ea typeface="Yeseva One" panose="00000500000000000000" charset="0"/>
              </a:rPr>
              <a:t>Key Components of the PMS Framework…</a:t>
            </a:r>
          </a:p>
        </p:txBody>
      </p:sp>
      <p:sp>
        <p:nvSpPr>
          <p:cNvPr id="6" name="Rectangle 5">
            <a:extLst>
              <a:ext uri="{FF2B5EF4-FFF2-40B4-BE49-F238E27FC236}">
                <a16:creationId xmlns:a16="http://schemas.microsoft.com/office/drawing/2014/main" id="{F9D4CD4C-FB86-4CDC-4BD3-2D5938BF3D5F}"/>
              </a:ext>
            </a:extLst>
          </p:cNvPr>
          <p:cNvSpPr/>
          <p:nvPr/>
        </p:nvSpPr>
        <p:spPr>
          <a:xfrm>
            <a:off x="180753" y="946298"/>
            <a:ext cx="11844670" cy="5486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Slide Number Placeholder 29">
            <a:extLst>
              <a:ext uri="{FF2B5EF4-FFF2-40B4-BE49-F238E27FC236}">
                <a16:creationId xmlns:a16="http://schemas.microsoft.com/office/drawing/2014/main" id="{A28F18DD-7B08-D2A3-5C70-FB445900E7EB}"/>
              </a:ext>
            </a:extLst>
          </p:cNvPr>
          <p:cNvSpPr txBox="1">
            <a:spLocks/>
          </p:cNvSpPr>
          <p:nvPr/>
        </p:nvSpPr>
        <p:spPr>
          <a:xfrm>
            <a:off x="10363200" y="5578475"/>
            <a:ext cx="1142245" cy="669925"/>
          </a:xfrm>
          <a:prstGeom prst="rect">
            <a:avLst/>
          </a:prstGeom>
        </p:spPr>
        <p:txBody>
          <a:bodyPr vert="horz" lIns="91440" tIns="45720" rIns="91440" bIns="45720" rtlCol="0" anchor="b"/>
          <a:lstStyle>
            <a:defPPr>
              <a:defRPr lang="en-US"/>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C136B7D2-B98C-44FD-8D04-7EC62A564975}" type="slidenum">
              <a:rPr lang="en-US" sz="1200" smtClean="0">
                <a:solidFill>
                  <a:prstClr val="black">
                    <a:tint val="75000"/>
                  </a:prstClr>
                </a:solidFill>
                <a:latin typeface="Yeseva One" panose="00000500000000000000" charset="0"/>
                <a:ea typeface="Yeseva One" panose="00000500000000000000" charset="0"/>
                <a:cs typeface="+mn-ea"/>
                <a:sym typeface="字魂59号-创粗黑" panose="00000500000000000000" pitchFamily="2" charset="-122"/>
              </a:rPr>
              <a:pPr defTabSz="914400">
                <a:defRPr/>
              </a:pPr>
              <a:t>8</a:t>
            </a:fld>
            <a:endParaRPr lang="en-US" sz="1200" dirty="0">
              <a:solidFill>
                <a:prstClr val="black">
                  <a:tint val="75000"/>
                </a:prstClr>
              </a:solidFill>
              <a:latin typeface="Yeseva One" panose="00000500000000000000" charset="0"/>
              <a:ea typeface="Yeseva One" panose="00000500000000000000" charset="0"/>
              <a:cs typeface="+mn-ea"/>
              <a:sym typeface="字魂59号-创粗黑" panose="00000500000000000000" pitchFamily="2" charset="-122"/>
            </a:endParaRPr>
          </a:p>
        </p:txBody>
      </p:sp>
      <p:graphicFrame>
        <p:nvGraphicFramePr>
          <p:cNvPr id="8" name="Diagram 7">
            <a:extLst>
              <a:ext uri="{FF2B5EF4-FFF2-40B4-BE49-F238E27FC236}">
                <a16:creationId xmlns:a16="http://schemas.microsoft.com/office/drawing/2014/main" id="{A2A5533D-B9D8-C99A-3C6B-2892C125AC81}"/>
              </a:ext>
            </a:extLst>
          </p:cNvPr>
          <p:cNvGraphicFramePr/>
          <p:nvPr>
            <p:extLst>
              <p:ext uri="{D42A27DB-BD31-4B8C-83A1-F6EECF244321}">
                <p14:modId xmlns:p14="http://schemas.microsoft.com/office/powerpoint/2010/main" val="2812682662"/>
              </p:ext>
            </p:extLst>
          </p:nvPr>
        </p:nvGraphicFramePr>
        <p:xfrm>
          <a:off x="2032000" y="96556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A44FAE91-9CA3-0B5E-CE7B-B696C00BE390}"/>
              </a:ext>
            </a:extLst>
          </p:cNvPr>
          <p:cNvSpPr txBox="1"/>
          <p:nvPr/>
        </p:nvSpPr>
        <p:spPr>
          <a:xfrm>
            <a:off x="863601" y="1360967"/>
            <a:ext cx="10641844" cy="4154984"/>
          </a:xfrm>
          <a:prstGeom prst="rect">
            <a:avLst/>
          </a:prstGeom>
          <a:noFill/>
        </p:spPr>
        <p:txBody>
          <a:bodyPr wrap="square">
            <a:spAutoFit/>
          </a:bodyPr>
          <a:lstStyle/>
          <a:p>
            <a:r>
              <a:rPr lang="en-US" sz="2400" b="1" dirty="0">
                <a:solidFill>
                  <a:schemeClr val="bg1"/>
                </a:solidFill>
              </a:rPr>
              <a:t>Dual Structure of PMS:</a:t>
            </a:r>
          </a:p>
          <a:p>
            <a:endParaRPr lang="en-US" sz="2400" dirty="0">
              <a:solidFill>
                <a:schemeClr val="bg1"/>
              </a:solidFill>
            </a:endParaRPr>
          </a:p>
          <a:p>
            <a:pPr>
              <a:buFont typeface="Arial" panose="020B0604020202020204" pitchFamily="34" charset="0"/>
              <a:buChar char="•"/>
            </a:pPr>
            <a:r>
              <a:rPr lang="en-US" sz="2400" b="1" dirty="0">
                <a:solidFill>
                  <a:schemeClr val="bg1"/>
                </a:solidFill>
              </a:rPr>
              <a:t>Ministerial-Level Performance Management:</a:t>
            </a:r>
            <a:r>
              <a:rPr lang="en-US" sz="2400" dirty="0">
                <a:solidFill>
                  <a:schemeClr val="bg1"/>
                </a:solidFill>
              </a:rPr>
              <a:t> Focuses on aligning the performance of Ministries, Departments, and Agencies (MDAs) with national priorities, strategic objectives, and service delivery mandates.</a:t>
            </a:r>
          </a:p>
          <a:p>
            <a:pPr>
              <a:buFont typeface="Arial" panose="020B0604020202020204" pitchFamily="34" charset="0"/>
              <a:buChar char="•"/>
            </a:pPr>
            <a:endParaRPr lang="en-US" sz="2400" dirty="0">
              <a:solidFill>
                <a:schemeClr val="bg1"/>
              </a:solidFill>
            </a:endParaRPr>
          </a:p>
          <a:p>
            <a:endParaRPr lang="en-US" sz="2400" dirty="0">
              <a:solidFill>
                <a:schemeClr val="bg1"/>
              </a:solidFill>
            </a:endParaRPr>
          </a:p>
          <a:p>
            <a:pPr>
              <a:buFont typeface="Arial" panose="020B0604020202020204" pitchFamily="34" charset="0"/>
              <a:buChar char="•"/>
            </a:pPr>
            <a:r>
              <a:rPr lang="en-US" sz="2400" b="1" dirty="0">
                <a:solidFill>
                  <a:schemeClr val="bg1"/>
                </a:solidFill>
              </a:rPr>
              <a:t>Employee-Level Performance Management:</a:t>
            </a:r>
            <a:r>
              <a:rPr lang="en-US" sz="2400" dirty="0">
                <a:solidFill>
                  <a:schemeClr val="bg1"/>
                </a:solidFill>
              </a:rPr>
              <a:t> Ensures that individual Public Servants have clear expectations, measurable targets, and structured feedback mechanisms to drive personal and professional growth.</a:t>
            </a:r>
          </a:p>
        </p:txBody>
      </p:sp>
    </p:spTree>
    <p:extLst>
      <p:ext uri="{BB962C8B-B14F-4D97-AF65-F5344CB8AC3E}">
        <p14:creationId xmlns:p14="http://schemas.microsoft.com/office/powerpoint/2010/main" val="10894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22DE8F-3903-C344-B7D9-DF1A5D43BE24}"/>
              </a:ext>
            </a:extLst>
          </p:cNvPr>
          <p:cNvGrpSpPr/>
          <p:nvPr/>
        </p:nvGrpSpPr>
        <p:grpSpPr>
          <a:xfrm>
            <a:off x="321298" y="528281"/>
            <a:ext cx="11383754" cy="5616634"/>
            <a:chOff x="436733" y="1137523"/>
            <a:chExt cx="11157133" cy="5504821"/>
          </a:xfrm>
        </p:grpSpPr>
        <p:pic>
          <p:nvPicPr>
            <p:cNvPr id="3" name="object 30">
              <a:extLst>
                <a:ext uri="{FF2B5EF4-FFF2-40B4-BE49-F238E27FC236}">
                  <a16:creationId xmlns:a16="http://schemas.microsoft.com/office/drawing/2014/main" id="{6555694D-F144-D4DC-4DDD-A268D71AB0D5}"/>
                </a:ext>
              </a:extLst>
            </p:cNvPr>
            <p:cNvPicPr/>
            <p:nvPr/>
          </p:nvPicPr>
          <p:blipFill>
            <a:blip r:embed="rId11" cstate="print"/>
            <a:stretch>
              <a:fillRect/>
            </a:stretch>
          </p:blipFill>
          <p:spPr>
            <a:xfrm>
              <a:off x="1990419" y="1230502"/>
              <a:ext cx="5277612" cy="1101177"/>
            </a:xfrm>
            <a:prstGeom prst="rect">
              <a:avLst/>
            </a:prstGeom>
          </p:spPr>
        </p:pic>
        <p:pic>
          <p:nvPicPr>
            <p:cNvPr id="4" name="object 35">
              <a:extLst>
                <a:ext uri="{FF2B5EF4-FFF2-40B4-BE49-F238E27FC236}">
                  <a16:creationId xmlns:a16="http://schemas.microsoft.com/office/drawing/2014/main" id="{A1EDA335-A982-5688-3BBC-27CE45EB37A2}"/>
                </a:ext>
              </a:extLst>
            </p:cNvPr>
            <p:cNvPicPr/>
            <p:nvPr/>
          </p:nvPicPr>
          <p:blipFill>
            <a:blip r:embed="rId11" cstate="print"/>
            <a:stretch>
              <a:fillRect/>
            </a:stretch>
          </p:blipFill>
          <p:spPr>
            <a:xfrm>
              <a:off x="6314731" y="1219416"/>
              <a:ext cx="5279135" cy="1033103"/>
            </a:xfrm>
            <a:prstGeom prst="rect">
              <a:avLst/>
            </a:prstGeom>
          </p:spPr>
        </p:pic>
        <p:pic>
          <p:nvPicPr>
            <p:cNvPr id="5" name="object 36">
              <a:extLst>
                <a:ext uri="{FF2B5EF4-FFF2-40B4-BE49-F238E27FC236}">
                  <a16:creationId xmlns:a16="http://schemas.microsoft.com/office/drawing/2014/main" id="{37680851-D889-BC4E-6201-E0771BE44BA1}"/>
                </a:ext>
              </a:extLst>
            </p:cNvPr>
            <p:cNvPicPr/>
            <p:nvPr/>
          </p:nvPicPr>
          <p:blipFill>
            <a:blip r:embed="rId12" cstate="print"/>
            <a:stretch>
              <a:fillRect/>
            </a:stretch>
          </p:blipFill>
          <p:spPr>
            <a:xfrm>
              <a:off x="6644588" y="1250708"/>
              <a:ext cx="4513073" cy="1055587"/>
            </a:xfrm>
            <a:prstGeom prst="rect">
              <a:avLst/>
            </a:prstGeom>
          </p:spPr>
        </p:pic>
        <p:grpSp>
          <p:nvGrpSpPr>
            <p:cNvPr id="6" name="Group 5">
              <a:extLst>
                <a:ext uri="{FF2B5EF4-FFF2-40B4-BE49-F238E27FC236}">
                  <a16:creationId xmlns:a16="http://schemas.microsoft.com/office/drawing/2014/main" id="{ABA3ED51-1003-E203-17D8-3DF38C889FF2}"/>
                </a:ext>
              </a:extLst>
            </p:cNvPr>
            <p:cNvGrpSpPr/>
            <p:nvPr/>
          </p:nvGrpSpPr>
          <p:grpSpPr>
            <a:xfrm>
              <a:off x="4344172" y="3338485"/>
              <a:ext cx="3131558" cy="1343885"/>
              <a:chOff x="12383438" y="1755918"/>
              <a:chExt cx="1816053" cy="1645521"/>
            </a:xfrm>
            <a:solidFill>
              <a:srgbClr val="FFC000"/>
            </a:solidFill>
          </p:grpSpPr>
          <p:sp>
            <p:nvSpPr>
              <p:cNvPr id="82" name="Rectangle: Diagonal Corners Rounded 57">
                <a:extLst>
                  <a:ext uri="{FF2B5EF4-FFF2-40B4-BE49-F238E27FC236}">
                    <a16:creationId xmlns:a16="http://schemas.microsoft.com/office/drawing/2014/main" id="{40576944-FEA9-E097-1BB9-DC0458D97B3A}"/>
                  </a:ext>
                </a:extLst>
              </p:cNvPr>
              <p:cNvSpPr/>
              <p:nvPr/>
            </p:nvSpPr>
            <p:spPr>
              <a:xfrm>
                <a:off x="12383438" y="1755918"/>
                <a:ext cx="1816053" cy="1645521"/>
              </a:xfrm>
              <a:prstGeom prst="round2DiagRect">
                <a:avLst/>
              </a:prstGeom>
              <a:grp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sp>
            <p:nvSpPr>
              <p:cNvPr id="83" name="TextBox 82">
                <a:extLst>
                  <a:ext uri="{FF2B5EF4-FFF2-40B4-BE49-F238E27FC236}">
                    <a16:creationId xmlns:a16="http://schemas.microsoft.com/office/drawing/2014/main" id="{0E56C117-D083-5F6E-C0CB-D97EE818C872}"/>
                  </a:ext>
                </a:extLst>
              </p:cNvPr>
              <p:cNvSpPr txBox="1"/>
              <p:nvPr/>
            </p:nvSpPr>
            <p:spPr>
              <a:xfrm>
                <a:off x="12402189" y="2152542"/>
                <a:ext cx="1747794" cy="651414"/>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57" b="1" i="0" u="none" strike="noStrike" kern="1200" cap="none" spc="0" normalizeH="0" baseline="0" noProof="0" dirty="0">
                    <a:ln>
                      <a:noFill/>
                    </a:ln>
                    <a:solidFill>
                      <a:prstClr val="black"/>
                    </a:solidFill>
                    <a:effectLst/>
                    <a:uLnTx/>
                    <a:uFillTx/>
                    <a:latin typeface="Calibri" panose="020F0502020204030204"/>
                    <a:ea typeface="+mn-ea"/>
                    <a:cs typeface="+mn-cs"/>
                  </a:rPr>
                  <a:t>Priority Areas</a:t>
                </a:r>
              </a:p>
            </p:txBody>
          </p:sp>
        </p:grpSp>
        <p:grpSp>
          <p:nvGrpSpPr>
            <p:cNvPr id="7" name="Group 6">
              <a:extLst>
                <a:ext uri="{FF2B5EF4-FFF2-40B4-BE49-F238E27FC236}">
                  <a16:creationId xmlns:a16="http://schemas.microsoft.com/office/drawing/2014/main" id="{9BF8028A-B58F-47F6-3D0C-82A80D622688}"/>
                </a:ext>
              </a:extLst>
            </p:cNvPr>
            <p:cNvGrpSpPr/>
            <p:nvPr/>
          </p:nvGrpSpPr>
          <p:grpSpPr>
            <a:xfrm>
              <a:off x="8057603" y="1137523"/>
              <a:ext cx="3472695" cy="1645521"/>
              <a:chOff x="2482569" y="5660694"/>
              <a:chExt cx="6598651" cy="3302460"/>
            </a:xfrm>
          </p:grpSpPr>
          <p:sp>
            <p:nvSpPr>
              <p:cNvPr id="77" name="Rectangle: Diagonal Corners Rounded 55">
                <a:extLst>
                  <a:ext uri="{FF2B5EF4-FFF2-40B4-BE49-F238E27FC236}">
                    <a16:creationId xmlns:a16="http://schemas.microsoft.com/office/drawing/2014/main" id="{36831CAA-FF86-A5DD-1149-CDB835C3DFB1}"/>
                  </a:ext>
                </a:extLst>
              </p:cNvPr>
              <p:cNvSpPr/>
              <p:nvPr/>
            </p:nvSpPr>
            <p:spPr>
              <a:xfrm>
                <a:off x="2482569" y="5660694"/>
                <a:ext cx="3450779" cy="3302460"/>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80" name="CustomIcon">
                <a:extLst>
                  <a:ext uri="{FF2B5EF4-FFF2-40B4-BE49-F238E27FC236}">
                    <a16:creationId xmlns:a16="http://schemas.microsoft.com/office/drawing/2014/main" id="{E3404692-5DC1-E32F-D877-6E66206390CF}"/>
                  </a:ext>
                </a:extLst>
              </p:cNvPr>
              <p:cNvPicPr>
                <a:picLocks noChangeAspect="1"/>
              </p:cNvPicPr>
              <p:nvPr>
                <p:custDataLst>
                  <p:tags r:id="rId8"/>
                </p:custDataLst>
              </p:nvPr>
            </p:nvPicPr>
            <p:blipFill>
              <a:blip r:embed="rId13">
                <a:extLst>
                  <a:ext uri="{96DAC541-7B7A-43D3-8B79-37D633B846F1}">
                    <asvg:svgBlip xmlns:asvg="http://schemas.microsoft.com/office/drawing/2016/SVG/main" r:embed="rId14"/>
                  </a:ext>
                </a:extLst>
              </a:blip>
              <a:stretch>
                <a:fillRect/>
              </a:stretch>
            </p:blipFill>
            <p:spPr>
              <a:xfrm>
                <a:off x="2912031" y="7064056"/>
                <a:ext cx="1114152" cy="1247808"/>
              </a:xfrm>
              <a:prstGeom prst="rect">
                <a:avLst/>
              </a:prstGeom>
            </p:spPr>
          </p:pic>
          <p:sp>
            <p:nvSpPr>
              <p:cNvPr id="81" name="TextBox 80">
                <a:extLst>
                  <a:ext uri="{FF2B5EF4-FFF2-40B4-BE49-F238E27FC236}">
                    <a16:creationId xmlns:a16="http://schemas.microsoft.com/office/drawing/2014/main" id="{FFFF8D70-BF7D-3DCF-509A-CFECBB1F67BA}"/>
                  </a:ext>
                </a:extLst>
              </p:cNvPr>
              <p:cNvSpPr txBox="1">
                <a:spLocks/>
              </p:cNvSpPr>
              <p:nvPr/>
            </p:nvSpPr>
            <p:spPr>
              <a:xfrm>
                <a:off x="4333095" y="6313199"/>
                <a:ext cx="4748125" cy="1998665"/>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Boost Agriculture to Achieve Food Security </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nvGrpSpPr>
            <p:cNvPr id="8" name="Group 7">
              <a:extLst>
                <a:ext uri="{FF2B5EF4-FFF2-40B4-BE49-F238E27FC236}">
                  <a16:creationId xmlns:a16="http://schemas.microsoft.com/office/drawing/2014/main" id="{78661FB3-6D3B-EC10-CFEF-0C1BCE0A131C}"/>
                </a:ext>
              </a:extLst>
            </p:cNvPr>
            <p:cNvGrpSpPr/>
            <p:nvPr/>
          </p:nvGrpSpPr>
          <p:grpSpPr>
            <a:xfrm>
              <a:off x="8057603" y="3076315"/>
              <a:ext cx="3471570" cy="1645521"/>
              <a:chOff x="4234031" y="3293520"/>
              <a:chExt cx="3471570" cy="1645521"/>
            </a:xfrm>
          </p:grpSpPr>
          <p:sp>
            <p:nvSpPr>
              <p:cNvPr id="39" name="Rectangle: Diagonal Corners Rounded 52">
                <a:extLst>
                  <a:ext uri="{FF2B5EF4-FFF2-40B4-BE49-F238E27FC236}">
                    <a16:creationId xmlns:a16="http://schemas.microsoft.com/office/drawing/2014/main" id="{386A57F9-60F1-2BED-03D1-5A9553B1790F}"/>
                  </a:ext>
                </a:extLst>
              </p:cNvPr>
              <p:cNvSpPr/>
              <p:nvPr/>
            </p:nvSpPr>
            <p:spPr>
              <a:xfrm>
                <a:off x="4234031" y="3293520"/>
                <a:ext cx="1816053" cy="1645521"/>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50" name="CustomIcon">
                <a:extLst>
                  <a:ext uri="{FF2B5EF4-FFF2-40B4-BE49-F238E27FC236}">
                    <a16:creationId xmlns:a16="http://schemas.microsoft.com/office/drawing/2014/main" id="{0CC1280F-A19B-4074-83FB-DE445A95FFB3}"/>
                  </a:ext>
                </a:extLst>
              </p:cNvPr>
              <p:cNvPicPr>
                <a:picLocks noChangeAspect="1"/>
              </p:cNvPicPr>
              <p:nvPr>
                <p:custDataLst>
                  <p:tags r:id="rId7"/>
                </p:custDataLst>
              </p:nvPr>
            </p:nvPicPr>
            <p:blipFill>
              <a:blip r:embed="rId15">
                <a:extLst>
                  <a:ext uri="{96DAC541-7B7A-43D3-8B79-37D633B846F1}">
                    <asvg:svgBlip xmlns:asvg="http://schemas.microsoft.com/office/drawing/2016/SVG/main" r:embed="rId16"/>
                  </a:ext>
                </a:extLst>
              </a:blip>
              <a:stretch>
                <a:fillRect/>
              </a:stretch>
            </p:blipFill>
            <p:spPr>
              <a:xfrm>
                <a:off x="4484377" y="3992775"/>
                <a:ext cx="586349" cy="621747"/>
              </a:xfrm>
              <a:prstGeom prst="rect">
                <a:avLst/>
              </a:prstGeom>
            </p:spPr>
          </p:pic>
          <p:sp>
            <p:nvSpPr>
              <p:cNvPr id="73" name="TextBox 72">
                <a:extLst>
                  <a:ext uri="{FF2B5EF4-FFF2-40B4-BE49-F238E27FC236}">
                    <a16:creationId xmlns:a16="http://schemas.microsoft.com/office/drawing/2014/main" id="{4CF11DF6-4E95-E232-82D8-377FD24C51BB}"/>
                  </a:ext>
                </a:extLst>
              </p:cNvPr>
              <p:cNvSpPr txBox="1">
                <a:spLocks/>
              </p:cNvSpPr>
              <p:nvPr/>
            </p:nvSpPr>
            <p:spPr>
              <a:xfrm>
                <a:off x="5206789" y="3618644"/>
                <a:ext cx="2498812" cy="1138282"/>
              </a:xfrm>
              <a:prstGeom prst="rect">
                <a:avLst/>
              </a:prstGeom>
              <a:solidFill>
                <a:srgbClr val="007B26"/>
              </a:solidFill>
              <a:ln w="9525">
                <a:noFill/>
                <a:miter lim="800000"/>
                <a:headEnd/>
                <a:tailEnd/>
              </a:ln>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Enhance Infrastructure and Transportation as Enablers of Growth </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nvGrpSpPr>
            <p:cNvPr id="9" name="Group 8">
              <a:extLst>
                <a:ext uri="{FF2B5EF4-FFF2-40B4-BE49-F238E27FC236}">
                  <a16:creationId xmlns:a16="http://schemas.microsoft.com/office/drawing/2014/main" id="{F3443A35-DAC1-F2BB-7EFD-E7D34D9E5813}"/>
                </a:ext>
              </a:extLst>
            </p:cNvPr>
            <p:cNvGrpSpPr/>
            <p:nvPr/>
          </p:nvGrpSpPr>
          <p:grpSpPr>
            <a:xfrm>
              <a:off x="8123421" y="4939041"/>
              <a:ext cx="3470445" cy="1645521"/>
              <a:chOff x="7892404" y="3293520"/>
              <a:chExt cx="3470445" cy="1645521"/>
            </a:xfrm>
          </p:grpSpPr>
          <p:sp>
            <p:nvSpPr>
              <p:cNvPr id="35" name="Rectangle: Diagonal Corners Rounded 48">
                <a:extLst>
                  <a:ext uri="{FF2B5EF4-FFF2-40B4-BE49-F238E27FC236}">
                    <a16:creationId xmlns:a16="http://schemas.microsoft.com/office/drawing/2014/main" id="{184D71E0-C86C-2965-1309-BF84058B6CC5}"/>
                  </a:ext>
                </a:extLst>
              </p:cNvPr>
              <p:cNvSpPr/>
              <p:nvPr/>
            </p:nvSpPr>
            <p:spPr>
              <a:xfrm>
                <a:off x="7892404" y="3293520"/>
                <a:ext cx="1816053" cy="1645521"/>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37" name="CustomIcon">
                <a:extLst>
                  <a:ext uri="{FF2B5EF4-FFF2-40B4-BE49-F238E27FC236}">
                    <a16:creationId xmlns:a16="http://schemas.microsoft.com/office/drawing/2014/main" id="{C3325902-60C8-28D7-9311-DDCE952682D0}"/>
                  </a:ext>
                </a:extLst>
              </p:cNvPr>
              <p:cNvPicPr>
                <a:picLocks noChangeAspect="1"/>
              </p:cNvPicPr>
              <p:nvPr>
                <p:custDataLst>
                  <p:tags r:id="rId6"/>
                </p:custDataLst>
              </p:nvPr>
            </p:nvPicPr>
            <p:blipFill>
              <a:blip r:embed="rId17">
                <a:extLst>
                  <a:ext uri="{96DAC541-7B7A-43D3-8B79-37D633B846F1}">
                    <asvg:svgBlip xmlns:asvg="http://schemas.microsoft.com/office/drawing/2016/SVG/main" r:embed="rId18"/>
                  </a:ext>
                </a:extLst>
              </a:blip>
              <a:stretch>
                <a:fillRect/>
              </a:stretch>
            </p:blipFill>
            <p:spPr>
              <a:xfrm>
                <a:off x="8099142" y="3992775"/>
                <a:ext cx="586349" cy="621747"/>
              </a:xfrm>
              <a:prstGeom prst="rect">
                <a:avLst/>
              </a:prstGeom>
            </p:spPr>
          </p:pic>
          <p:sp>
            <p:nvSpPr>
              <p:cNvPr id="38" name="TextBox 37">
                <a:extLst>
                  <a:ext uri="{FF2B5EF4-FFF2-40B4-BE49-F238E27FC236}">
                    <a16:creationId xmlns:a16="http://schemas.microsoft.com/office/drawing/2014/main" id="{4A4CA849-0936-1168-8771-FE7437B1E2E1}"/>
                  </a:ext>
                </a:extLst>
              </p:cNvPr>
              <p:cNvSpPr txBox="1">
                <a:spLocks/>
              </p:cNvSpPr>
              <p:nvPr/>
            </p:nvSpPr>
            <p:spPr>
              <a:xfrm>
                <a:off x="8864037" y="3492673"/>
                <a:ext cx="2498812" cy="1343885"/>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Improve Governance for Effective Service Delivery </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nvGrpSpPr>
            <p:cNvPr id="10" name="Group 9">
              <a:extLst>
                <a:ext uri="{FF2B5EF4-FFF2-40B4-BE49-F238E27FC236}">
                  <a16:creationId xmlns:a16="http://schemas.microsoft.com/office/drawing/2014/main" id="{8977811D-CB86-C692-A1E1-AA55D4CC9615}"/>
                </a:ext>
              </a:extLst>
            </p:cNvPr>
            <p:cNvGrpSpPr/>
            <p:nvPr/>
          </p:nvGrpSpPr>
          <p:grpSpPr>
            <a:xfrm>
              <a:off x="467509" y="3196544"/>
              <a:ext cx="3472695" cy="1645521"/>
              <a:chOff x="2482569" y="9215918"/>
              <a:chExt cx="6598651" cy="3302460"/>
            </a:xfrm>
          </p:grpSpPr>
          <p:sp>
            <p:nvSpPr>
              <p:cNvPr id="31" name="Rectangle: Diagonal Corners Rounded 56">
                <a:extLst>
                  <a:ext uri="{FF2B5EF4-FFF2-40B4-BE49-F238E27FC236}">
                    <a16:creationId xmlns:a16="http://schemas.microsoft.com/office/drawing/2014/main" id="{C2C3B480-2EA1-6185-96FF-D2A89157F421}"/>
                  </a:ext>
                </a:extLst>
              </p:cNvPr>
              <p:cNvSpPr/>
              <p:nvPr/>
            </p:nvSpPr>
            <p:spPr>
              <a:xfrm>
                <a:off x="2482569" y="9215918"/>
                <a:ext cx="3450779" cy="3302460"/>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33" name="CustomIcon">
                <a:extLst>
                  <a:ext uri="{FF2B5EF4-FFF2-40B4-BE49-F238E27FC236}">
                    <a16:creationId xmlns:a16="http://schemas.microsoft.com/office/drawing/2014/main" id="{3AE6CDAA-6F96-3A62-3A5A-6EC3AC1C72A2}"/>
                  </a:ext>
                </a:extLst>
              </p:cNvPr>
              <p:cNvPicPr>
                <a:picLocks noChangeAspect="1"/>
              </p:cNvPicPr>
              <p:nvPr>
                <p:custDataLst>
                  <p:tags r:id="rId5"/>
                </p:custDataLst>
              </p:nvPr>
            </p:nvPicPr>
            <p:blipFill>
              <a:blip r:embed="rId19">
                <a:extLst>
                  <a:ext uri="{96DAC541-7B7A-43D3-8B79-37D633B846F1}">
                    <asvg:svgBlip xmlns:asvg="http://schemas.microsoft.com/office/drawing/2016/SVG/main" r:embed="rId20"/>
                  </a:ext>
                </a:extLst>
              </a:blip>
              <a:stretch>
                <a:fillRect/>
              </a:stretch>
            </p:blipFill>
            <p:spPr>
              <a:xfrm>
                <a:off x="2912031" y="10680912"/>
                <a:ext cx="1114152" cy="1247808"/>
              </a:xfrm>
              <a:prstGeom prst="rect">
                <a:avLst/>
              </a:prstGeom>
            </p:spPr>
          </p:pic>
          <p:sp>
            <p:nvSpPr>
              <p:cNvPr id="34" name="TextBox 33">
                <a:extLst>
                  <a:ext uri="{FF2B5EF4-FFF2-40B4-BE49-F238E27FC236}">
                    <a16:creationId xmlns:a16="http://schemas.microsoft.com/office/drawing/2014/main" id="{8F0D803F-8058-5FD5-44FF-A56257CF1A3E}"/>
                  </a:ext>
                </a:extLst>
              </p:cNvPr>
              <p:cNvSpPr txBox="1">
                <a:spLocks/>
              </p:cNvSpPr>
              <p:nvPr/>
            </p:nvSpPr>
            <p:spPr>
              <a:xfrm>
                <a:off x="4333095" y="9868421"/>
                <a:ext cx="4748125" cy="2061480"/>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816"/>
                  </a:spcAft>
                  <a:buClr>
                    <a:srgbClr val="DCDEE0"/>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a:p>
                <a:pPr marL="0" marR="0" lvl="0" indent="0" algn="l" defTabSz="931972" rtl="0" eaLnBrk="1" fontAlgn="auto" latinLnBrk="0" hangingPunct="1">
                  <a:lnSpc>
                    <a:spcPct val="100000"/>
                  </a:lnSpc>
                  <a:spcBef>
                    <a:spcPts val="0"/>
                  </a:spcBef>
                  <a:spcAft>
                    <a:spcPts val="816"/>
                  </a:spcAft>
                  <a:buClr>
                    <a:srgbClr val="DCDEE0"/>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Unlock Energy and Natural Resources for Sustainable Development </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nvGrpSpPr>
            <p:cNvPr id="11" name="Group 10">
              <a:extLst>
                <a:ext uri="{FF2B5EF4-FFF2-40B4-BE49-F238E27FC236}">
                  <a16:creationId xmlns:a16="http://schemas.microsoft.com/office/drawing/2014/main" id="{2EFA1AF1-8F52-E292-1350-098ABB9823BA}"/>
                </a:ext>
              </a:extLst>
            </p:cNvPr>
            <p:cNvGrpSpPr/>
            <p:nvPr/>
          </p:nvGrpSpPr>
          <p:grpSpPr>
            <a:xfrm>
              <a:off x="436733" y="4996823"/>
              <a:ext cx="3471570" cy="1645521"/>
              <a:chOff x="4234031" y="5064986"/>
              <a:chExt cx="3471570" cy="1645521"/>
            </a:xfrm>
          </p:grpSpPr>
          <p:sp>
            <p:nvSpPr>
              <p:cNvPr id="27" name="Rectangle: Diagonal Corners Rounded 53">
                <a:extLst>
                  <a:ext uri="{FF2B5EF4-FFF2-40B4-BE49-F238E27FC236}">
                    <a16:creationId xmlns:a16="http://schemas.microsoft.com/office/drawing/2014/main" id="{CE4C69BB-871A-4FDA-DEBB-B7EACCEA7186}"/>
                  </a:ext>
                </a:extLst>
              </p:cNvPr>
              <p:cNvSpPr/>
              <p:nvPr/>
            </p:nvSpPr>
            <p:spPr>
              <a:xfrm>
                <a:off x="4234031" y="5064986"/>
                <a:ext cx="1816053" cy="1645521"/>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29" name="CustomIcon">
                <a:extLst>
                  <a:ext uri="{FF2B5EF4-FFF2-40B4-BE49-F238E27FC236}">
                    <a16:creationId xmlns:a16="http://schemas.microsoft.com/office/drawing/2014/main" id="{480282EB-3B1B-6760-A729-B84EB8637178}"/>
                  </a:ext>
                </a:extLst>
              </p:cNvPr>
              <p:cNvPicPr>
                <a:picLocks noChangeAspect="1"/>
              </p:cNvPicPr>
              <p:nvPr>
                <p:custDataLst>
                  <p:tags r:id="rId4"/>
                </p:custDataLst>
              </p:nvPr>
            </p:nvPicPr>
            <p:blipFill>
              <a:blip r:embed="rId21">
                <a:extLst>
                  <a:ext uri="{96DAC541-7B7A-43D3-8B79-37D633B846F1}">
                    <asvg:svgBlip xmlns:asvg="http://schemas.microsoft.com/office/drawing/2016/SVG/main" r:embed="rId22"/>
                  </a:ext>
                </a:extLst>
              </a:blip>
              <a:stretch>
                <a:fillRect/>
              </a:stretch>
            </p:blipFill>
            <p:spPr>
              <a:xfrm>
                <a:off x="4403697" y="5608474"/>
                <a:ext cx="586349" cy="621747"/>
              </a:xfrm>
              <a:prstGeom prst="rect">
                <a:avLst/>
              </a:prstGeom>
            </p:spPr>
          </p:pic>
          <p:sp>
            <p:nvSpPr>
              <p:cNvPr id="30" name="TextBox 29">
                <a:extLst>
                  <a:ext uri="{FF2B5EF4-FFF2-40B4-BE49-F238E27FC236}">
                    <a16:creationId xmlns:a16="http://schemas.microsoft.com/office/drawing/2014/main" id="{B1BDCCC4-B11F-77EA-2559-241F091A6875}"/>
                  </a:ext>
                </a:extLst>
              </p:cNvPr>
              <p:cNvSpPr txBox="1">
                <a:spLocks/>
              </p:cNvSpPr>
              <p:nvPr/>
            </p:nvSpPr>
            <p:spPr>
              <a:xfrm>
                <a:off x="5206789" y="5284654"/>
                <a:ext cx="2498812" cy="1265588"/>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Focus on Education, Health and Social Investment as Essential Pillars of Development</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nvGrpSpPr>
            <p:cNvPr id="12" name="Group 11">
              <a:extLst>
                <a:ext uri="{FF2B5EF4-FFF2-40B4-BE49-F238E27FC236}">
                  <a16:creationId xmlns:a16="http://schemas.microsoft.com/office/drawing/2014/main" id="{2E47A0F3-127C-A567-3060-D73B20A7F6B5}"/>
                </a:ext>
              </a:extLst>
            </p:cNvPr>
            <p:cNvGrpSpPr/>
            <p:nvPr/>
          </p:nvGrpSpPr>
          <p:grpSpPr>
            <a:xfrm>
              <a:off x="4376503" y="1299481"/>
              <a:ext cx="3470445" cy="1645521"/>
              <a:chOff x="16385502" y="9215918"/>
              <a:chExt cx="6594377" cy="3302460"/>
            </a:xfrm>
          </p:grpSpPr>
          <p:sp>
            <p:nvSpPr>
              <p:cNvPr id="23" name="Rectangle: Diagonal Corners Rounded 49">
                <a:extLst>
                  <a:ext uri="{FF2B5EF4-FFF2-40B4-BE49-F238E27FC236}">
                    <a16:creationId xmlns:a16="http://schemas.microsoft.com/office/drawing/2014/main" id="{AF14F8D2-1FF7-B0B4-A20E-C53CB90CD05C}"/>
                  </a:ext>
                </a:extLst>
              </p:cNvPr>
              <p:cNvSpPr/>
              <p:nvPr/>
            </p:nvSpPr>
            <p:spPr>
              <a:xfrm>
                <a:off x="16385502" y="9215918"/>
                <a:ext cx="3450779" cy="3302460"/>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25" name="CustomIcon">
                <a:extLst>
                  <a:ext uri="{FF2B5EF4-FFF2-40B4-BE49-F238E27FC236}">
                    <a16:creationId xmlns:a16="http://schemas.microsoft.com/office/drawing/2014/main" id="{72E6683B-789E-17D7-E313-580B6824DF8B}"/>
                  </a:ext>
                </a:extLst>
              </p:cNvPr>
              <p:cNvPicPr>
                <a:picLocks noChangeAspect="1"/>
              </p:cNvPicPr>
              <p:nvPr>
                <p:custDataLst>
                  <p:tags r:id="rId3"/>
                </p:custDataLst>
              </p:nvPr>
            </p:nvPicPr>
            <p:blipFill>
              <a:blip r:embed="rId23">
                <a:extLst>
                  <a:ext uri="{96DAC541-7B7A-43D3-8B79-37D633B846F1}">
                    <asvg:svgBlip xmlns:asvg="http://schemas.microsoft.com/office/drawing/2016/SVG/main" r:embed="rId24"/>
                  </a:ext>
                </a:extLst>
              </a:blip>
              <a:stretch>
                <a:fillRect/>
              </a:stretch>
            </p:blipFill>
            <p:spPr>
              <a:xfrm>
                <a:off x="16778336" y="10682095"/>
                <a:ext cx="1114152" cy="1247808"/>
              </a:xfrm>
              <a:prstGeom prst="rect">
                <a:avLst/>
              </a:prstGeom>
            </p:spPr>
          </p:pic>
          <p:sp>
            <p:nvSpPr>
              <p:cNvPr id="26" name="TextBox 25">
                <a:extLst>
                  <a:ext uri="{FF2B5EF4-FFF2-40B4-BE49-F238E27FC236}">
                    <a16:creationId xmlns:a16="http://schemas.microsoft.com/office/drawing/2014/main" id="{009F214C-8294-2EF0-CE0C-D26E7BB01F95}"/>
                  </a:ext>
                </a:extLst>
              </p:cNvPr>
              <p:cNvSpPr txBox="1">
                <a:spLocks/>
              </p:cNvSpPr>
              <p:nvPr/>
            </p:nvSpPr>
            <p:spPr>
              <a:xfrm>
                <a:off x="18231754" y="9931236"/>
                <a:ext cx="4748125" cy="1998665"/>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Strengthen National Security for Peace and Prosperity</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nvGrpSpPr>
            <p:cNvPr id="13" name="Group 12">
              <a:extLst>
                <a:ext uri="{FF2B5EF4-FFF2-40B4-BE49-F238E27FC236}">
                  <a16:creationId xmlns:a16="http://schemas.microsoft.com/office/drawing/2014/main" id="{1EBE5540-FBDD-1471-68FA-D2C2DFD9D664}"/>
                </a:ext>
              </a:extLst>
            </p:cNvPr>
            <p:cNvGrpSpPr/>
            <p:nvPr/>
          </p:nvGrpSpPr>
          <p:grpSpPr>
            <a:xfrm>
              <a:off x="499347" y="1343001"/>
              <a:ext cx="3472695" cy="1645521"/>
              <a:chOff x="499347" y="1343001"/>
              <a:chExt cx="3472695" cy="1645521"/>
            </a:xfrm>
          </p:grpSpPr>
          <p:sp>
            <p:nvSpPr>
              <p:cNvPr id="19" name="Rectangle: Diagonal Corners Rounded 57">
                <a:extLst>
                  <a:ext uri="{FF2B5EF4-FFF2-40B4-BE49-F238E27FC236}">
                    <a16:creationId xmlns:a16="http://schemas.microsoft.com/office/drawing/2014/main" id="{AD1D8DBF-61AB-091B-236F-B6FAAD84363D}"/>
                  </a:ext>
                </a:extLst>
              </p:cNvPr>
              <p:cNvSpPr/>
              <p:nvPr/>
            </p:nvSpPr>
            <p:spPr>
              <a:xfrm>
                <a:off x="499347" y="1343001"/>
                <a:ext cx="1816053" cy="1645521"/>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20" name="CustomIcon">
                <a:extLst>
                  <a:ext uri="{FF2B5EF4-FFF2-40B4-BE49-F238E27FC236}">
                    <a16:creationId xmlns:a16="http://schemas.microsoft.com/office/drawing/2014/main" id="{D5D70D79-E062-71D3-B0AB-38C41A335DD3}"/>
                  </a:ext>
                </a:extLst>
              </p:cNvPr>
              <p:cNvPicPr>
                <a:picLocks noChangeAspect="1"/>
              </p:cNvPicPr>
              <p:nvPr>
                <p:custDataLst>
                  <p:tags r:id="rId2"/>
                </p:custDataLst>
              </p:nvPr>
            </p:nvPicPr>
            <p:blipFill>
              <a:blip r:embed="rId25">
                <a:extLst>
                  <a:ext uri="{96DAC541-7B7A-43D3-8B79-37D633B846F1}">
                    <asvg:svgBlip xmlns:asvg="http://schemas.microsoft.com/office/drawing/2016/SVG/main" r:embed="rId26"/>
                  </a:ext>
                </a:extLst>
              </a:blip>
              <a:stretch>
                <a:fillRect/>
              </a:stretch>
            </p:blipFill>
            <p:spPr>
              <a:xfrm>
                <a:off x="725361" y="2021320"/>
                <a:ext cx="586349" cy="621747"/>
              </a:xfrm>
              <a:prstGeom prst="rect">
                <a:avLst/>
              </a:prstGeom>
            </p:spPr>
          </p:pic>
          <p:sp>
            <p:nvSpPr>
              <p:cNvPr id="22" name="TextBox 21">
                <a:extLst>
                  <a:ext uri="{FF2B5EF4-FFF2-40B4-BE49-F238E27FC236}">
                    <a16:creationId xmlns:a16="http://schemas.microsoft.com/office/drawing/2014/main" id="{BD5BC68A-6A4D-0978-5C3D-FC7DEAA6D140}"/>
                  </a:ext>
                </a:extLst>
              </p:cNvPr>
              <p:cNvSpPr txBox="1">
                <a:spLocks/>
              </p:cNvSpPr>
              <p:nvPr/>
            </p:nvSpPr>
            <p:spPr>
              <a:xfrm>
                <a:off x="1473230" y="1647189"/>
                <a:ext cx="2498812" cy="995877"/>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Reform the Economy to deliver Sustained Inclusive Growth</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 </a:t>
                </a:r>
              </a:p>
            </p:txBody>
          </p:sp>
        </p:grpSp>
        <p:grpSp>
          <p:nvGrpSpPr>
            <p:cNvPr id="14" name="Group 13">
              <a:extLst>
                <a:ext uri="{FF2B5EF4-FFF2-40B4-BE49-F238E27FC236}">
                  <a16:creationId xmlns:a16="http://schemas.microsoft.com/office/drawing/2014/main" id="{8890D0A8-1AEF-79C2-7EA8-BDC10DDB0054}"/>
                </a:ext>
              </a:extLst>
            </p:cNvPr>
            <p:cNvGrpSpPr/>
            <p:nvPr/>
          </p:nvGrpSpPr>
          <p:grpSpPr>
            <a:xfrm>
              <a:off x="4344169" y="4996823"/>
              <a:ext cx="3470445" cy="1645521"/>
              <a:chOff x="7892404" y="1522054"/>
              <a:chExt cx="3470445" cy="1645521"/>
            </a:xfrm>
          </p:grpSpPr>
          <p:sp>
            <p:nvSpPr>
              <p:cNvPr id="15" name="Rectangle: Diagonal Corners Rounded 51">
                <a:extLst>
                  <a:ext uri="{FF2B5EF4-FFF2-40B4-BE49-F238E27FC236}">
                    <a16:creationId xmlns:a16="http://schemas.microsoft.com/office/drawing/2014/main" id="{C44009C4-6F63-5454-431B-58EABDF2B967}"/>
                  </a:ext>
                </a:extLst>
              </p:cNvPr>
              <p:cNvSpPr/>
              <p:nvPr/>
            </p:nvSpPr>
            <p:spPr>
              <a:xfrm>
                <a:off x="7892404" y="1522054"/>
                <a:ext cx="1816053" cy="1645521"/>
              </a:xfrm>
              <a:prstGeom prst="round2DiagRect">
                <a:avLst/>
              </a:prstGeom>
              <a:solidFill>
                <a:srgbClr val="ECF3E1"/>
              </a:solidFill>
              <a:ln w="9525"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32962" rtl="0" eaLnBrk="1" fontAlgn="auto" latinLnBrk="0" hangingPunct="1">
                  <a:lnSpc>
                    <a:spcPct val="100000"/>
                  </a:lnSpc>
                  <a:spcBef>
                    <a:spcPts val="0"/>
                  </a:spcBef>
                  <a:spcAft>
                    <a:spcPts val="0"/>
                  </a:spcAft>
                  <a:buClrTx/>
                  <a:buSzTx/>
                  <a:buFontTx/>
                  <a:buNone/>
                  <a:tabLst/>
                  <a:defRPr/>
                </a:pPr>
                <a:endParaRPr kumimoji="0" lang="en-ZA" sz="1428" b="0" i="0" u="none" strike="noStrike" kern="0" cap="none" spc="0" normalizeH="0" baseline="0" noProof="0">
                  <a:ln>
                    <a:noFill/>
                  </a:ln>
                  <a:solidFill>
                    <a:srgbClr val="000000"/>
                  </a:solidFill>
                  <a:effectLst/>
                  <a:uLnTx/>
                  <a:uFillTx/>
                  <a:latin typeface="Univers 45 Light" pitchFamily="2" charset="0"/>
                  <a:ea typeface="+mn-ea"/>
                  <a:cs typeface="Poppins" pitchFamily="2" charset="77"/>
                  <a:sym typeface="Arial" panose="020B0604020202020204" pitchFamily="34" charset="0"/>
                </a:endParaRPr>
              </a:p>
            </p:txBody>
          </p:sp>
          <p:pic>
            <p:nvPicPr>
              <p:cNvPr id="16" name="CustomIcon">
                <a:extLst>
                  <a:ext uri="{FF2B5EF4-FFF2-40B4-BE49-F238E27FC236}">
                    <a16:creationId xmlns:a16="http://schemas.microsoft.com/office/drawing/2014/main" id="{F377D0AD-7ED0-CCAE-1233-EB68C7B4171C}"/>
                  </a:ext>
                </a:extLst>
              </p:cNvPr>
              <p:cNvPicPr>
                <a:picLocks noChangeAspect="1"/>
              </p:cNvPicPr>
              <p:nvPr>
                <p:custDataLst>
                  <p:tags r:id="rId1"/>
                </p:custDataLst>
              </p:nvPr>
            </p:nvPicPr>
            <p:blipFill>
              <a:blip r:embed="rId27">
                <a:extLst>
                  <a:ext uri="{96DAC541-7B7A-43D3-8B79-37D633B846F1}">
                    <asvg:svgBlip xmlns:asvg="http://schemas.microsoft.com/office/drawing/2016/SVG/main" r:embed="rId28"/>
                  </a:ext>
                </a:extLst>
              </a:blip>
              <a:stretch>
                <a:fillRect/>
              </a:stretch>
            </p:blipFill>
            <p:spPr>
              <a:xfrm>
                <a:off x="8085046" y="2046218"/>
                <a:ext cx="586349" cy="621747"/>
              </a:xfrm>
              <a:prstGeom prst="rect">
                <a:avLst/>
              </a:prstGeom>
            </p:spPr>
          </p:pic>
          <p:sp>
            <p:nvSpPr>
              <p:cNvPr id="18" name="TextBox 17">
                <a:extLst>
                  <a:ext uri="{FF2B5EF4-FFF2-40B4-BE49-F238E27FC236}">
                    <a16:creationId xmlns:a16="http://schemas.microsoft.com/office/drawing/2014/main" id="{B1E5027E-BB60-A18E-DBDB-2F884E386501}"/>
                  </a:ext>
                </a:extLst>
              </p:cNvPr>
              <p:cNvSpPr txBox="1">
                <a:spLocks/>
              </p:cNvSpPr>
              <p:nvPr/>
            </p:nvSpPr>
            <p:spPr>
              <a:xfrm>
                <a:off x="8864037" y="1663425"/>
                <a:ext cx="2498812" cy="1343885"/>
              </a:xfrm>
              <a:prstGeom prst="rect">
                <a:avLst/>
              </a:prstGeom>
              <a:solidFill>
                <a:srgbClr val="007B26"/>
              </a:solidFill>
              <a:ln w="9525">
                <a:noFill/>
                <a:miter lim="800000"/>
                <a:headEnd/>
                <a:tailEnd/>
              </a:ln>
              <a:effectLst>
                <a:outerShdw blurRad="50800" dist="38100" dir="2700000" algn="tl" rotWithShape="0">
                  <a:prstClr val="black">
                    <a:alpha val="40000"/>
                  </a:prstClr>
                </a:outerShdw>
              </a:effectLst>
            </p:spPr>
            <p:txBody>
              <a:bodyPr vert="horz" wrap="square" lIns="73472" tIns="73472" rIns="73472" bIns="73472" numCol="1" anchor="ctr" anchorCtr="0" compatLnSpc="1">
                <a:prstTxWarp prst="textNoShape">
                  <a:avLst/>
                </a:prstTxWarp>
                <a:noAutofit/>
              </a:bodyPr>
              <a:lstStyle>
                <a:lvl1pPr marL="0" lvl="0" indent="0" defTabSz="913429" eaLnBrk="1" hangingPunct="1">
                  <a:buClr>
                    <a:schemeClr val="tx2"/>
                  </a:buClr>
                  <a:defRPr baseline="0">
                    <a:latin typeface="Calibri" panose="020F0502020204030204" pitchFamily="34" charset="0"/>
                    <a:cs typeface="Calibri" panose="020F0502020204030204" pitchFamily="34" charset="0"/>
                    <a:sym typeface="Calibri" panose="020F0502020204030204" pitchFamily="34" charset="0"/>
                  </a:defRPr>
                </a:lvl1pPr>
                <a:lvl2pPr marL="197586" lvl="1" indent="-195966" defTabSz="913429" eaLnBrk="1" hangingPunct="1">
                  <a:buClr>
                    <a:schemeClr val="tx2"/>
                  </a:buClr>
                  <a:buSzPct val="125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2pPr>
                <a:lvl3pPr marL="466431" lvl="2" indent="-267227"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3pPr>
                <a:lvl4pPr marL="626768" lvl="3" indent="-158716" defTabSz="913429" eaLnBrk="1" hangingPunct="1">
                  <a:buClr>
                    <a:schemeClr val="tx2"/>
                  </a:buClr>
                  <a:buSzPct val="120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4pPr>
                <a:lvl5pPr marL="764947" lvl="4" indent="-132804" defTabSz="913429" eaLnBrk="1" hangingPunct="1">
                  <a:buClr>
                    <a:schemeClr val="tx2"/>
                  </a:buClr>
                  <a:buSzPct val="89000"/>
                  <a:buFont typeface="Arial" charset="0"/>
                  <a:buChar char="-"/>
                  <a:defRPr baseline="0">
                    <a:latin typeface="Calibri" panose="020F0502020204030204" pitchFamily="34" charset="0"/>
                    <a:cs typeface="Calibri" panose="020F0502020204030204" pitchFamily="34" charset="0"/>
                    <a:sym typeface="Calibri" panose="020F0502020204030204" pitchFamily="34" charset="0"/>
                  </a:defRPr>
                </a:lvl5pPr>
                <a:lvl6pPr marL="764947" indent="-132804" defTabSz="913429" fontAlgn="base">
                  <a:spcBef>
                    <a:spcPct val="0"/>
                  </a:spcBef>
                  <a:spcAft>
                    <a:spcPct val="0"/>
                  </a:spcAft>
                  <a:buClr>
                    <a:schemeClr val="tx2"/>
                  </a:buClr>
                  <a:buSzPct val="89000"/>
                  <a:buFont typeface="Arial" charset="0"/>
                  <a:buChar char="-"/>
                  <a:defRPr baseline="0">
                    <a:latin typeface="+mn-lt"/>
                  </a:defRPr>
                </a:lvl6pPr>
                <a:lvl7pPr marL="764947" indent="-132804" defTabSz="913429" fontAlgn="base">
                  <a:spcBef>
                    <a:spcPct val="0"/>
                  </a:spcBef>
                  <a:spcAft>
                    <a:spcPct val="0"/>
                  </a:spcAft>
                  <a:buClr>
                    <a:schemeClr val="tx2"/>
                  </a:buClr>
                  <a:buSzPct val="89000"/>
                  <a:buFont typeface="Arial" charset="0"/>
                  <a:buChar char="-"/>
                  <a:defRPr baseline="0">
                    <a:latin typeface="+mn-lt"/>
                  </a:defRPr>
                </a:lvl7pPr>
                <a:lvl8pPr marL="764947" indent="-132804" defTabSz="913429" fontAlgn="base">
                  <a:spcBef>
                    <a:spcPct val="0"/>
                  </a:spcBef>
                  <a:spcAft>
                    <a:spcPct val="0"/>
                  </a:spcAft>
                  <a:buClr>
                    <a:schemeClr val="tx2"/>
                  </a:buClr>
                  <a:buSzPct val="89000"/>
                  <a:buFont typeface="Arial" charset="0"/>
                  <a:buChar char="-"/>
                  <a:defRPr baseline="0">
                    <a:latin typeface="+mn-lt"/>
                  </a:defRPr>
                </a:lvl8pPr>
                <a:lvl9pPr marL="764947" indent="-132804" defTabSz="913429" fontAlgn="base">
                  <a:spcBef>
                    <a:spcPct val="0"/>
                  </a:spcBef>
                  <a:spcAft>
                    <a:spcPct val="0"/>
                  </a:spcAft>
                  <a:buClr>
                    <a:schemeClr val="tx2"/>
                  </a:buClr>
                  <a:buSzPct val="89000"/>
                  <a:buFont typeface="Arial" charset="0"/>
                  <a:buChar char="-"/>
                  <a:defRPr baseline="0">
                    <a:latin typeface="+mn-lt"/>
                  </a:defRPr>
                </a:lvl9pPr>
              </a:lstStyle>
              <a:p>
                <a:pPr marL="0" marR="0" lvl="0" indent="0" algn="l" defTabSz="931972" rtl="0" eaLnBrk="1" fontAlgn="auto" latinLnBrk="0" hangingPunct="1">
                  <a:lnSpc>
                    <a:spcPct val="100000"/>
                  </a:lnSpc>
                  <a:spcBef>
                    <a:spcPts val="0"/>
                  </a:spcBef>
                  <a:spcAft>
                    <a:spcPts val="0"/>
                  </a:spcAft>
                  <a:buClr>
                    <a:srgbClr val="EBEBEB"/>
                  </a:buClr>
                  <a:buSzTx/>
                  <a:buFontTx/>
                  <a:buNone/>
                  <a:tabLst/>
                  <a:defRPr/>
                </a:pPr>
                <a:r>
                  <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rPr>
                  <a:t>Accelerate Industrialization through Digital Economy, Manufacturing and Innovative Technology</a:t>
                </a:r>
              </a:p>
              <a:p>
                <a:pPr marL="0" marR="0" lvl="0" indent="0" algn="l" defTabSz="931972" rtl="0" eaLnBrk="1" fontAlgn="auto" latinLnBrk="0" hangingPunct="1">
                  <a:lnSpc>
                    <a:spcPct val="100000"/>
                  </a:lnSpc>
                  <a:spcBef>
                    <a:spcPts val="0"/>
                  </a:spcBef>
                  <a:spcAft>
                    <a:spcPts val="0"/>
                  </a:spcAft>
                  <a:buClr>
                    <a:srgbClr val="EBEBEB"/>
                  </a:buClr>
                  <a:buSzTx/>
                  <a:buFontTx/>
                  <a:buNone/>
                  <a:tabLst/>
                  <a:defRPr/>
                </a:pPr>
                <a:endParaRPr kumimoji="0" lang="en-US" sz="1428" b="1" i="0" u="none" strike="noStrike" kern="0" cap="none" spc="0" normalizeH="0" baseline="0" noProof="0" dirty="0">
                  <a:ln>
                    <a:noFill/>
                  </a:ln>
                  <a:solidFill>
                    <a:srgbClr val="FFFFFF"/>
                  </a:solidFill>
                  <a:effectLst/>
                  <a:uLnTx/>
                  <a:uFillTx/>
                  <a:latin typeface="Poppins" pitchFamily="2" charset="77"/>
                  <a:ea typeface="+mn-ea"/>
                  <a:cs typeface="Poppins" pitchFamily="2" charset="77"/>
                  <a:sym typeface="Calibri" panose="020F0502020204030204" pitchFamily="34" charset="0"/>
                </a:endParaRPr>
              </a:p>
            </p:txBody>
          </p:sp>
        </p:grpSp>
      </p:grpSp>
      <p:sp>
        <p:nvSpPr>
          <p:cNvPr id="17" name="Slide Number Placeholder 5">
            <a:extLst>
              <a:ext uri="{FF2B5EF4-FFF2-40B4-BE49-F238E27FC236}">
                <a16:creationId xmlns:a16="http://schemas.microsoft.com/office/drawing/2014/main" id="{A9566E2E-802F-6CA6-0C66-0C40374E9489}"/>
              </a:ext>
            </a:extLst>
          </p:cNvPr>
          <p:cNvSpPr txBox="1">
            <a:spLocks/>
          </p:cNvSpPr>
          <p:nvPr/>
        </p:nvSpPr>
        <p:spPr>
          <a:xfrm>
            <a:off x="11543987" y="6351714"/>
            <a:ext cx="659422" cy="506286"/>
          </a:xfrm>
          <a:prstGeom prst="rect">
            <a:avLst/>
          </a:prstGeom>
          <a:solidFill>
            <a:srgbClr val="00875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rbel"/>
                <a:ea typeface="+mn-ea"/>
                <a:cs typeface="+mn-cs"/>
              </a:rPr>
              <a:t>13</a:t>
            </a:r>
            <a:endParaRPr kumimoji="0" lang="en-US" sz="2000" b="1" i="0"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8200360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NAME" val="CustomIcon"/>
</p:tagLst>
</file>

<file path=ppt/tags/tag4.xml><?xml version="1.0" encoding="utf-8"?>
<p:tagLst xmlns:a="http://schemas.openxmlformats.org/drawingml/2006/main" xmlns:r="http://schemas.openxmlformats.org/officeDocument/2006/relationships" xmlns:p="http://schemas.openxmlformats.org/presentationml/2006/main">
  <p:tag name="NAME" val="CustomIcon"/>
</p:tagLst>
</file>

<file path=ppt/tags/tag5.xml><?xml version="1.0" encoding="utf-8"?>
<p:tagLst xmlns:a="http://schemas.openxmlformats.org/drawingml/2006/main" xmlns:r="http://schemas.openxmlformats.org/officeDocument/2006/relationships" xmlns:p="http://schemas.openxmlformats.org/presentationml/2006/main">
  <p:tag name="NAME" val="CustomIcon"/>
</p:tagLst>
</file>

<file path=ppt/tags/tag6.xml><?xml version="1.0" encoding="utf-8"?>
<p:tagLst xmlns:a="http://schemas.openxmlformats.org/drawingml/2006/main" xmlns:r="http://schemas.openxmlformats.org/officeDocument/2006/relationships" xmlns:p="http://schemas.openxmlformats.org/presentationml/2006/main">
  <p:tag name="NAME" val="CustomIcon"/>
</p:tagLst>
</file>

<file path=ppt/tags/tag7.xml><?xml version="1.0" encoding="utf-8"?>
<p:tagLst xmlns:a="http://schemas.openxmlformats.org/drawingml/2006/main" xmlns:r="http://schemas.openxmlformats.org/officeDocument/2006/relationships" xmlns:p="http://schemas.openxmlformats.org/presentationml/2006/main">
  <p:tag name="NAME" val="CustomIcon"/>
</p:tagLst>
</file>

<file path=ppt/tags/tag8.xml><?xml version="1.0" encoding="utf-8"?>
<p:tagLst xmlns:a="http://schemas.openxmlformats.org/drawingml/2006/main" xmlns:r="http://schemas.openxmlformats.org/officeDocument/2006/relationships" xmlns:p="http://schemas.openxmlformats.org/presentationml/2006/main">
  <p:tag name="NAME" val="CustomIcon"/>
</p:tagLst>
</file>

<file path=ppt/tags/tag9.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1016</TotalTime>
  <Words>1661</Words>
  <Application>Microsoft Office PowerPoint</Application>
  <PresentationFormat>Widescreen</PresentationFormat>
  <Paragraphs>278</Paragraphs>
  <Slides>38</Slides>
  <Notes>20</Notes>
  <HiddenSlides>0</HiddenSlides>
  <MMClips>1</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38</vt:i4>
      </vt:variant>
    </vt:vector>
  </HeadingPairs>
  <TitlesOfParts>
    <vt:vector size="79" baseType="lpstr">
      <vt:lpstr>Arial</vt:lpstr>
      <vt:lpstr>Arial Black</vt:lpstr>
      <vt:lpstr>Arial MT</vt:lpstr>
      <vt:lpstr>Arial Narrow</vt:lpstr>
      <vt:lpstr>Bodoni MT Black</vt:lpstr>
      <vt:lpstr>Calibri</vt:lpstr>
      <vt:lpstr>Calibri Light</vt:lpstr>
      <vt:lpstr>Candara</vt:lpstr>
      <vt:lpstr>Century Gothic</vt:lpstr>
      <vt:lpstr>Corbel</vt:lpstr>
      <vt:lpstr>Eras Bold ITC</vt:lpstr>
      <vt:lpstr>Futura Bk BT</vt:lpstr>
      <vt:lpstr>Futura Md BT</vt:lpstr>
      <vt:lpstr>Poppins</vt:lpstr>
      <vt:lpstr>Source Han Sans CN Medium</vt:lpstr>
      <vt:lpstr>Symbol</vt:lpstr>
      <vt:lpstr>Tahoma</vt:lpstr>
      <vt:lpstr>Times New Roman</vt:lpstr>
      <vt:lpstr>Trebuchet MS</vt:lpstr>
      <vt:lpstr>Univers 45 Light</vt:lpstr>
      <vt:lpstr>Verdana</vt:lpstr>
      <vt:lpstr>Wingdings</vt:lpstr>
      <vt:lpstr>Wingdings 3</vt:lpstr>
      <vt:lpstr>Yeseva One</vt:lpstr>
      <vt:lpstr>思源黑体 CN Medium</vt:lpstr>
      <vt:lpstr>Slice</vt:lpstr>
      <vt:lpstr>1_Office Theme</vt:lpstr>
      <vt:lpstr>Office Theme</vt:lpstr>
      <vt:lpstr>12_Office Theme</vt:lpstr>
      <vt:lpstr>5_Office Theme</vt:lpstr>
      <vt:lpstr>3_Office Theme</vt:lpstr>
      <vt:lpstr>4_Office Theme</vt:lpstr>
      <vt:lpstr>6_Office Theme</vt:lpstr>
      <vt:lpstr>18_Office Theme</vt:lpstr>
      <vt:lpstr>14_Office Theme</vt:lpstr>
      <vt:lpstr>15_Office Theme</vt:lpstr>
      <vt:lpstr>16_Office Theme</vt:lpstr>
      <vt:lpstr>17_Office Theme</vt:lpstr>
      <vt:lpstr>19_Office Theme</vt:lpstr>
      <vt:lpstr>2_Office Theme</vt:lpstr>
      <vt:lpstr>7_Office Theme</vt:lpstr>
      <vt:lpstr>PowerPoint Presentation</vt:lpstr>
      <vt:lpstr>PowerPoint Presentation</vt:lpstr>
      <vt:lpstr>Introduction…</vt:lpstr>
      <vt:lpstr>Alignment means making sure that everyone is moving in the same direction, towards the same goal.</vt:lpstr>
      <vt:lpstr>YOUR PERSPECTIVE DETERMINES YOUR ALIGNMENT</vt:lpstr>
      <vt:lpstr>. To sustainably harness Nigeria's rich transportation system, safety &amp;security, economic growth and development while ensuring the conservation of our public transportation services.</vt:lpstr>
      <vt:lpstr>PowerPoint Presentation</vt:lpstr>
      <vt:lpstr>PowerPoint Presentation</vt:lpstr>
      <vt:lpstr>PowerPoint Presentation</vt:lpstr>
      <vt:lpstr>PowerPoint Presentation</vt:lpstr>
      <vt:lpstr>PowerPoint Presentation</vt:lpstr>
      <vt:lpstr>CASCADING OF DELIVERABLES!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vt:lpstr>
      <vt:lpstr>TEMPLATE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workshop on Performance Management</dc:title>
  <dc:creator>John Nwachukwu</dc:creator>
  <cp:lastModifiedBy>Abiodun Ajayi</cp:lastModifiedBy>
  <cp:revision>49</cp:revision>
  <dcterms:created xsi:type="dcterms:W3CDTF">2024-04-24T11:54:00Z</dcterms:created>
  <dcterms:modified xsi:type="dcterms:W3CDTF">2025-03-13T07:38:45Z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29FBE8077B334138A64E15BAED3D67A2_12</vt:lpwstr>
  </property>
  <property fmtid="{D5CDD505-2E9C-101B-9397-08002B2CF9AE}" pid="3" name="KSOProductBuildVer">
    <vt:lpwstr>1033-12.2.0.19805</vt:lpwstr>
  </property>
</Properties>
</file>